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diagrams/colors1.xml" ContentType="application/vnd.openxmlformats-officedocument.drawingml.diagramColors+xml"/>
  <Override PartName="/ppt/slides/slide45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Default Extension="mp3" ContentType="audio/unknown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notesMasterIdLst>
    <p:notesMasterId r:id="rId55"/>
  </p:notesMasterIdLst>
  <p:sldIdLst>
    <p:sldId id="256" r:id="rId2"/>
    <p:sldId id="295" r:id="rId3"/>
    <p:sldId id="340" r:id="rId4"/>
    <p:sldId id="257" r:id="rId5"/>
    <p:sldId id="260" r:id="rId6"/>
    <p:sldId id="290" r:id="rId7"/>
    <p:sldId id="261" r:id="rId8"/>
    <p:sldId id="262" r:id="rId9"/>
    <p:sldId id="263" r:id="rId10"/>
    <p:sldId id="264" r:id="rId11"/>
    <p:sldId id="274" r:id="rId12"/>
    <p:sldId id="275" r:id="rId13"/>
    <p:sldId id="276" r:id="rId14"/>
    <p:sldId id="277" r:id="rId15"/>
    <p:sldId id="293" r:id="rId16"/>
    <p:sldId id="342" r:id="rId17"/>
    <p:sldId id="339" r:id="rId18"/>
    <p:sldId id="296" r:id="rId19"/>
    <p:sldId id="298" r:id="rId20"/>
    <p:sldId id="300" r:id="rId21"/>
    <p:sldId id="301" r:id="rId22"/>
    <p:sldId id="302" r:id="rId23"/>
    <p:sldId id="343" r:id="rId24"/>
    <p:sldId id="284" r:id="rId25"/>
    <p:sldId id="285" r:id="rId26"/>
    <p:sldId id="306" r:id="rId27"/>
    <p:sldId id="309" r:id="rId28"/>
    <p:sldId id="310" r:id="rId29"/>
    <p:sldId id="311" r:id="rId30"/>
    <p:sldId id="312" r:id="rId31"/>
    <p:sldId id="313" r:id="rId32"/>
    <p:sldId id="314" r:id="rId33"/>
    <p:sldId id="317" r:id="rId34"/>
    <p:sldId id="318" r:id="rId35"/>
    <p:sldId id="319" r:id="rId36"/>
    <p:sldId id="320" r:id="rId37"/>
    <p:sldId id="329" r:id="rId38"/>
    <p:sldId id="328" r:id="rId39"/>
    <p:sldId id="327" r:id="rId40"/>
    <p:sldId id="325" r:id="rId41"/>
    <p:sldId id="331" r:id="rId42"/>
    <p:sldId id="330" r:id="rId43"/>
    <p:sldId id="332" r:id="rId44"/>
    <p:sldId id="326" r:id="rId45"/>
    <p:sldId id="333" r:id="rId46"/>
    <p:sldId id="334" r:id="rId47"/>
    <p:sldId id="303" r:id="rId48"/>
    <p:sldId id="304" r:id="rId49"/>
    <p:sldId id="322" r:id="rId50"/>
    <p:sldId id="344" r:id="rId51"/>
    <p:sldId id="280" r:id="rId52"/>
    <p:sldId id="335" r:id="rId53"/>
    <p:sldId id="336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2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51EDD-5E18-4055-AE71-6D08E15DF36E}" type="doc">
      <dgm:prSet loTypeId="urn:microsoft.com/office/officeart/2005/8/layout/radial6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295FEE4-D31C-4341-877F-2B44AB48194C}">
      <dgm:prSet custT="1"/>
      <dgm:spPr/>
      <dgm:t>
        <a:bodyPr/>
        <a:lstStyle/>
        <a:p>
          <a:pPr rtl="0"/>
          <a:r>
            <a:rPr lang="pt-BR" sz="3200" b="1" u="sng" dirty="0" smtClean="0">
              <a:solidFill>
                <a:srgbClr val="FFFF00"/>
              </a:solidFill>
              <a:latin typeface="Clarendon Condensed" panose="02040706040705040204" pitchFamily="18" charset="0"/>
            </a:rPr>
            <a:t>Sindicalismo</a:t>
          </a:r>
        </a:p>
        <a:p>
          <a:pPr rtl="0"/>
          <a:r>
            <a:rPr lang="pt-BR" sz="2800" u="sng" dirty="0" smtClean="0">
              <a:solidFill>
                <a:schemeClr val="bg1"/>
              </a:solidFill>
              <a:latin typeface="Clarendon Condensed" panose="02040706040705040204" pitchFamily="18" charset="0"/>
            </a:rPr>
            <a:t>dimensões fundamentais</a:t>
          </a:r>
          <a:endParaRPr lang="pt-BR" sz="2800" dirty="0">
            <a:solidFill>
              <a:schemeClr val="bg1"/>
            </a:solidFill>
            <a:latin typeface="Clarendon Condensed" panose="02040706040705040204" pitchFamily="18" charset="0"/>
          </a:endParaRPr>
        </a:p>
      </dgm:t>
    </dgm:pt>
    <dgm:pt modelId="{27C82866-CF58-4EB6-97C6-7755F2DFBA6C}" type="parTrans" cxnId="{A8639AFD-607E-4CA8-B8D5-9B1870EEC8B8}">
      <dgm:prSet/>
      <dgm:spPr/>
      <dgm:t>
        <a:bodyPr/>
        <a:lstStyle/>
        <a:p>
          <a:endParaRPr lang="pt-BR"/>
        </a:p>
      </dgm:t>
    </dgm:pt>
    <dgm:pt modelId="{05855009-5A6B-4AD5-ABDF-8D527C170AFD}" type="sibTrans" cxnId="{A8639AFD-607E-4CA8-B8D5-9B1870EEC8B8}">
      <dgm:prSet/>
      <dgm:spPr/>
      <dgm:t>
        <a:bodyPr/>
        <a:lstStyle/>
        <a:p>
          <a:endParaRPr lang="pt-BR"/>
        </a:p>
      </dgm:t>
    </dgm:pt>
    <dgm:pt modelId="{DD12C03F-9F19-4292-9764-12181772209D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3600" b="1" u="sng" dirty="0" smtClean="0">
              <a:solidFill>
                <a:schemeClr val="tx1"/>
              </a:solidFill>
              <a:latin typeface="Clarendon Condensed" panose="02040706040705040204" pitchFamily="18" charset="0"/>
            </a:rPr>
            <a:t>Social</a:t>
          </a:r>
          <a:endParaRPr lang="pt-BR" sz="3600" b="1" dirty="0">
            <a:solidFill>
              <a:schemeClr val="tx1"/>
            </a:solidFill>
            <a:latin typeface="Clarendon Condensed" panose="02040706040705040204" pitchFamily="18" charset="0"/>
          </a:endParaRPr>
        </a:p>
      </dgm:t>
    </dgm:pt>
    <dgm:pt modelId="{5CCBC754-BCE9-429E-B0C6-A0E3F75E3D52}" type="parTrans" cxnId="{5314822A-DAD4-4C1C-BDDA-85B37588D222}">
      <dgm:prSet/>
      <dgm:spPr/>
      <dgm:t>
        <a:bodyPr/>
        <a:lstStyle/>
        <a:p>
          <a:endParaRPr lang="pt-BR"/>
        </a:p>
      </dgm:t>
    </dgm:pt>
    <dgm:pt modelId="{41119D01-A86F-486C-98B5-F2756FA50E19}" type="sibTrans" cxnId="{5314822A-DAD4-4C1C-BDDA-85B37588D222}">
      <dgm:prSet/>
      <dgm:spPr/>
      <dgm:t>
        <a:bodyPr/>
        <a:lstStyle/>
        <a:p>
          <a:endParaRPr lang="pt-BR"/>
        </a:p>
      </dgm:t>
    </dgm:pt>
    <dgm:pt modelId="{FC94936C-277C-4C13-956C-9B25E5532E45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pPr rtl="0"/>
          <a:r>
            <a:rPr lang="pt-BR" sz="3000" b="1" u="sng" dirty="0" smtClean="0">
              <a:solidFill>
                <a:schemeClr val="bg2"/>
              </a:solidFill>
              <a:latin typeface="Clarendon Condensed" panose="02040706040705040204" pitchFamily="18" charset="0"/>
            </a:rPr>
            <a:t>Econômica</a:t>
          </a:r>
          <a:endParaRPr lang="pt-BR" sz="3000" b="1" dirty="0">
            <a:solidFill>
              <a:schemeClr val="bg2"/>
            </a:solidFill>
            <a:latin typeface="Clarendon Condensed" panose="02040706040705040204" pitchFamily="18" charset="0"/>
          </a:endParaRPr>
        </a:p>
      </dgm:t>
    </dgm:pt>
    <dgm:pt modelId="{B9EA427F-2A97-484B-B472-C4644A26B7F0}" type="parTrans" cxnId="{C6682C63-64FD-4896-993B-D14384272CCF}">
      <dgm:prSet/>
      <dgm:spPr/>
      <dgm:t>
        <a:bodyPr/>
        <a:lstStyle/>
        <a:p>
          <a:endParaRPr lang="pt-BR"/>
        </a:p>
      </dgm:t>
    </dgm:pt>
    <dgm:pt modelId="{A486439B-2FCE-447D-8423-6D79DD61E790}" type="sibTrans" cxnId="{C6682C63-64FD-4896-993B-D14384272CCF}">
      <dgm:prSet/>
      <dgm:spPr/>
      <dgm:t>
        <a:bodyPr/>
        <a:lstStyle/>
        <a:p>
          <a:endParaRPr lang="pt-BR"/>
        </a:p>
      </dgm:t>
    </dgm:pt>
    <dgm:pt modelId="{5415E1D1-92CA-42B8-BFD3-9C8667EFD098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pt-BR" sz="3600" b="1" u="sng" dirty="0" smtClean="0">
              <a:solidFill>
                <a:schemeClr val="tx1"/>
              </a:solidFill>
              <a:latin typeface="Clarendon Condensed" panose="02040706040705040204" pitchFamily="18" charset="0"/>
            </a:rPr>
            <a:t>Política</a:t>
          </a:r>
          <a:r>
            <a:rPr lang="pt-BR" sz="3600" u="sng" dirty="0" smtClean="0">
              <a:solidFill>
                <a:schemeClr val="tx1"/>
              </a:solidFill>
            </a:rPr>
            <a:t> </a:t>
          </a:r>
          <a:endParaRPr lang="pt-BR" sz="3600" dirty="0">
            <a:solidFill>
              <a:schemeClr val="tx1"/>
            </a:solidFill>
          </a:endParaRPr>
        </a:p>
      </dgm:t>
    </dgm:pt>
    <dgm:pt modelId="{499278A7-A9EE-43B2-9330-BB7883C411F1}" type="parTrans" cxnId="{F0FC7A17-7765-42A7-9415-B928BDBA1802}">
      <dgm:prSet/>
      <dgm:spPr/>
      <dgm:t>
        <a:bodyPr/>
        <a:lstStyle/>
        <a:p>
          <a:endParaRPr lang="pt-BR"/>
        </a:p>
      </dgm:t>
    </dgm:pt>
    <dgm:pt modelId="{313B4CDD-92F1-41DE-9163-F4B599D17025}" type="sibTrans" cxnId="{F0FC7A17-7765-42A7-9415-B928BDBA1802}">
      <dgm:prSet/>
      <dgm:spPr/>
      <dgm:t>
        <a:bodyPr/>
        <a:lstStyle/>
        <a:p>
          <a:endParaRPr lang="pt-BR"/>
        </a:p>
      </dgm:t>
    </dgm:pt>
    <dgm:pt modelId="{8FFD16C0-F48F-4641-A3EB-44124A929CB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pt-BR" sz="3200" b="1" u="sng" dirty="0" smtClean="0">
              <a:solidFill>
                <a:schemeClr val="tx1"/>
              </a:solidFill>
              <a:latin typeface="Clarendon Condensed" panose="02040706040705040204" pitchFamily="18" charset="0"/>
            </a:rPr>
            <a:t>Jurídica</a:t>
          </a:r>
          <a:endParaRPr lang="pt-BR" sz="3200" b="1" dirty="0">
            <a:solidFill>
              <a:schemeClr val="tx1"/>
            </a:solidFill>
            <a:latin typeface="Clarendon Condensed" panose="02040706040705040204" pitchFamily="18" charset="0"/>
          </a:endParaRPr>
        </a:p>
      </dgm:t>
    </dgm:pt>
    <dgm:pt modelId="{89750C92-6B76-4C9C-A012-F398FFE979B5}" type="parTrans" cxnId="{0E2B72DE-D1C4-4C31-87FC-1F41AD5D8F01}">
      <dgm:prSet/>
      <dgm:spPr/>
      <dgm:t>
        <a:bodyPr/>
        <a:lstStyle/>
        <a:p>
          <a:endParaRPr lang="pt-BR"/>
        </a:p>
      </dgm:t>
    </dgm:pt>
    <dgm:pt modelId="{5B315C75-2519-4D70-95DC-3A712C8A36B2}" type="sibTrans" cxnId="{0E2B72DE-D1C4-4C31-87FC-1F41AD5D8F01}">
      <dgm:prSet/>
      <dgm:spPr/>
      <dgm:t>
        <a:bodyPr/>
        <a:lstStyle/>
        <a:p>
          <a:endParaRPr lang="pt-BR"/>
        </a:p>
      </dgm:t>
    </dgm:pt>
    <dgm:pt modelId="{EE0379B0-C3B0-4468-9E04-87D9494AF4D4}" type="pres">
      <dgm:prSet presAssocID="{24351EDD-5E18-4055-AE71-6D08E15DF3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55EEDB-333A-47CE-AD65-44E860F030ED}" type="pres">
      <dgm:prSet presAssocID="{A295FEE4-D31C-4341-877F-2B44AB48194C}" presName="centerShape" presStyleLbl="node0" presStyleIdx="0" presStyleCnt="1" custScaleX="132197" custScaleY="127744"/>
      <dgm:spPr/>
      <dgm:t>
        <a:bodyPr/>
        <a:lstStyle/>
        <a:p>
          <a:endParaRPr lang="pt-BR"/>
        </a:p>
      </dgm:t>
    </dgm:pt>
    <dgm:pt modelId="{50E51210-2366-4F16-9734-A21C4B0E8DF5}" type="pres">
      <dgm:prSet presAssocID="{DD12C03F-9F19-4292-9764-1218177220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309EF0-167A-45FA-A998-E9AD3D915E93}" type="pres">
      <dgm:prSet presAssocID="{DD12C03F-9F19-4292-9764-12181772209D}" presName="dummy" presStyleCnt="0"/>
      <dgm:spPr/>
    </dgm:pt>
    <dgm:pt modelId="{62A24A2B-BA7A-43A1-A86F-87AC67EE204C}" type="pres">
      <dgm:prSet presAssocID="{41119D01-A86F-486C-98B5-F2756FA50E19}" presName="sibTrans" presStyleLbl="sibTrans2D1" presStyleIdx="0" presStyleCnt="4"/>
      <dgm:spPr/>
      <dgm:t>
        <a:bodyPr/>
        <a:lstStyle/>
        <a:p>
          <a:endParaRPr lang="pt-BR"/>
        </a:p>
      </dgm:t>
    </dgm:pt>
    <dgm:pt modelId="{AD54D8E5-F4BE-4869-AA53-A9794CED1137}" type="pres">
      <dgm:prSet presAssocID="{FC94936C-277C-4C13-956C-9B25E5532E45}" presName="node" presStyleLbl="node1" presStyleIdx="1" presStyleCnt="4" custScaleX="110321" custScaleY="1109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DB1CA6-8812-42A1-AF29-76A4AF418BE0}" type="pres">
      <dgm:prSet presAssocID="{FC94936C-277C-4C13-956C-9B25E5532E45}" presName="dummy" presStyleCnt="0"/>
      <dgm:spPr/>
    </dgm:pt>
    <dgm:pt modelId="{B9A61BB6-7433-4A64-A15A-7293F114C8E4}" type="pres">
      <dgm:prSet presAssocID="{A486439B-2FCE-447D-8423-6D79DD61E790}" presName="sibTrans" presStyleLbl="sibTrans2D1" presStyleIdx="1" presStyleCnt="4" custLinFactNeighborX="905" custLinFactNeighborY="-1917"/>
      <dgm:spPr/>
      <dgm:t>
        <a:bodyPr/>
        <a:lstStyle/>
        <a:p>
          <a:endParaRPr lang="pt-BR"/>
        </a:p>
      </dgm:t>
    </dgm:pt>
    <dgm:pt modelId="{578FCF14-9D7A-410C-8F98-14006A7AD978}" type="pres">
      <dgm:prSet presAssocID="{5415E1D1-92CA-42B8-BFD3-9C8667EFD0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961F0-5775-4F45-8199-B8F1F7A3EF6E}" type="pres">
      <dgm:prSet presAssocID="{5415E1D1-92CA-42B8-BFD3-9C8667EFD098}" presName="dummy" presStyleCnt="0"/>
      <dgm:spPr/>
    </dgm:pt>
    <dgm:pt modelId="{B5945FB7-33ED-4D8B-B44A-3AFA300323CB}" type="pres">
      <dgm:prSet presAssocID="{313B4CDD-92F1-41DE-9163-F4B599D17025}" presName="sibTrans" presStyleLbl="sibTrans2D1" presStyleIdx="2" presStyleCnt="4"/>
      <dgm:spPr/>
      <dgm:t>
        <a:bodyPr/>
        <a:lstStyle/>
        <a:p>
          <a:endParaRPr lang="pt-BR"/>
        </a:p>
      </dgm:t>
    </dgm:pt>
    <dgm:pt modelId="{01828666-1942-4106-BC97-827D60E84EA1}" type="pres">
      <dgm:prSet presAssocID="{8FFD16C0-F48F-4641-A3EB-44124A929CB3}" presName="node" presStyleLbl="node1" presStyleIdx="3" presStyleCnt="4" custScaleX="107865" custScaleY="110983" custRadScaleRad="99504" custRadScaleInc="-3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6A3540-BBFD-41E5-AED4-8423DDC3DC09}" type="pres">
      <dgm:prSet presAssocID="{8FFD16C0-F48F-4641-A3EB-44124A929CB3}" presName="dummy" presStyleCnt="0"/>
      <dgm:spPr/>
    </dgm:pt>
    <dgm:pt modelId="{A286A8D6-2BA6-4166-83CB-E0E3FD8F830D}" type="pres">
      <dgm:prSet presAssocID="{5B315C75-2519-4D70-95DC-3A712C8A36B2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644CBE5D-7A93-40ED-9A4F-F618B8CE815C}" type="presOf" srcId="{24351EDD-5E18-4055-AE71-6D08E15DF36E}" destId="{EE0379B0-C3B0-4468-9E04-87D9494AF4D4}" srcOrd="0" destOrd="0" presId="urn:microsoft.com/office/officeart/2005/8/layout/radial6"/>
    <dgm:cxn modelId="{C6682C63-64FD-4896-993B-D14384272CCF}" srcId="{A295FEE4-D31C-4341-877F-2B44AB48194C}" destId="{FC94936C-277C-4C13-956C-9B25E5532E45}" srcOrd="1" destOrd="0" parTransId="{B9EA427F-2A97-484B-B472-C4644A26B7F0}" sibTransId="{A486439B-2FCE-447D-8423-6D79DD61E790}"/>
    <dgm:cxn modelId="{FCEDFBB8-A545-4816-AA31-09EF6B70CECC}" type="presOf" srcId="{FC94936C-277C-4C13-956C-9B25E5532E45}" destId="{AD54D8E5-F4BE-4869-AA53-A9794CED1137}" srcOrd="0" destOrd="0" presId="urn:microsoft.com/office/officeart/2005/8/layout/radial6"/>
    <dgm:cxn modelId="{E52D2432-0CBC-4796-A6B9-AD0FC628FBCC}" type="presOf" srcId="{313B4CDD-92F1-41DE-9163-F4B599D17025}" destId="{B5945FB7-33ED-4D8B-B44A-3AFA300323CB}" srcOrd="0" destOrd="0" presId="urn:microsoft.com/office/officeart/2005/8/layout/radial6"/>
    <dgm:cxn modelId="{28FBEA86-1434-4512-A8AC-9D7222B15749}" type="presOf" srcId="{5B315C75-2519-4D70-95DC-3A712C8A36B2}" destId="{A286A8D6-2BA6-4166-83CB-E0E3FD8F830D}" srcOrd="0" destOrd="0" presId="urn:microsoft.com/office/officeart/2005/8/layout/radial6"/>
    <dgm:cxn modelId="{975858D8-E3CB-4FB9-A303-829D078786AA}" type="presOf" srcId="{A486439B-2FCE-447D-8423-6D79DD61E790}" destId="{B9A61BB6-7433-4A64-A15A-7293F114C8E4}" srcOrd="0" destOrd="0" presId="urn:microsoft.com/office/officeart/2005/8/layout/radial6"/>
    <dgm:cxn modelId="{61B349AE-FBFA-4033-BF4C-2087ED5E4085}" type="presOf" srcId="{A295FEE4-D31C-4341-877F-2B44AB48194C}" destId="{8155EEDB-333A-47CE-AD65-44E860F030ED}" srcOrd="0" destOrd="0" presId="urn:microsoft.com/office/officeart/2005/8/layout/radial6"/>
    <dgm:cxn modelId="{0E2B72DE-D1C4-4C31-87FC-1F41AD5D8F01}" srcId="{A295FEE4-D31C-4341-877F-2B44AB48194C}" destId="{8FFD16C0-F48F-4641-A3EB-44124A929CB3}" srcOrd="3" destOrd="0" parTransId="{89750C92-6B76-4C9C-A012-F398FFE979B5}" sibTransId="{5B315C75-2519-4D70-95DC-3A712C8A36B2}"/>
    <dgm:cxn modelId="{F0FC7A17-7765-42A7-9415-B928BDBA1802}" srcId="{A295FEE4-D31C-4341-877F-2B44AB48194C}" destId="{5415E1D1-92CA-42B8-BFD3-9C8667EFD098}" srcOrd="2" destOrd="0" parTransId="{499278A7-A9EE-43B2-9330-BB7883C411F1}" sibTransId="{313B4CDD-92F1-41DE-9163-F4B599D17025}"/>
    <dgm:cxn modelId="{EA9EAAE0-0D22-4A3E-AB53-AD01DDB2B18F}" type="presOf" srcId="{DD12C03F-9F19-4292-9764-12181772209D}" destId="{50E51210-2366-4F16-9734-A21C4B0E8DF5}" srcOrd="0" destOrd="0" presId="urn:microsoft.com/office/officeart/2005/8/layout/radial6"/>
    <dgm:cxn modelId="{A8639AFD-607E-4CA8-B8D5-9B1870EEC8B8}" srcId="{24351EDD-5E18-4055-AE71-6D08E15DF36E}" destId="{A295FEE4-D31C-4341-877F-2B44AB48194C}" srcOrd="0" destOrd="0" parTransId="{27C82866-CF58-4EB6-97C6-7755F2DFBA6C}" sibTransId="{05855009-5A6B-4AD5-ABDF-8D527C170AFD}"/>
    <dgm:cxn modelId="{A261693A-6234-4000-9EA0-2D40AD5FB831}" type="presOf" srcId="{5415E1D1-92CA-42B8-BFD3-9C8667EFD098}" destId="{578FCF14-9D7A-410C-8F98-14006A7AD978}" srcOrd="0" destOrd="0" presId="urn:microsoft.com/office/officeart/2005/8/layout/radial6"/>
    <dgm:cxn modelId="{5314822A-DAD4-4C1C-BDDA-85B37588D222}" srcId="{A295FEE4-D31C-4341-877F-2B44AB48194C}" destId="{DD12C03F-9F19-4292-9764-12181772209D}" srcOrd="0" destOrd="0" parTransId="{5CCBC754-BCE9-429E-B0C6-A0E3F75E3D52}" sibTransId="{41119D01-A86F-486C-98B5-F2756FA50E19}"/>
    <dgm:cxn modelId="{FF6CAEBB-4299-4E21-8D41-C998EEBCA72D}" type="presOf" srcId="{41119D01-A86F-486C-98B5-F2756FA50E19}" destId="{62A24A2B-BA7A-43A1-A86F-87AC67EE204C}" srcOrd="0" destOrd="0" presId="urn:microsoft.com/office/officeart/2005/8/layout/radial6"/>
    <dgm:cxn modelId="{6DE71124-E330-4B63-8E7F-16970DBB1D72}" type="presOf" srcId="{8FFD16C0-F48F-4641-A3EB-44124A929CB3}" destId="{01828666-1942-4106-BC97-827D60E84EA1}" srcOrd="0" destOrd="0" presId="urn:microsoft.com/office/officeart/2005/8/layout/radial6"/>
    <dgm:cxn modelId="{153E4835-284A-4C15-9CA8-7A13D4DA3C8A}" type="presParOf" srcId="{EE0379B0-C3B0-4468-9E04-87D9494AF4D4}" destId="{8155EEDB-333A-47CE-AD65-44E860F030ED}" srcOrd="0" destOrd="0" presId="urn:microsoft.com/office/officeart/2005/8/layout/radial6"/>
    <dgm:cxn modelId="{98DCDDA5-0DEF-4575-9C3C-8947B88C3C56}" type="presParOf" srcId="{EE0379B0-C3B0-4468-9E04-87D9494AF4D4}" destId="{50E51210-2366-4F16-9734-A21C4B0E8DF5}" srcOrd="1" destOrd="0" presId="urn:microsoft.com/office/officeart/2005/8/layout/radial6"/>
    <dgm:cxn modelId="{0F6CC86F-EEC1-4146-9978-2383F62BA751}" type="presParOf" srcId="{EE0379B0-C3B0-4468-9E04-87D9494AF4D4}" destId="{FE309EF0-167A-45FA-A998-E9AD3D915E93}" srcOrd="2" destOrd="0" presId="urn:microsoft.com/office/officeart/2005/8/layout/radial6"/>
    <dgm:cxn modelId="{9C9D752A-2F1B-4FF6-B457-C96C6D49EDA0}" type="presParOf" srcId="{EE0379B0-C3B0-4468-9E04-87D9494AF4D4}" destId="{62A24A2B-BA7A-43A1-A86F-87AC67EE204C}" srcOrd="3" destOrd="0" presId="urn:microsoft.com/office/officeart/2005/8/layout/radial6"/>
    <dgm:cxn modelId="{7990E03D-FEBF-4029-B53C-38835C189998}" type="presParOf" srcId="{EE0379B0-C3B0-4468-9E04-87D9494AF4D4}" destId="{AD54D8E5-F4BE-4869-AA53-A9794CED1137}" srcOrd="4" destOrd="0" presId="urn:microsoft.com/office/officeart/2005/8/layout/radial6"/>
    <dgm:cxn modelId="{C21A2C81-95B6-4DDF-A1C3-1C61785493C4}" type="presParOf" srcId="{EE0379B0-C3B0-4468-9E04-87D9494AF4D4}" destId="{B1DB1CA6-8812-42A1-AF29-76A4AF418BE0}" srcOrd="5" destOrd="0" presId="urn:microsoft.com/office/officeart/2005/8/layout/radial6"/>
    <dgm:cxn modelId="{B5C2BD8C-93C1-4662-AD39-C23342ACABC6}" type="presParOf" srcId="{EE0379B0-C3B0-4468-9E04-87D9494AF4D4}" destId="{B9A61BB6-7433-4A64-A15A-7293F114C8E4}" srcOrd="6" destOrd="0" presId="urn:microsoft.com/office/officeart/2005/8/layout/radial6"/>
    <dgm:cxn modelId="{6E65DDF5-C2A0-430F-9AD6-402827E5FB2F}" type="presParOf" srcId="{EE0379B0-C3B0-4468-9E04-87D9494AF4D4}" destId="{578FCF14-9D7A-410C-8F98-14006A7AD978}" srcOrd="7" destOrd="0" presId="urn:microsoft.com/office/officeart/2005/8/layout/radial6"/>
    <dgm:cxn modelId="{C4DA7815-AD2A-4D03-AED5-FAE87B20F100}" type="presParOf" srcId="{EE0379B0-C3B0-4468-9E04-87D9494AF4D4}" destId="{75C961F0-5775-4F45-8199-B8F1F7A3EF6E}" srcOrd="8" destOrd="0" presId="urn:microsoft.com/office/officeart/2005/8/layout/radial6"/>
    <dgm:cxn modelId="{9C18B2A4-56E3-4DCA-8203-2EBDE4BBD0E1}" type="presParOf" srcId="{EE0379B0-C3B0-4468-9E04-87D9494AF4D4}" destId="{B5945FB7-33ED-4D8B-B44A-3AFA300323CB}" srcOrd="9" destOrd="0" presId="urn:microsoft.com/office/officeart/2005/8/layout/radial6"/>
    <dgm:cxn modelId="{AE1D0911-335B-4F69-89E3-37286460A9F5}" type="presParOf" srcId="{EE0379B0-C3B0-4468-9E04-87D9494AF4D4}" destId="{01828666-1942-4106-BC97-827D60E84EA1}" srcOrd="10" destOrd="0" presId="urn:microsoft.com/office/officeart/2005/8/layout/radial6"/>
    <dgm:cxn modelId="{AC8D3569-A190-4B8E-8955-D5FE78452469}" type="presParOf" srcId="{EE0379B0-C3B0-4468-9E04-87D9494AF4D4}" destId="{4C6A3540-BBFD-41E5-AED4-8423DDC3DC09}" srcOrd="11" destOrd="0" presId="urn:microsoft.com/office/officeart/2005/8/layout/radial6"/>
    <dgm:cxn modelId="{B5724181-B86D-42D3-8C10-5875E5AB76F1}" type="presParOf" srcId="{EE0379B0-C3B0-4468-9E04-87D9494AF4D4}" destId="{A286A8D6-2BA6-4166-83CB-E0E3FD8F83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33099-343C-4B58-B22F-148623F455AA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519D9-35EE-4A26-B75C-FE90714FCC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977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3188" y="1143000"/>
            <a:ext cx="4111625" cy="3084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t-BR" dirty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370D2D46-10D5-4F16-BA5D-1F57382CB0E4}" type="slidenum">
              <a:rPr lang="pt-BR" altLang="pt-BR" smtClean="0">
                <a:latin typeface="Calibri" pitchFamily="34" charset="0"/>
              </a:rPr>
              <a:pPr/>
              <a:t>20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3188" y="1143000"/>
            <a:ext cx="4111625" cy="3084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12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56E4A091-DD41-4733-84ED-5E94C9FE2616}" type="slidenum">
              <a:rPr lang="pt-BR" altLang="pt-BR" smtClean="0">
                <a:latin typeface="Calibri" pitchFamily="34" charset="0"/>
              </a:rPr>
              <a:pPr/>
              <a:t>26</a:t>
            </a:fld>
            <a:endParaRPr lang="pt-BR" alt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519D9-35EE-4A26-B75C-FE90714FCC6D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D0DFE83-92FC-4F35-B7A7-EDA6A42D067D}" type="datetimeFigureOut">
              <a:rPr lang="pt-BR" smtClean="0"/>
              <a:pPr/>
              <a:t>6/3/17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87CEBE7-1877-4557-B217-C76D53B903F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E:%5CA%20Classe%20Oper%C3%A1ria%20Vai%20ao%20Para%C3%ADso%20(consci%C3%AAncia%20de%20classe).mp4" TargetMode="Externa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microsoft.com/office/2007/relationships/media" Target="../media/media1.mp3"/><Relationship Id="rId6" Type="http://schemas.openxmlformats.org/officeDocument/2006/relationships/image" Target="../media/image31.png"/><Relationship Id="rId1" Type="http://schemas.openxmlformats.org/officeDocument/2006/relationships/audio" Target="../media/media1.mp3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microsoft.com/office/2007/relationships/media" Target="../media/media2.mp3"/><Relationship Id="rId7" Type="http://schemas.openxmlformats.org/officeDocument/2006/relationships/image" Target="../media/image31.png"/><Relationship Id="rId1" Type="http://schemas.openxmlformats.org/officeDocument/2006/relationships/audio" Target="../media/media2.mp3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s://colectivolibertarioevora.wordpress.com/2012/10/30/crise-e-o-sistema-capitalista-que-esta-em-cris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jpeg"/><Relationship Id="rId6" Type="http://schemas.microsoft.com/office/2007/relationships/media" Target="../media/media3.mp3"/><Relationship Id="rId7" Type="http://schemas.openxmlformats.org/officeDocument/2006/relationships/image" Target="../media/image31.png"/><Relationship Id="rId8" Type="http://schemas.openxmlformats.org/officeDocument/2006/relationships/image" Target="../media/image43.jpeg"/><Relationship Id="rId9" Type="http://schemas.openxmlformats.org/officeDocument/2006/relationships/image" Target="../media/image44.jpeg"/><Relationship Id="rId1" Type="http://schemas.openxmlformats.org/officeDocument/2006/relationships/audio" Target="../media/media3.mp3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80920" cy="16733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Para Pensar ...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Um pouco dos Movimentos de Luta dos/as Trabalhadores/as pela Saúde na História.  </a:t>
            </a:r>
            <a:endParaRPr lang="pt-B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9" descr="eugenia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3622475"/>
            <a:ext cx="4860032" cy="32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04217"/>
            <a:ext cx="8568952" cy="47529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3500" u="sng" dirty="0" smtClean="0">
                <a:solidFill>
                  <a:schemeClr val="bg1"/>
                </a:solidFill>
              </a:rPr>
              <a:t>Trade </a:t>
            </a:r>
            <a:r>
              <a:rPr lang="pt-BR" sz="3500" u="sng" dirty="0" err="1" smtClean="0">
                <a:solidFill>
                  <a:schemeClr val="bg1"/>
                </a:solidFill>
              </a:rPr>
              <a:t>Unions</a:t>
            </a:r>
            <a:r>
              <a:rPr lang="pt-BR" sz="3500" u="sng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2800" dirty="0" smtClean="0">
                <a:cs typeface="Arial" panose="020B0604020202020204" pitchFamily="34" charset="0"/>
              </a:rPr>
              <a:t>Lei </a:t>
            </a:r>
            <a:r>
              <a:rPr lang="pt-BR" sz="2800" dirty="0">
                <a:cs typeface="Arial" panose="020B0604020202020204" pitchFamily="34" charset="0"/>
              </a:rPr>
              <a:t>votada em 1824 pelo Parlamento </a:t>
            </a:r>
            <a:r>
              <a:rPr lang="pt-BR" sz="2800" dirty="0" smtClean="0">
                <a:cs typeface="Arial" panose="020B0604020202020204" pitchFamily="34" charset="0"/>
              </a:rPr>
              <a:t>inglês. </a:t>
            </a:r>
            <a:r>
              <a:rPr lang="pt-BR" sz="2800" dirty="0">
                <a:cs typeface="Arial" panose="020B0604020202020204" pitchFamily="34" charset="0"/>
              </a:rPr>
              <a:t>permitiu a livre associação dos </a:t>
            </a:r>
            <a:r>
              <a:rPr lang="pt-BR" sz="2800" dirty="0" smtClean="0">
                <a:cs typeface="Arial" panose="020B0604020202020204" pitchFamily="34" charset="0"/>
              </a:rPr>
              <a:t>operários.  </a:t>
            </a:r>
          </a:p>
          <a:p>
            <a:pPr>
              <a:defRPr/>
            </a:pPr>
            <a:endParaRPr lang="pt-BR" sz="28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800" dirty="0" smtClean="0"/>
              <a:t>Organizações de associações de trabalhadores, de caráter assistencialista, germe do sindicato moderno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dirty="0" smtClean="0"/>
              <a:t>1ª Internacional -AIT (1864-1876)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832"/>
            <a:ext cx="5652120" cy="411480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dirty="0" smtClean="0"/>
              <a:t>Organização dos sindicatos de todo o mundo pela melhoria nas condições de trabalho.</a:t>
            </a:r>
          </a:p>
          <a:p>
            <a:pPr algn="just" eaLnBrk="1" hangingPunct="1">
              <a:defRPr/>
            </a:pPr>
            <a:r>
              <a:rPr lang="pt-BR" dirty="0" smtClean="0"/>
              <a:t>Discussões a cerca do Socialismo científico e o anarquismo.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000685"/>
            <a:ext cx="3168352" cy="48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c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4002087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1" descr="diadotrabal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reproduç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288" y="4079875"/>
            <a:ext cx="303371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/>
              <a:t>Criação do Dia do Trabalho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3064"/>
            <a:ext cx="8229600" cy="50403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 smtClean="0"/>
              <a:t>A História do Dia do Trabalho remonta o ano de 1886 na industrializada cidade de Chicago (Estados Unidos).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 smtClean="0"/>
              <a:t> No dia 1º de maio deste ano, milhares de trabalhadores foram às ruas reivindicar melhores condições de trabalho, entre elas, a redução da jornada de trabalho de treze para oito horas diárias. Neste mesmo dia ocorreu nos Estados Unidos uma grande greve geral dos trabalhadores.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 smtClean="0"/>
              <a:t>Foram dias marcantes na história da luta dos trabalhadores por melhores condições de trabalho. Para homenagear aqueles que morreram nos conflitos, a Segunda Internacional Socialista, ocorrida na capital francesa em 20 de junho de 1889, criou o Dia Mundial do Trabalho, que seria comemorado em 1º de maio de cada ano.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4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5350192_GfL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AAF413E0-02C7-4EE9-87BB-B17F79021920}" type="slidenum">
              <a:rPr lang="en-US" altLang="pt-BR" sz="1400" smtClean="0">
                <a:solidFill>
                  <a:srgbClr val="FFFFFF"/>
                </a:solidFill>
                <a:latin typeface="Rockwell Condensed" pitchFamily="18" charset="0"/>
              </a:rPr>
              <a:pPr/>
              <a:t>15</a:t>
            </a:fld>
            <a:endParaRPr lang="en-US" altLang="pt-BR" sz="1400" smtClean="0">
              <a:solidFill>
                <a:srgbClr val="FFFFFF"/>
              </a:solidFill>
              <a:latin typeface="Rockwell Condensed" pitchFamily="18" charset="0"/>
            </a:endParaRPr>
          </a:p>
        </p:txBody>
      </p:sp>
      <p:pic>
        <p:nvPicPr>
          <p:cNvPr id="14339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57964"/>
            <a:ext cx="5303730" cy="51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TRIBUTOCHICA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478" y="428384"/>
            <a:ext cx="261864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ixaDeTexto 1"/>
          <p:cNvSpPr txBox="1">
            <a:spLocks noChangeArrowheads="1"/>
          </p:cNvSpPr>
          <p:nvPr/>
        </p:nvSpPr>
        <p:spPr bwMode="auto">
          <a:xfrm>
            <a:off x="5619005" y="3300123"/>
            <a:ext cx="29475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dirty="0"/>
              <a:t>Monumento aos Mártires de Chicago: "Um dia nosso silêncio será mais forte que as vozes que hoje vocês estrangulam"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85332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09" y="1196752"/>
            <a:ext cx="3571703" cy="37444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363" name="Espaço Reservado para Número de Slid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E16C5594-3229-4FBE-B4AA-886025BC6F84}" type="slidenum">
              <a:rPr lang="en-US" altLang="pt-BR" sz="1400" smtClean="0">
                <a:solidFill>
                  <a:srgbClr val="FFFFFF"/>
                </a:solidFill>
                <a:latin typeface="Rockwell Condensed" pitchFamily="18" charset="0"/>
              </a:rPr>
              <a:pPr/>
              <a:t>16</a:t>
            </a:fld>
            <a:endParaRPr lang="en-US" altLang="pt-BR" sz="1400" smtClean="0">
              <a:solidFill>
                <a:srgbClr val="FFFFFF"/>
              </a:solidFill>
              <a:latin typeface="Rockwell Condensed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8682" y="5678489"/>
            <a:ext cx="793798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pt-BR" altLang="pt-BR" sz="2000" dirty="0" smtClean="0">
                <a:solidFill>
                  <a:srgbClr val="FF0000"/>
                </a:solidFill>
              </a:rPr>
              <a:t>129 operárias, mães, esposas...lutando por mais dignidade no trabalho, foram queimadas vivas no interior do próprio local de trabalho.</a:t>
            </a:r>
          </a:p>
        </p:txBody>
      </p:sp>
      <p:sp>
        <p:nvSpPr>
          <p:cNvPr id="15365" name="CaixaDeTexto 7"/>
          <p:cNvSpPr txBox="1">
            <a:spLocks noChangeArrowheads="1"/>
          </p:cNvSpPr>
          <p:nvPr/>
        </p:nvSpPr>
        <p:spPr bwMode="auto">
          <a:xfrm>
            <a:off x="4015884" y="395288"/>
            <a:ext cx="4948604" cy="50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dirty="0"/>
              <a:t>Uma greve desencadeada em uma fábrica de tecidos no dia </a:t>
            </a:r>
            <a:r>
              <a:rPr lang="pt-BR" altLang="pt-BR" dirty="0">
                <a:solidFill>
                  <a:srgbClr val="FF0000"/>
                </a:solidFill>
              </a:rPr>
              <a:t>08 de março de 1857</a:t>
            </a:r>
            <a:r>
              <a:rPr lang="pt-BR" altLang="pt-BR" dirty="0"/>
              <a:t>, por operárias que reivindicam diminuição da jornada de trabalho de 14 para 10 horas, equiparação salarial aos homens...o salário delas chegava apenas a 1/3 do salário masculino.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dirty="0"/>
          </a:p>
          <a:p>
            <a:pPr algn="just" eaLnBrk="1" hangingPunct="1">
              <a:lnSpc>
                <a:spcPct val="150000"/>
              </a:lnSpc>
            </a:pPr>
            <a:r>
              <a:rPr lang="pt-BR" altLang="pt-BR" dirty="0"/>
              <a:t>Tendo sido reprimidas violentamente pelos policiais, buscaram abrigo na própria fábrica, onde foram trancafiadas e, em seguida, incendiadas.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6"/>
          <p:cNvSpPr txBox="1">
            <a:spLocks noChangeArrowheads="1"/>
          </p:cNvSpPr>
          <p:nvPr/>
        </p:nvSpPr>
        <p:spPr bwMode="auto">
          <a:xfrm>
            <a:off x="539552" y="548680"/>
            <a:ext cx="753207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2400" dirty="0"/>
              <a:t>Surgimento do </a:t>
            </a:r>
            <a:r>
              <a:rPr lang="pt-BR" altLang="pt-BR" sz="2400" b="1" dirty="0"/>
              <a:t>médico de fábrica </a:t>
            </a:r>
            <a:r>
              <a:rPr lang="pt-BR" altLang="pt-BR" sz="2400" dirty="0"/>
              <a:t>(1830) contribuiu para a organização do trabalho industrial tratar a questão da saúde como uma questão médica</a:t>
            </a:r>
          </a:p>
        </p:txBody>
      </p:sp>
      <p:sp>
        <p:nvSpPr>
          <p:cNvPr id="7171" name="Espaço Reservado para Número de Slid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A2859ABF-FBFA-4E59-8BB2-0A736126410C}" type="slidenum">
              <a:rPr lang="en-US" altLang="pt-BR" sz="1400" smtClean="0">
                <a:solidFill>
                  <a:srgbClr val="FFFFFF"/>
                </a:solidFill>
                <a:latin typeface="Rockwell Condensed" pitchFamily="18" charset="0"/>
              </a:rPr>
              <a:pPr/>
              <a:t>17</a:t>
            </a:fld>
            <a:endParaRPr lang="en-US" altLang="pt-BR" sz="1400" smtClean="0">
              <a:solidFill>
                <a:srgbClr val="FFFFFF"/>
              </a:solidFill>
              <a:latin typeface="Rockwell Condensed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52128" y="2276872"/>
            <a:ext cx="7884368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dirty="0" smtClean="0"/>
              <a:t>Estes deveriam ser serviços dirigidos por pessoas de inteira confiança do empresário e que se dispusessem a defendê-lo;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BR" altLang="pt-BR" sz="2000" dirty="0" smtClean="0"/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dirty="0" smtClean="0"/>
              <a:t>Deveriam ser serviços centrados na figura do médico;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pt-BR" altLang="pt-BR" sz="2000" dirty="0" smtClean="0"/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BR" altLang="pt-BR" sz="2000" dirty="0" smtClean="0"/>
              <a:t>A prevenção dos danos à saúde resultantes dos riscos do trabalho deveria ser tarefa eminentemente médica;</a:t>
            </a:r>
            <a:endParaRPr lang="pt-BR" altLang="pt-BR" sz="2000" dirty="0"/>
          </a:p>
        </p:txBody>
      </p: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3352800" y="5765502"/>
            <a:ext cx="5791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r>
              <a:rPr lang="pt-BR" altLang="pt-BR" sz="1600" dirty="0"/>
              <a:t>Mendes e Dias - Da medicina do trabalho à saúde do trabalhador</a:t>
            </a:r>
          </a:p>
          <a:p>
            <a:r>
              <a:rPr lang="pt-BR" altLang="pt-BR" sz="1600" dirty="0"/>
              <a:t>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linha montagem ford 19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562" y="4077072"/>
            <a:ext cx="4765438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Resultado de imagem para taylorismo e fordis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920"/>
            <a:ext cx="3779912" cy="2667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Revolução Industrial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7504" y="1556792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 final do século XIX e início do século XX, caracterizou-se pela administração científica do trabalho e pela produção em série,  Foi a época da difusão do modelo </a:t>
            </a:r>
            <a:r>
              <a:rPr lang="pt-BR" sz="2400" dirty="0" err="1" smtClean="0"/>
              <a:t>taylorista</a:t>
            </a:r>
            <a:r>
              <a:rPr lang="pt-BR" sz="2400" dirty="0" smtClean="0"/>
              <a:t>/fordista de organização do trabalho, da rígida especialização das tarefas e </a:t>
            </a:r>
            <a:r>
              <a:rPr lang="pt-BR" sz="2000" dirty="0" smtClean="0"/>
              <a:t>da</a:t>
            </a:r>
            <a:r>
              <a:rPr lang="pt-BR" sz="2400" dirty="0" smtClean="0"/>
              <a:t> racionalização da produção.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39552" y="4437112"/>
            <a:ext cx="4211960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 O trabalho é transformado em atividade parcelada, repetitiva e sem sentido, retirando do indivíduo a sua capacidade criativa.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3" y="6309320"/>
            <a:ext cx="521969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. . . E Ford cria a esteira de montagem </a:t>
            </a:r>
            <a:endParaRPr lang="pt-BR" sz="2400" b="1" dirty="0"/>
          </a:p>
        </p:txBody>
      </p:sp>
      <p:sp>
        <p:nvSpPr>
          <p:cNvPr id="12" name="Seta para baixo 11"/>
          <p:cNvSpPr/>
          <p:nvPr/>
        </p:nvSpPr>
        <p:spPr>
          <a:xfrm>
            <a:off x="2411760" y="5805264"/>
            <a:ext cx="360040" cy="43204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2.bp.blogspot.com/-b-IcmdYBgGk/TqSpJhvZXqI/AAAAAAAAAHc/tErc8YQvm-8/s1600/j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4"/>
            <a:ext cx="4762500" cy="3667126"/>
          </a:xfrm>
          <a:prstGeom prst="rect">
            <a:avLst/>
          </a:prstGeom>
          <a:noFill/>
        </p:spPr>
      </p:pic>
      <p:pic>
        <p:nvPicPr>
          <p:cNvPr id="39942" name="Picture 6" descr="http://4.bp.blogspot.com/-QOP1mVO2on0/TqSnr8-67GI/AAAAAAAAAEo/BQWDVM2tUYs/s1600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8"/>
            <a:ext cx="5436096" cy="3624064"/>
          </a:xfrm>
          <a:prstGeom prst="rect">
            <a:avLst/>
          </a:prstGeom>
          <a:noFill/>
        </p:spPr>
      </p:pic>
      <p:pic>
        <p:nvPicPr>
          <p:cNvPr id="5" name="Picture 8" descr="http://1.bp.blogspot.com/-Q2hzy6L3MDY/TqSnxAs-xTI/AAAAAAAAAE0/-5s_iJnm358/s1600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74628"/>
            <a:ext cx="4427984" cy="318337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860032" y="544522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Gramsci (1978) salienta que novos métodos de trabalho são inseparáveis  de um novo modo de viver</a:t>
            </a:r>
            <a:endParaRPr lang="pt-B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4F8D8DCE-3CE3-4076-8F51-B108C1D641B2}" type="slidenum">
              <a:rPr lang="en-US" altLang="pt-BR" smtClean="0"/>
              <a:pPr>
                <a:defRPr/>
              </a:pPr>
              <a:t>2</a:t>
            </a:fld>
            <a:endParaRPr lang="en-US" altLang="pt-B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3124"/>
            <a:ext cx="9144000" cy="698643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80855" y="231724"/>
            <a:ext cx="7125946" cy="156966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charset="-128"/>
                <a:cs typeface="Aharoni" panose="02010803020104030203" pitchFamily="2" charset="-79"/>
              </a:rPr>
              <a:t>Revolução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charset="-128"/>
                <a:cs typeface="Aharoni" panose="02010803020104030203" pitchFamily="2" charset="-79"/>
              </a:rPr>
              <a:t>Industrial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charset="-128"/>
                <a:cs typeface="Aharoni" panose="02010803020104030203" pitchFamily="2" charset="-79"/>
              </a:rPr>
              <a:t>: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charset="-128"/>
                <a:cs typeface="Aharoni" panose="02010803020104030203" pitchFamily="2" charset="-79"/>
              </a:rPr>
              <a:t> </a:t>
            </a:r>
            <a:endParaRPr lang="pt-BR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ＭＳ Ｐゴシック" charset="-128"/>
              <a:cs typeface="Aharoni" panose="02010803020104030203" pitchFamily="2" charset="-79"/>
            </a:endParaRPr>
          </a:p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charset="-128"/>
                <a:cs typeface="Aharoni" panose="02010803020104030203" pitchFamily="2" charset="-79"/>
              </a:rPr>
              <a:t>Nascimento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charset="-128"/>
                <a:cs typeface="Aharoni" panose="02010803020104030203" pitchFamily="2" charset="-79"/>
              </a:rPr>
              <a:t>da Classe Operária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1942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1096312" y="2387851"/>
            <a:ext cx="6964791" cy="130492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347500" y="5562851"/>
            <a:ext cx="3282241" cy="874713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endParaRPr lang="pt-BR" altLang="pt-BR" sz="700">
              <a:latin typeface="+mn-lt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pt-BR" altLang="pt-BR" sz="1800">
                <a:latin typeface="+mn-lt"/>
                <a:cs typeface="Times New Roman" pitchFamily="18" charset="0"/>
              </a:rPr>
              <a:t>TRABALHADORES </a:t>
            </a:r>
          </a:p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endParaRPr lang="pt-BR" altLang="pt-BR" sz="1800">
              <a:latin typeface="+mn-lt"/>
              <a:cs typeface="Times New Roman" pitchFamily="18" charset="0"/>
            </a:endParaRPr>
          </a:p>
        </p:txBody>
      </p:sp>
      <p:sp>
        <p:nvSpPr>
          <p:cNvPr id="14" name="Elipse 10"/>
          <p:cNvSpPr>
            <a:spLocks noChangeArrowheads="1"/>
          </p:cNvSpPr>
          <p:nvPr/>
        </p:nvSpPr>
        <p:spPr bwMode="auto">
          <a:xfrm>
            <a:off x="3061392" y="5491411"/>
            <a:ext cx="3282241" cy="874712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endParaRPr lang="pt-BR" altLang="pt-BR" sz="700">
              <a:latin typeface="+mn-lt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pt-BR" altLang="pt-BR" sz="1800">
                <a:latin typeface="+mn-lt"/>
                <a:cs typeface="Times New Roman" pitchFamily="18" charset="0"/>
              </a:rPr>
              <a:t>SINDICALISTAS </a:t>
            </a:r>
          </a:p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endParaRPr lang="pt-BR" altLang="pt-BR" sz="1800">
              <a:latin typeface="+mn-lt"/>
              <a:cs typeface="Times New Roman" pitchFamily="18" charset="0"/>
            </a:endParaRPr>
          </a:p>
        </p:txBody>
      </p:sp>
      <p:sp>
        <p:nvSpPr>
          <p:cNvPr id="15" name="Elipse 11"/>
          <p:cNvSpPr>
            <a:spLocks noChangeArrowheads="1"/>
          </p:cNvSpPr>
          <p:nvPr/>
        </p:nvSpPr>
        <p:spPr bwMode="auto">
          <a:xfrm>
            <a:off x="5776752" y="5473951"/>
            <a:ext cx="3282240" cy="874713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endParaRPr lang="pt-BR" altLang="pt-BR" sz="700">
              <a:latin typeface="+mn-lt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pt-BR" altLang="pt-BR" sz="1800">
                <a:latin typeface="+mn-lt"/>
                <a:cs typeface="Times New Roman" pitchFamily="18" charset="0"/>
              </a:rPr>
              <a:t>TÉCNICOS</a:t>
            </a:r>
          </a:p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endParaRPr lang="pt-BR" altLang="pt-BR" sz="1800">
              <a:latin typeface="+mn-lt"/>
              <a:cs typeface="Times New Roman" pitchFamily="18" charset="0"/>
            </a:endParaRPr>
          </a:p>
        </p:txBody>
      </p:sp>
      <p:sp>
        <p:nvSpPr>
          <p:cNvPr id="16393" name="Retângulo 3"/>
          <p:cNvSpPr>
            <a:spLocks noChangeArrowheads="1"/>
          </p:cNvSpPr>
          <p:nvPr/>
        </p:nvSpPr>
        <p:spPr bwMode="auto">
          <a:xfrm>
            <a:off x="323528" y="507444"/>
            <a:ext cx="8568952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pt-BR" sz="2000" dirty="0">
                <a:latin typeface="+mn-lt"/>
              </a:rPr>
              <a:t>Na década de </a:t>
            </a:r>
            <a:r>
              <a:rPr lang="pt-BR" altLang="pt-BR" sz="2000" dirty="0" smtClean="0">
                <a:latin typeface="+mn-lt"/>
              </a:rPr>
              <a:t>60, o </a:t>
            </a:r>
            <a:r>
              <a:rPr lang="pt-BR" altLang="pt-BR" sz="2000" dirty="0">
                <a:latin typeface="+mn-lt"/>
              </a:rPr>
              <a:t>crescimento </a:t>
            </a:r>
            <a:r>
              <a:rPr lang="pt-BR" altLang="pt-BR" sz="2000" dirty="0" err="1">
                <a:latin typeface="+mn-lt"/>
              </a:rPr>
              <a:t>sócio-econômico</a:t>
            </a:r>
            <a:r>
              <a:rPr lang="pt-BR" altLang="pt-BR" sz="2000" dirty="0">
                <a:latin typeface="+mn-lt"/>
              </a:rPr>
              <a:t>, o pleno emprego e o aumento da produção eram acompanhados de baixos salários, parcialização imposta do trabalho, aumento da desqualificação e desgaste dos trabalhadores. </a:t>
            </a:r>
            <a:endParaRPr lang="pt-BR" altLang="pt-BR" sz="20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t-BR" altLang="pt-BR" sz="20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2000" dirty="0" smtClean="0">
                <a:latin typeface="+mn-lt"/>
              </a:rPr>
              <a:t>Em Turim, Itália, as </a:t>
            </a:r>
            <a:r>
              <a:rPr lang="pt-BR" altLang="pt-BR" sz="2000" dirty="0">
                <a:latin typeface="+mn-lt"/>
              </a:rPr>
              <a:t>lutas nas fábricas e o movimento sindical, que se fortalecia, propunha um projeto de transformação. O sindicato reivindicava o direito de pesquisar de maneira autônoma os ambientes de trabalho e de lançar proposições para sua transformação.</a:t>
            </a:r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803945" y="4725144"/>
            <a:ext cx="86645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r>
              <a:rPr lang="pt-BR" altLang="pt-BR" sz="2600" b="1" dirty="0">
                <a:solidFill>
                  <a:srgbClr val="C00000"/>
                </a:solidFill>
                <a:latin typeface="+mn-lt"/>
              </a:rPr>
              <a:t>O Movimento Operário  Italiano de Luta pela Saúde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15" grpId="0" build="allAtOnce" animBg="1"/>
      <p:bldP spid="16393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Exposição Fotografic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391" y="3446466"/>
            <a:ext cx="529003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17DD3771-659D-4D37-A66C-8572C3416E62}" type="slidenum">
              <a:rPr lang="en-US" altLang="pt-BR" smtClean="0">
                <a:solidFill>
                  <a:srgbClr val="FFFFFF"/>
                </a:solidFill>
              </a:rPr>
              <a:pPr/>
              <a:t>21</a:t>
            </a:fld>
            <a:endParaRPr lang="en-US" altLang="pt-BR" smtClean="0">
              <a:solidFill>
                <a:srgbClr val="FFFFFF"/>
              </a:solidFill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115616" y="-243408"/>
            <a:ext cx="8028384" cy="61863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292929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sz="2000">
                <a:solidFill>
                  <a:srgbClr val="292929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rgbClr val="292929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rgbClr val="292929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rgbClr val="292929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Clr>
                <a:srgbClr val="800000"/>
              </a:buClr>
              <a:buSzPct val="80000"/>
              <a:buFont typeface="Wingdings" pitchFamily="2" charset="2"/>
              <a:buChar char="ü"/>
              <a:defRPr sz="2000">
                <a:solidFill>
                  <a:srgbClr val="292929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Clr>
                <a:srgbClr val="800000"/>
              </a:buClr>
              <a:buSzPct val="80000"/>
              <a:buFont typeface="Wingdings" pitchFamily="2" charset="2"/>
              <a:buChar char="ü"/>
              <a:defRPr sz="2000">
                <a:solidFill>
                  <a:srgbClr val="292929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Clr>
                <a:srgbClr val="800000"/>
              </a:buClr>
              <a:buSzPct val="80000"/>
              <a:buFont typeface="Wingdings" pitchFamily="2" charset="2"/>
              <a:buChar char="ü"/>
              <a:defRPr sz="2000">
                <a:solidFill>
                  <a:srgbClr val="292929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Clr>
                <a:srgbClr val="800000"/>
              </a:buClr>
              <a:buSzPct val="80000"/>
              <a:buFont typeface="Wingdings" pitchFamily="2" charset="2"/>
              <a:buChar char="ü"/>
              <a:defRPr sz="2000">
                <a:solidFill>
                  <a:srgbClr val="292929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 smtClean="0">
                <a:solidFill>
                  <a:schemeClr val="bg1"/>
                </a:solidFill>
                <a:latin typeface="+mn-lt"/>
              </a:rPr>
              <a:t>Experiências do MOI: </a:t>
            </a:r>
          </a:p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400" dirty="0" smtClean="0">
                <a:solidFill>
                  <a:schemeClr val="bg1"/>
                </a:solidFill>
                <a:latin typeface="+mn-lt"/>
              </a:rPr>
              <a:t>Farmitalia</a:t>
            </a:r>
          </a:p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400" dirty="0" smtClean="0">
                <a:solidFill>
                  <a:schemeClr val="bg1"/>
                </a:solidFill>
                <a:latin typeface="+mn-lt"/>
              </a:rPr>
              <a:t>Fiat Mirafiori</a:t>
            </a:r>
          </a:p>
          <a:p>
            <a:pPr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altLang="pt-BR" sz="2400" dirty="0" smtClean="0">
              <a:latin typeface="+mn-lt"/>
            </a:endParaRP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 smtClean="0">
                <a:latin typeface="+mn-lt"/>
              </a:rPr>
              <a:t>Percurso, Avanços – 1960-1970:</a:t>
            </a:r>
          </a:p>
          <a:p>
            <a:pPr marL="0" lvl="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400" b="1" dirty="0" smtClean="0">
              <a:latin typeface="+mn-lt"/>
            </a:endParaRPr>
          </a:p>
          <a:p>
            <a:pPr marL="685800" lvl="2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 smtClean="0">
                <a:latin typeface="+mn-lt"/>
              </a:rPr>
              <a:t>1961</a:t>
            </a:r>
            <a:r>
              <a:rPr lang="pt-BR" sz="2400" dirty="0" smtClean="0">
                <a:latin typeface="+mn-lt"/>
              </a:rPr>
              <a:t> - “negociou-se um convênio com reivindicações revolucionárias como: substituição de substâncias mais nocivas por outras menos nocivas; adoção de medidas preventivas; criação de uma comissão ambiental; rodízio e pausas nos trabalhos de risco; direito de o sindicato intervir com peritos externos.” (p. 385-6)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400" dirty="0" smtClean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9479" y="210332"/>
            <a:ext cx="732121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ＭＳ Ｐゴシック" charset="-128"/>
              </a:rPr>
              <a:t>MOI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66C7326B-2B21-4A04-A137-FA265348771C}" type="slidenum">
              <a:rPr lang="en-US" altLang="pt-BR" smtClean="0">
                <a:solidFill>
                  <a:srgbClr val="FFFFFF"/>
                </a:solidFill>
              </a:rPr>
              <a:pPr/>
              <a:t>22</a:t>
            </a:fld>
            <a:endParaRPr lang="en-US" altLang="pt-BR" smtClean="0">
              <a:solidFill>
                <a:srgbClr val="FFFFFF"/>
              </a:solidFill>
            </a:endParaRPr>
          </a:p>
        </p:txBody>
      </p:sp>
      <p:sp>
        <p:nvSpPr>
          <p:cNvPr id="18435" name="CaixaDeTexto 1"/>
          <p:cNvSpPr txBox="1">
            <a:spLocks noChangeArrowheads="1"/>
          </p:cNvSpPr>
          <p:nvPr/>
        </p:nvSpPr>
        <p:spPr bwMode="auto">
          <a:xfrm>
            <a:off x="980256" y="404664"/>
            <a:ext cx="7696200" cy="51706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lnSpc>
                <a:spcPct val="150000"/>
              </a:lnSpc>
              <a:spcBef>
                <a:spcPct val="0"/>
              </a:spcBef>
              <a:buClrTx/>
            </a:pPr>
            <a:r>
              <a:rPr lang="pt-BR" altLang="pt-BR" b="1" dirty="0">
                <a:solidFill>
                  <a:srgbClr val="292929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1963</a:t>
            </a:r>
            <a:r>
              <a:rPr lang="pt-BR" altLang="pt-BR" dirty="0">
                <a:solidFill>
                  <a:srgbClr val="292929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- material teórico suficiente para dar início a um debate entre sindicato e trabalhadores.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ClrTx/>
            </a:pPr>
            <a:r>
              <a:rPr lang="pt-BR" altLang="pt-BR" b="1" dirty="0">
                <a:latin typeface="+mj-lt"/>
              </a:rPr>
              <a:t>1964</a:t>
            </a:r>
            <a:r>
              <a:rPr lang="pt-BR" altLang="pt-BR" dirty="0">
                <a:latin typeface="+mj-lt"/>
              </a:rPr>
              <a:t> – Turim – primeiro centro de luta contra a nocividade no trabalho.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ClrTx/>
            </a:pPr>
            <a:r>
              <a:rPr lang="pt-BR" altLang="pt-BR" b="1" dirty="0" smtClean="0">
                <a:latin typeface="+mj-lt"/>
              </a:rPr>
              <a:t>1967</a:t>
            </a:r>
            <a:r>
              <a:rPr lang="pt-BR" altLang="pt-BR" dirty="0" smtClean="0">
                <a:latin typeface="+mj-lt"/>
              </a:rPr>
              <a:t> </a:t>
            </a:r>
            <a:r>
              <a:rPr lang="pt-BR" altLang="pt-BR" dirty="0">
                <a:latin typeface="+mj-lt"/>
              </a:rPr>
              <a:t>- inquérito para levantamento amplo da realidade dentro da fábrica do ponto de vista do operário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ClrTx/>
            </a:pPr>
            <a:r>
              <a:rPr lang="pt-BR" altLang="pt-BR" b="1" dirty="0">
                <a:latin typeface="+mj-lt"/>
              </a:rPr>
              <a:t>1968 </a:t>
            </a:r>
            <a:r>
              <a:rPr lang="pt-BR" altLang="pt-BR" dirty="0">
                <a:latin typeface="+mj-lt"/>
              </a:rPr>
              <a:t>– papel do sindicato sintetizado em ata de um convênio regional sobre medicina preventiva e ambiente de trabalho.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ClrTx/>
            </a:pPr>
            <a:r>
              <a:rPr lang="pt-BR" altLang="pt-BR" b="1" dirty="0">
                <a:latin typeface="+mj-lt"/>
              </a:rPr>
              <a:t>1970</a:t>
            </a:r>
            <a:r>
              <a:rPr lang="pt-BR" altLang="pt-BR" dirty="0">
                <a:latin typeface="+mj-lt"/>
              </a:rPr>
              <a:t> – Estatuto dos Trabalhadores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ClrTx/>
            </a:pPr>
            <a:endParaRPr lang="pt-BR" altLang="pt-BR" dirty="0">
              <a:latin typeface="+mj-lt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ClrTx/>
            </a:pPr>
            <a:endParaRPr lang="pt-BR" altLang="pt-BR" dirty="0">
              <a:solidFill>
                <a:srgbClr val="292929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9479" y="797197"/>
            <a:ext cx="7935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sto MT" panose="02040603050505030304" pitchFamily="18" charset="0"/>
                <a:ea typeface="ＭＳ Ｐゴシック" charset="-128"/>
              </a:rPr>
              <a:t>MOI</a:t>
            </a:r>
          </a:p>
        </p:txBody>
      </p:sp>
      <p:sp>
        <p:nvSpPr>
          <p:cNvPr id="6" name="Rectângulo arredondado 5"/>
          <p:cNvSpPr>
            <a:spLocks noChangeArrowheads="1"/>
          </p:cNvSpPr>
          <p:nvPr/>
        </p:nvSpPr>
        <p:spPr bwMode="auto">
          <a:xfrm>
            <a:off x="790802" y="5229200"/>
            <a:ext cx="7597622" cy="126493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pt-BR" altLang="pt-BR" i="1" dirty="0">
                <a:latin typeface="Calisto MT" panose="02040603050505030304" pitchFamily="18" charset="0"/>
                <a:ea typeface="ＭＳ Ｐゴシック" charset="-128"/>
              </a:rPr>
              <a:t>“Somente de um trabalho comum e solidário de esclarecimento, de persuasão e de educação recíproca é que nascerá a ação concreta de construção” </a:t>
            </a:r>
            <a:r>
              <a:rPr lang="pt-BR" altLang="pt-BR" i="1" dirty="0" smtClean="0">
                <a:latin typeface="Calisto MT" panose="02040603050505030304" pitchFamily="18" charset="0"/>
                <a:ea typeface="ＭＳ Ｐゴシック" charset="-128"/>
              </a:rPr>
              <a:t>                  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pt-BR" altLang="pt-BR" i="1" dirty="0" smtClean="0">
                <a:latin typeface="Calisto MT" panose="02040603050505030304" pitchFamily="18" charset="0"/>
                <a:ea typeface="ＭＳ Ｐゴシック" charset="-128"/>
              </a:rPr>
              <a:t>(</a:t>
            </a:r>
            <a:r>
              <a:rPr lang="pt-BR" altLang="pt-BR" i="1" dirty="0">
                <a:latin typeface="Calisto MT" panose="02040603050505030304" pitchFamily="18" charset="0"/>
                <a:ea typeface="ＭＳ Ｐゴシック" charset="-128"/>
              </a:rPr>
              <a:t>Gramsci, 2004, p.245)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  <p:bldP spid="7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m para brasil de 1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35204"/>
            <a:ext cx="4104456" cy="3296003"/>
          </a:xfrm>
          <a:prstGeom prst="rect">
            <a:avLst/>
          </a:prstGeom>
          <a:noFill/>
        </p:spPr>
      </p:pic>
      <p:pic>
        <p:nvPicPr>
          <p:cNvPr id="4098" name="Picture 2" descr="Resultado de imagem para brasil de 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583531"/>
            <a:ext cx="4305304" cy="314972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628800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 Até o final do século XIX (1801-1900) o Brasil ainda parecia viver no final do Século XVIII (1701-1800) (</a:t>
            </a:r>
            <a:r>
              <a:rPr lang="pt-BR" dirty="0" err="1" smtClean="0"/>
              <a:t>Ianni</a:t>
            </a:r>
            <a:r>
              <a:rPr lang="pt-BR" dirty="0" smtClean="0"/>
              <a:t>, 2004)</a:t>
            </a:r>
            <a:endParaRPr lang="pt-B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904656" cy="401844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9552" y="1571308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Até a Abolição da Escravatura (1888), que durou 300 anos, o trabalhador em regime de trabalho escravo era a própria mercadoria</a:t>
            </a:r>
            <a:endParaRPr lang="pt-BR" sz="3200" dirty="0"/>
          </a:p>
        </p:txBody>
      </p:sp>
      <p:sp>
        <p:nvSpPr>
          <p:cNvPr id="3074" name="AutoShape 2" descr="Resultado de imagem para venda de escravos n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Resultado de imagem para venda de escravos no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027236" y="3781425"/>
            <a:ext cx="8131419" cy="4400550"/>
          </a:xfrm>
        </p:spPr>
        <p:txBody>
          <a:bodyPr/>
          <a:lstStyle/>
          <a:p>
            <a:pPr lvl="2" eaLnBrk="1" hangingPunct="1"/>
            <a:endParaRPr lang="pt-BR" altLang="pt-BR" dirty="0" smtClean="0">
              <a:latin typeface="Calisto MT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pt-BR" altLang="pt-BR" i="1" dirty="0" smtClean="0">
              <a:latin typeface="Calisto MT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12227" y="698503"/>
            <a:ext cx="3011365" cy="1584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altLang="pt-BR" dirty="0">
                <a:solidFill>
                  <a:schemeClr val="tx1"/>
                </a:solidFill>
              </a:rPr>
              <a:t>100 anos de atraso em relação à Revolução Industrial europeia...ritmo lento na implantação da industrialização brasileira</a:t>
            </a:r>
            <a:endParaRPr lang="pt-BR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60514" y="2961567"/>
            <a:ext cx="4018741" cy="1475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altLang="pt-BR" dirty="0" smtClean="0">
                <a:solidFill>
                  <a:schemeClr val="tx1"/>
                </a:solidFill>
              </a:rPr>
              <a:t>Aos </a:t>
            </a:r>
            <a:r>
              <a:rPr lang="pt-BR" altLang="pt-BR" dirty="0">
                <a:solidFill>
                  <a:schemeClr val="tx1"/>
                </a:solidFill>
              </a:rPr>
              <a:t>imigrantes </a:t>
            </a:r>
            <a:r>
              <a:rPr lang="pt-BR" altLang="pt-BR" dirty="0" smtClean="0">
                <a:solidFill>
                  <a:schemeClr val="tx1"/>
                </a:solidFill>
              </a:rPr>
              <a:t>trabalho </a:t>
            </a:r>
            <a:r>
              <a:rPr lang="pt-BR" altLang="pt-BR" dirty="0">
                <a:solidFill>
                  <a:schemeClr val="tx1"/>
                </a:solidFill>
              </a:rPr>
              <a:t>nas primeiras indústrias </a:t>
            </a:r>
            <a:r>
              <a:rPr lang="pt-BR" altLang="pt-BR" dirty="0" smtClean="0">
                <a:solidFill>
                  <a:schemeClr val="tx1"/>
                </a:solidFill>
              </a:rPr>
              <a:t>- pela </a:t>
            </a:r>
            <a:r>
              <a:rPr lang="pt-BR" altLang="pt-BR" dirty="0">
                <a:solidFill>
                  <a:schemeClr val="tx1"/>
                </a:solidFill>
              </a:rPr>
              <a:t>própria experiência que traziam de seus países de </a:t>
            </a:r>
            <a:r>
              <a:rPr lang="pt-BR" altLang="pt-BR" dirty="0" smtClean="0">
                <a:solidFill>
                  <a:schemeClr val="tx1"/>
                </a:solidFill>
              </a:rPr>
              <a:t>origem - </a:t>
            </a:r>
            <a:r>
              <a:rPr lang="pt-BR" altLang="pt-BR" dirty="0">
                <a:solidFill>
                  <a:schemeClr val="tx1"/>
                </a:solidFill>
              </a:rPr>
              <a:t>e o trabalho no campo </a:t>
            </a:r>
            <a:r>
              <a:rPr lang="pt-BR" altLang="pt-BR" dirty="0" smtClean="0">
                <a:solidFill>
                  <a:schemeClr val="tx1"/>
                </a:solidFill>
              </a:rPr>
              <a:t>para </a:t>
            </a:r>
            <a:r>
              <a:rPr lang="pt-BR" altLang="pt-BR" dirty="0">
                <a:solidFill>
                  <a:schemeClr val="tx1"/>
                </a:solidFill>
              </a:rPr>
              <a:t>os </a:t>
            </a:r>
            <a:r>
              <a:rPr lang="pt-BR" altLang="pt-BR" dirty="0" err="1">
                <a:solidFill>
                  <a:schemeClr val="tx1"/>
                </a:solidFill>
              </a:rPr>
              <a:t>ex-escravos</a:t>
            </a:r>
            <a:endParaRPr lang="pt-BR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16" name="Arco 15"/>
          <p:cNvSpPr/>
          <p:nvPr/>
        </p:nvSpPr>
        <p:spPr>
          <a:xfrm>
            <a:off x="2332894" y="423866"/>
            <a:ext cx="3959469" cy="719137"/>
          </a:xfrm>
          <a:prstGeom prst="arc">
            <a:avLst>
              <a:gd name="adj1" fmla="val 1147871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Calisto MT" panose="02040603050505030304" pitchFamily="18" charset="0"/>
            </a:endParaRPr>
          </a:p>
        </p:txBody>
      </p:sp>
      <p:sp>
        <p:nvSpPr>
          <p:cNvPr id="17" name="Arco 16"/>
          <p:cNvSpPr/>
          <p:nvPr/>
        </p:nvSpPr>
        <p:spPr>
          <a:xfrm>
            <a:off x="5744309" y="2773363"/>
            <a:ext cx="2716823" cy="800100"/>
          </a:xfrm>
          <a:prstGeom prst="arc">
            <a:avLst>
              <a:gd name="adj1" fmla="val 17390265"/>
              <a:gd name="adj2" fmla="val 498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Calisto MT" panose="02040603050505030304" pitchFamily="18" charset="0"/>
            </a:endParaRPr>
          </a:p>
        </p:txBody>
      </p:sp>
      <p:sp>
        <p:nvSpPr>
          <p:cNvPr id="19" name="Arco 18"/>
          <p:cNvSpPr/>
          <p:nvPr/>
        </p:nvSpPr>
        <p:spPr>
          <a:xfrm flipH="1">
            <a:off x="883627" y="3789363"/>
            <a:ext cx="3239965" cy="1295400"/>
          </a:xfrm>
          <a:prstGeom prst="arc">
            <a:avLst>
              <a:gd name="adj1" fmla="val 14646747"/>
              <a:gd name="adj2" fmla="val 26108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Calisto MT" panose="0204060305050503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629062" y="5301208"/>
            <a:ext cx="6327314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altLang="pt-BR" b="1" dirty="0">
                <a:solidFill>
                  <a:schemeClr val="accent1"/>
                </a:solidFill>
              </a:rPr>
              <a:t>Os imigrantes foram os pioneiros nas lutas dos trabalhadores por direitos no trabalho e pela saúde  -   No início do Séc. </a:t>
            </a:r>
            <a:r>
              <a:rPr lang="pt-BR" altLang="pt-BR" b="1" dirty="0" smtClean="0">
                <a:solidFill>
                  <a:schemeClr val="accent1"/>
                </a:solidFill>
              </a:rPr>
              <a:t>XX</a:t>
            </a:r>
            <a:r>
              <a:rPr lang="pt-BR" altLang="pt-BR" b="1" dirty="0">
                <a:solidFill>
                  <a:schemeClr val="accent1"/>
                </a:solidFill>
              </a:rPr>
              <a:t>.</a:t>
            </a:r>
            <a:endParaRPr lang="pt-BR" b="1" dirty="0">
              <a:solidFill>
                <a:schemeClr val="accent1"/>
              </a:solidFill>
              <a:latin typeface="Calisto MT" panose="02040603050505030304" pitchFamily="18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07504" y="27211"/>
            <a:ext cx="63034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sto MT" panose="02040603050505030304" pitchFamily="18" charset="0"/>
                <a:ea typeface="ＭＳ Ｐゴシック" charset="-128"/>
              </a:rPr>
              <a:t>BRASIL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99992" y="1196752"/>
            <a:ext cx="4608512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dirty="0">
                <a:latin typeface="+mn-lt"/>
                <a:ea typeface="ＭＳ Ｐゴシック" charset="-128"/>
              </a:rPr>
              <a:t>Com a abolição da escravatura, passou a necessitar com urgência de um aporte maciço de mão-de-obra – estratégia de captação de imigrantes (principalmente em SP)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" grpId="0" animBg="1"/>
      <p:bldP spid="20" grpId="0" animBg="1"/>
      <p:bldP spid="29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image.slidesharecdn.com/brasilrepblica-partei-111003112518-phpapp01/95/histria-do-brasil-brasil-repblica-prof-alexandre-morais-16-728.jpg?cb=13176416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50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016" y="5734050"/>
            <a:ext cx="707912" cy="521208"/>
          </a:xfrm>
          <a:prstGeom prst="rect">
            <a:avLst/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9B18D2E0-83E8-4F98-9E21-8FA89811EA32}" type="slidenum">
              <a:rPr lang="en-US" altLang="pt-BR" sz="1400" smtClean="0">
                <a:solidFill>
                  <a:srgbClr val="FFFFFF"/>
                </a:solidFill>
                <a:latin typeface="+mn-lt"/>
              </a:rPr>
              <a:pPr/>
              <a:t>27</a:t>
            </a:fld>
            <a:endParaRPr lang="en-US" altLang="pt-BR" sz="1400" smtClean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AE0E539A-43A3-4436-801E-7B6C590BEE43}" type="slidenum">
              <a:rPr lang="en-US" altLang="pt-BR" sz="1400" smtClean="0">
                <a:solidFill>
                  <a:srgbClr val="FFFFFF"/>
                </a:solidFill>
                <a:latin typeface="+mn-lt"/>
              </a:rPr>
              <a:pPr/>
              <a:t>28</a:t>
            </a:fld>
            <a:endParaRPr lang="en-US" altLang="pt-BR" sz="140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555" name="CaixaDeTexto 5"/>
          <p:cNvSpPr txBox="1">
            <a:spLocks noChangeArrowheads="1"/>
          </p:cNvSpPr>
          <p:nvPr/>
        </p:nvSpPr>
        <p:spPr bwMode="auto">
          <a:xfrm>
            <a:off x="107504" y="260648"/>
            <a:ext cx="8699251" cy="42473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pt-BR" altLang="pt-BR" dirty="0">
                <a:latin typeface="+mn-lt"/>
              </a:rPr>
              <a:t>Os operários têxteis de diversas cidades brasileiras entram em greve em maio de 1917, contra a “carestia de vida”. No início dessa greve, a polícia mata o sapateiro anarquista José Martinez – seu enterro foi transformado em um acontecimento simbólico, sensibilizando ainda mais o operariado. No dia do enterro, quase 10 mil pessoas comparecem ao enterro cantando o hino “A Internacional”.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</p:txBody>
      </p:sp>
      <p:pic>
        <p:nvPicPr>
          <p:cNvPr id="23556" name="Picture 6" descr="https://encrypted-tbn0.gstatic.com/images?q=tbn:ANd9GcTQ08a7KL3lKZiKkbWyqvq_rs85PYq-0AkQgOiJ_Q6DPqivCxZ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91084"/>
            <a:ext cx="3845937" cy="312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7244" y="5203066"/>
            <a:ext cx="8699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pt-BR" altLang="pt-BR" dirty="0">
                <a:latin typeface="+mn-lt"/>
              </a:rPr>
              <a:t>A partir desse fato, a greve se amplia. Após 35 dias de paralisação e a tomada de controle de SP pelo CDP (Comitê de Defesa Proletária), o governo é forçado a abandonar a cidade e negociar com os grevistas – resultando na conquista de 20% de acréscimo legal e a promessa de redução da jornada para 8h.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dirty="0"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222" y="281985"/>
            <a:ext cx="7561263" cy="720725"/>
          </a:xfrm>
          <a:noFill/>
          <a:ln w="57150" cmpd="thinThick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pt-BR" altLang="pt-BR" sz="3200" dirty="0">
                <a:solidFill>
                  <a:schemeClr val="accent1"/>
                </a:solidFill>
                <a:latin typeface="+mn-lt"/>
              </a:rPr>
              <a:t>Movimento </a:t>
            </a:r>
            <a:r>
              <a:rPr lang="pt-BR" altLang="pt-BR" sz="3200" dirty="0" smtClean="0">
                <a:solidFill>
                  <a:schemeClr val="accent1"/>
                </a:solidFill>
                <a:latin typeface="+mn-lt"/>
              </a:rPr>
              <a:t>operário no Brasil:</a:t>
            </a:r>
            <a:r>
              <a:rPr lang="pt-BR" altLang="pt-BR" sz="4000" dirty="0" smtClean="0">
                <a:solidFill>
                  <a:schemeClr val="accent1"/>
                </a:solidFill>
                <a:latin typeface="+mn-lt"/>
              </a:rPr>
              <a:t> </a:t>
            </a:r>
            <a:endParaRPr lang="pt-BR" altLang="pt-BR" sz="4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958" y="1523578"/>
            <a:ext cx="8280855" cy="4857750"/>
          </a:xfrm>
          <a:noFill/>
          <a:ln w="57150" cmpd="thinThick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pt-BR" altLang="pt-BR" sz="2800" dirty="0">
                <a:solidFill>
                  <a:srgbClr val="000000"/>
                </a:solidFill>
              </a:rPr>
              <a:t>Causas: ampla exploração dos trabalhadores urbanos das fábricas e ausência de legislação trabalhista que amparasse os trabalhadores</a:t>
            </a:r>
            <a:r>
              <a:rPr lang="pt-BR" altLang="pt-BR" sz="2800" dirty="0" smtClean="0">
                <a:solidFill>
                  <a:srgbClr val="000000"/>
                </a:solidFill>
              </a:rPr>
              <a:t>.</a:t>
            </a:r>
          </a:p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Char char="Ø"/>
            </a:pPr>
            <a:endParaRPr lang="pt-BR" altLang="pt-BR" sz="2800" dirty="0">
              <a:solidFill>
                <a:srgbClr val="000000"/>
              </a:solidFill>
            </a:endParaRPr>
          </a:p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pt-BR" altLang="pt-BR" sz="2800" b="1" dirty="0">
                <a:solidFill>
                  <a:srgbClr val="FF0000"/>
                </a:solidFill>
              </a:rPr>
              <a:t>Até a década de 20</a:t>
            </a:r>
            <a:r>
              <a:rPr lang="pt-BR" altLang="pt-BR" sz="2800" dirty="0">
                <a:solidFill>
                  <a:srgbClr val="000000"/>
                </a:solidFill>
              </a:rPr>
              <a:t> predomínio de imigrantes italianos de </a:t>
            </a:r>
            <a:r>
              <a:rPr lang="pt-BR" altLang="pt-BR" sz="2800" b="1" dirty="0">
                <a:solidFill>
                  <a:srgbClr val="FF0000"/>
                </a:solidFill>
              </a:rPr>
              <a:t>ideologia anarquista</a:t>
            </a:r>
            <a:r>
              <a:rPr lang="pt-BR" altLang="pt-BR" sz="2800" dirty="0" smtClean="0">
                <a:solidFill>
                  <a:srgbClr val="FF0000"/>
                </a:solidFill>
              </a:rPr>
              <a:t>.</a:t>
            </a:r>
          </a:p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Char char="Ø"/>
            </a:pPr>
            <a:endParaRPr lang="pt-BR" altLang="pt-BR" sz="2800" dirty="0">
              <a:solidFill>
                <a:srgbClr val="FF0000"/>
              </a:solidFill>
            </a:endParaRPr>
          </a:p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pt-BR" altLang="pt-BR" sz="2800" dirty="0">
                <a:solidFill>
                  <a:srgbClr val="000000"/>
                </a:solidFill>
              </a:rPr>
              <a:t>Principais formas de luta: formação de sindicatos e organização de greves.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27867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1A9DF6EB-CDEB-42AA-B97F-91AC47440687}" type="slidenum">
              <a:rPr lang="en-US" altLang="pt-BR" sz="1400" smtClean="0">
                <a:solidFill>
                  <a:srgbClr val="FFFFFF"/>
                </a:solidFill>
                <a:latin typeface="+mn-lt"/>
              </a:rPr>
              <a:pPr/>
              <a:t>3</a:t>
            </a:fld>
            <a:endParaRPr lang="en-US" altLang="pt-BR" sz="140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01" name="CaixaDeTexto 2"/>
          <p:cNvSpPr txBox="1">
            <a:spLocks noChangeArrowheads="1"/>
          </p:cNvSpPr>
          <p:nvPr/>
        </p:nvSpPr>
        <p:spPr bwMode="auto">
          <a:xfrm>
            <a:off x="251520" y="476672"/>
            <a:ext cx="86441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pt-BR" altLang="pt-BR" sz="2400" dirty="0" smtClean="0">
                <a:latin typeface="+mn-lt"/>
              </a:rPr>
              <a:t>Início da Revolução Industrial: </a:t>
            </a:r>
            <a:r>
              <a:rPr lang="pt-BR" altLang="pt-BR" sz="2400" b="1" dirty="0" smtClean="0">
                <a:latin typeface="+mn-lt"/>
              </a:rPr>
              <a:t>ausência de regras contratuais</a:t>
            </a:r>
            <a:r>
              <a:rPr lang="pt-BR" altLang="pt-BR" sz="2400" dirty="0" smtClean="0">
                <a:latin typeface="+mn-lt"/>
              </a:rPr>
              <a:t>, culmina com a </a:t>
            </a:r>
            <a:r>
              <a:rPr lang="pt-BR" altLang="pt-BR" sz="2400" b="1" dirty="0" smtClean="0">
                <a:latin typeface="+mn-lt"/>
              </a:rPr>
              <a:t>exploração ilimitada do corpo</a:t>
            </a:r>
            <a:r>
              <a:rPr lang="pt-BR" altLang="pt-BR" sz="2400" dirty="0" smtClean="0">
                <a:latin typeface="+mn-lt"/>
              </a:rPr>
              <a:t>, a ponto de colocar em risco o próprio desenvolvimento do capitalismo industrial.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sz="2400" dirty="0" smtClean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pt-BR" altLang="pt-BR" sz="2400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15616" y="5373216"/>
            <a:ext cx="7200800" cy="5890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2400" b="1" dirty="0" smtClean="0">
                <a:latin typeface="+mn-lt"/>
              </a:rPr>
              <a:t>Sem implicação </a:t>
            </a:r>
            <a:r>
              <a:rPr lang="pt-BR" altLang="pt-BR" sz="2400" b="1" dirty="0">
                <a:latin typeface="+mn-lt"/>
              </a:rPr>
              <a:t>direta de trabalhadores organizados.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31640" y="213285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altLang="pt-BR" sz="2400" dirty="0" smtClean="0"/>
          </a:p>
          <a:p>
            <a:pPr algn="just"/>
            <a:r>
              <a:rPr lang="pt-BR" altLang="pt-BR" sz="2400" dirty="0" smtClean="0"/>
              <a:t>Buscando</a:t>
            </a:r>
            <a:r>
              <a:rPr lang="pt-BR" altLang="pt-BR" sz="2400" b="1" dirty="0" smtClean="0"/>
              <a:t> Harmonia entre exploração do corpo e acumulação do capital </a:t>
            </a:r>
            <a:r>
              <a:rPr lang="pt-BR" altLang="pt-BR" sz="2400" dirty="0" smtClean="0"/>
              <a:t>(aliança entre poder econômico e o poder político britânico) </a:t>
            </a:r>
          </a:p>
          <a:p>
            <a:pPr algn="just"/>
            <a:r>
              <a:rPr lang="pt-BR" altLang="pt-BR" sz="2400" b="1" dirty="0" smtClean="0"/>
              <a:t> </a:t>
            </a:r>
            <a:endParaRPr lang="pt-BR" altLang="pt-BR" sz="2400" dirty="0"/>
          </a:p>
        </p:txBody>
      </p:sp>
      <p:sp>
        <p:nvSpPr>
          <p:cNvPr id="12" name="Seta em curva para a direita 11"/>
          <p:cNvSpPr/>
          <p:nvPr/>
        </p:nvSpPr>
        <p:spPr>
          <a:xfrm>
            <a:off x="611560" y="3356992"/>
            <a:ext cx="504056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68152" y="4407495"/>
            <a:ext cx="774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altLang="pt-BR" sz="2400" dirty="0" smtClean="0">
                <a:solidFill>
                  <a:srgbClr val="FF0000"/>
                </a:solidFill>
              </a:rPr>
              <a:t>nasce o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direito trabalhista </a:t>
            </a:r>
            <a:r>
              <a:rPr lang="pt-BR" altLang="pt-BR" sz="2400" dirty="0" smtClean="0">
                <a:solidFill>
                  <a:srgbClr val="FF0000"/>
                </a:solidFill>
              </a:rPr>
              <a:t>no início do séc. XIX</a:t>
            </a:r>
            <a:r>
              <a:rPr lang="pt-BR" altLang="pt-BR" sz="2400" dirty="0" smtClean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40146" y="260648"/>
            <a:ext cx="8402821" cy="5472112"/>
          </a:xfrm>
          <a:noFill/>
          <a:ln w="57150" cmpd="thinThick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9388" lvl="1" indent="0" algn="just">
              <a:lnSpc>
                <a:spcPct val="30000"/>
              </a:lnSpc>
              <a:buClr>
                <a:schemeClr val="hlink"/>
              </a:buClr>
              <a:buSzTx/>
              <a:buFont typeface="Wingdings" pitchFamily="2" charset="2"/>
              <a:buNone/>
            </a:pPr>
            <a:endParaRPr lang="pt-BR" altLang="pt-BR" sz="3200" b="1" dirty="0">
              <a:solidFill>
                <a:srgbClr val="000000"/>
              </a:solidFill>
            </a:endParaRPr>
          </a:p>
          <a:p>
            <a:pPr marL="179388" lvl="1" indent="0" algn="just">
              <a:buClr>
                <a:schemeClr val="hlink"/>
              </a:buClr>
              <a:buSzTx/>
              <a:buNone/>
            </a:pPr>
            <a:r>
              <a:rPr lang="pt-BR" altLang="pt-BR" sz="3600" b="1" dirty="0">
                <a:solidFill>
                  <a:schemeClr val="accent1"/>
                </a:solidFill>
              </a:rPr>
              <a:t>A partir de 1922</a:t>
            </a:r>
            <a:r>
              <a:rPr lang="pt-BR" altLang="pt-BR" sz="3600" dirty="0">
                <a:solidFill>
                  <a:schemeClr val="accent1"/>
                </a:solidFill>
              </a:rPr>
              <a:t> </a:t>
            </a:r>
            <a:endParaRPr lang="pt-BR" altLang="pt-BR" sz="3600" dirty="0" smtClean="0">
              <a:solidFill>
                <a:schemeClr val="accent1"/>
              </a:solidFill>
            </a:endParaRPr>
          </a:p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Char char="Ø"/>
            </a:pPr>
            <a:endParaRPr lang="pt-BR" altLang="pt-BR" sz="3200" dirty="0" smtClean="0">
              <a:solidFill>
                <a:srgbClr val="000000"/>
              </a:solidFill>
            </a:endParaRPr>
          </a:p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pt-BR" altLang="pt-BR" sz="3200" dirty="0" smtClean="0">
                <a:solidFill>
                  <a:srgbClr val="000000"/>
                </a:solidFill>
              </a:rPr>
              <a:t>o </a:t>
            </a:r>
            <a:r>
              <a:rPr lang="pt-BR" altLang="pt-BR" sz="3200" dirty="0">
                <a:solidFill>
                  <a:srgbClr val="000000"/>
                </a:solidFill>
              </a:rPr>
              <a:t>principal instrumento de luta operária foi o </a:t>
            </a:r>
            <a:r>
              <a:rPr lang="pt-BR" altLang="pt-BR" sz="3200" b="1" dirty="0">
                <a:solidFill>
                  <a:srgbClr val="FF0000"/>
                </a:solidFill>
              </a:rPr>
              <a:t>PCB</a:t>
            </a:r>
            <a:r>
              <a:rPr lang="pt-BR" altLang="pt-BR" sz="3200" dirty="0">
                <a:solidFill>
                  <a:srgbClr val="000000"/>
                </a:solidFill>
              </a:rPr>
              <a:t>, que tenta organizar os operários</a:t>
            </a:r>
            <a:r>
              <a:rPr lang="pt-BR" altLang="pt-BR" sz="3200" dirty="0" smtClean="0">
                <a:solidFill>
                  <a:srgbClr val="000000"/>
                </a:solidFill>
              </a:rPr>
              <a:t>. </a:t>
            </a:r>
            <a:endParaRPr lang="pt-BR" sz="3200" dirty="0" smtClean="0"/>
          </a:p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Char char="Ø"/>
            </a:pPr>
            <a:endParaRPr lang="pt-BR" altLang="pt-BR" sz="3200" dirty="0">
              <a:solidFill>
                <a:srgbClr val="000000"/>
              </a:solidFill>
            </a:endParaRPr>
          </a:p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None/>
            </a:pPr>
            <a:endParaRPr lang="pt-BR" altLang="pt-BR" sz="3200" dirty="0">
              <a:solidFill>
                <a:srgbClr val="000000"/>
              </a:solidFill>
            </a:endParaRPr>
          </a:p>
          <a:p>
            <a:pPr marL="179388" lvl="1" indent="0" algn="just">
              <a:buClr>
                <a:schemeClr val="hlink"/>
              </a:buClr>
              <a:buSzTx/>
              <a:buFont typeface="Wingdings" pitchFamily="2" charset="2"/>
              <a:buChar char="Ø"/>
            </a:pPr>
            <a:r>
              <a:rPr lang="pt-BR" altLang="pt-BR" sz="3200" dirty="0">
                <a:solidFill>
                  <a:srgbClr val="000000"/>
                </a:solidFill>
              </a:rPr>
              <a:t>Postura do governo em relação ao movimento operário: repressão </a:t>
            </a:r>
            <a:r>
              <a:rPr lang="pt-BR" altLang="pt-BR" sz="3200" dirty="0">
                <a:solidFill>
                  <a:srgbClr val="FF0000"/>
                </a:solidFill>
              </a:rPr>
              <a:t>(“</a:t>
            </a:r>
            <a:r>
              <a:rPr lang="pt-BR" altLang="pt-BR" sz="3200" b="1" dirty="0">
                <a:solidFill>
                  <a:srgbClr val="FF0000"/>
                </a:solidFill>
              </a:rPr>
              <a:t>caso de polícia</a:t>
            </a:r>
            <a:r>
              <a:rPr lang="pt-BR" altLang="pt-BR" sz="3200" dirty="0">
                <a:solidFill>
                  <a:srgbClr val="FF0000"/>
                </a:solidFill>
              </a:rPr>
              <a:t>”)</a:t>
            </a:r>
            <a:r>
              <a:rPr lang="pt-BR" altLang="pt-BR" sz="3200" dirty="0">
                <a:solidFill>
                  <a:srgbClr val="000000"/>
                </a:solidFill>
              </a:rPr>
              <a:t>. </a:t>
            </a:r>
            <a:endParaRPr lang="pt-BR" alt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57038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0049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 smtClean="0">
                <a:solidFill>
                  <a:schemeClr val="accent1"/>
                </a:solidFill>
                <a:latin typeface="+mn-lt"/>
              </a:rPr>
              <a:t>Da Greve de 1917 a 1930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4719" y="1804920"/>
            <a:ext cx="8231738" cy="234416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charset="2"/>
              <a:buNone/>
              <a:defRPr/>
            </a:pPr>
            <a:r>
              <a:rPr lang="pt-BR" altLang="pt-BR" sz="2400" dirty="0" smtClean="0"/>
              <a:t>- Perda gradativa do referencial anarquista</a:t>
            </a:r>
          </a:p>
          <a:p>
            <a:pPr eaLnBrk="1" hangingPunct="1">
              <a:lnSpc>
                <a:spcPct val="130000"/>
              </a:lnSpc>
              <a:buFont typeface="Wingdings" charset="2"/>
              <a:buNone/>
              <a:defRPr/>
            </a:pPr>
            <a:r>
              <a:rPr lang="pt-BR" altLang="pt-BR" sz="2400" dirty="0" smtClean="0"/>
              <a:t>- Partido Comunista criado e logo colocado na ilegalidade</a:t>
            </a:r>
          </a:p>
          <a:p>
            <a:pPr marL="114300" indent="0" eaLnBrk="1" hangingPunct="1">
              <a:lnSpc>
                <a:spcPct val="130000"/>
              </a:lnSpc>
              <a:buNone/>
              <a:defRPr/>
            </a:pPr>
            <a:r>
              <a:rPr lang="pt-BR" altLang="pt-BR" sz="2400" dirty="0" smtClean="0"/>
              <a:t>- Sindicatos amarelos católicos</a:t>
            </a:r>
          </a:p>
          <a:p>
            <a:pPr marL="114300" indent="0" eaLnBrk="1" hangingPunct="1">
              <a:lnSpc>
                <a:spcPct val="130000"/>
              </a:lnSpc>
              <a:buNone/>
              <a:defRPr/>
            </a:pPr>
            <a:r>
              <a:rPr lang="pt-BR" altLang="pt-BR" sz="2400" dirty="0" smtClean="0"/>
              <a:t>- Primeiras concessões trabalhistas e previdenciárias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34136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8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.slidesharecdn.com/brasileravargas-110922201715-phpapp02/95/brasil-era-vargas-1930-45-31-728.jpg?cb=13167407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0494605">
            <a:off x="1916804" y="3085447"/>
            <a:ext cx="5328592" cy="39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6" descr="https://maniadehistoria.files.wordpress.com/2009/05/vargas.jpg?w=5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449" y="476672"/>
            <a:ext cx="3366551" cy="35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7547" y="1187522"/>
            <a:ext cx="5612605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pt-BR" altLang="pt-BR" sz="2400" b="1" dirty="0" smtClean="0">
              <a:latin typeface="+mn-lt"/>
            </a:endParaRPr>
          </a:p>
          <a:p>
            <a:pPr eaLnBrk="1" hangingPunct="1">
              <a:spcBef>
                <a:spcPct val="40000"/>
              </a:spcBef>
              <a:buFontTx/>
              <a:buAutoNum type="arabicPeriod"/>
              <a:defRPr/>
            </a:pPr>
            <a:r>
              <a:rPr lang="pt-BR" altLang="pt-BR" sz="2400" i="1" dirty="0" smtClean="0">
                <a:latin typeface="+mn-lt"/>
              </a:rPr>
              <a:t>GOVERNO PROVISÓRIO (1930- 1934)</a:t>
            </a:r>
          </a:p>
          <a:p>
            <a:pPr eaLnBrk="1" hangingPunct="1">
              <a:spcBef>
                <a:spcPct val="40000"/>
              </a:spcBef>
              <a:buFontTx/>
              <a:buAutoNum type="arabicPeriod"/>
              <a:defRPr/>
            </a:pPr>
            <a:r>
              <a:rPr lang="pt-BR" altLang="pt-BR" sz="2400" i="1" dirty="0" smtClean="0">
                <a:latin typeface="+mn-lt"/>
              </a:rPr>
              <a:t>GOVERNO CONSTITUCIONALISTA  (1934-1937)</a:t>
            </a:r>
          </a:p>
          <a:p>
            <a:pPr marL="0" indent="0" eaLnBrk="1" hangingPunct="1">
              <a:spcBef>
                <a:spcPct val="40000"/>
              </a:spcBef>
              <a:defRPr/>
            </a:pPr>
            <a:r>
              <a:rPr lang="pt-BR" altLang="pt-BR" sz="2400" i="1" dirty="0" smtClean="0">
                <a:latin typeface="+mn-lt"/>
              </a:rPr>
              <a:t>3. ESTADO NOVO  (1937-1945)</a:t>
            </a:r>
          </a:p>
        </p:txBody>
      </p:sp>
      <p:sp>
        <p:nvSpPr>
          <p:cNvPr id="24580" name="Espaço Reservado para Número de Slide 3"/>
          <p:cNvSpPr txBox="1">
            <a:spLocks noGrp="1"/>
          </p:cNvSpPr>
          <p:nvPr/>
        </p:nvSpPr>
        <p:spPr bwMode="auto">
          <a:xfrm>
            <a:off x="8483112" y="6272216"/>
            <a:ext cx="48064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A2270EE-A888-445F-8140-4DE1200C9E63}" type="slidenum">
              <a:rPr lang="en-US" altLang="pt-BR" sz="1400" b="1">
                <a:solidFill>
                  <a:srgbClr val="FFFFFF"/>
                </a:solidFill>
                <a:latin typeface="Rockwell Condensed" pitchFamily="18" charset="0"/>
              </a:rPr>
              <a:pPr algn="ctr" eaLnBrk="1" hangingPunct="1"/>
              <a:t>32</a:t>
            </a:fld>
            <a:endParaRPr lang="en-US" altLang="pt-BR" sz="1400" b="1">
              <a:solidFill>
                <a:srgbClr val="FFFFFF"/>
              </a:solidFill>
              <a:latin typeface="Rockwell Condensed" pitchFamily="18" charset="0"/>
            </a:endParaRPr>
          </a:p>
        </p:txBody>
      </p:sp>
      <p:pic>
        <p:nvPicPr>
          <p:cNvPr id="2" name="h0067a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16832"/>
            <a:ext cx="5627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56005" y="419249"/>
            <a:ext cx="5650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 DE GETULIO VARGAS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60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36512" y="692696"/>
            <a:ext cx="8784976" cy="6840786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charset="2"/>
              <a:buNone/>
              <a:defRPr/>
            </a:pPr>
            <a:r>
              <a:rPr lang="pt-BR" altLang="pt-BR" sz="3200" b="1" dirty="0" smtClean="0">
                <a:effectLst/>
              </a:rPr>
              <a:t>  					A ERA VARGAS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charset="2"/>
              <a:buNone/>
              <a:defRPr/>
            </a:pPr>
            <a:endParaRPr lang="pt-BR" altLang="pt-BR" sz="1050" dirty="0" smtClean="0">
              <a:effectLst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charset="2"/>
              <a:buNone/>
              <a:defRPr/>
            </a:pPr>
            <a:r>
              <a:rPr lang="pt-BR" altLang="pt-BR" sz="2800" dirty="0" smtClean="0">
                <a:effectLst/>
              </a:rPr>
              <a:t>	Algumas semanas após sua posse, ainda em 1930, o governo revolucionário de Getúlio Vargas cria o </a:t>
            </a:r>
            <a:r>
              <a:rPr lang="pt-BR" altLang="pt-BR" sz="2800" b="1" dirty="0" smtClean="0">
                <a:effectLst/>
              </a:rPr>
              <a:t>Ministério do Trabalho, Indústria e Comércio (MTIC) </a:t>
            </a:r>
            <a:r>
              <a:rPr lang="pt-BR" altLang="pt-BR" sz="2800" dirty="0" smtClean="0">
                <a:effectLst/>
              </a:rPr>
              <a:t>para “concretizar o projeto do novo regime de interferir sistematicamente no conflito entre capital e trabalho”. </a:t>
            </a:r>
          </a:p>
          <a:p>
            <a:pPr algn="r" eaLnBrk="1" hangingPunct="1">
              <a:lnSpc>
                <a:spcPct val="130000"/>
              </a:lnSpc>
              <a:spcBef>
                <a:spcPct val="0"/>
              </a:spcBef>
              <a:buFont typeface="Wingdings" charset="2"/>
              <a:buNone/>
              <a:defRPr/>
            </a:pPr>
            <a:r>
              <a:rPr lang="pt-BR" altLang="pt-BR" sz="1600" dirty="0" smtClean="0">
                <a:effectLst/>
              </a:rPr>
              <a:t>               (FGV, 1997)</a:t>
            </a:r>
            <a:r>
              <a:rPr lang="pt-BR" altLang="pt-B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1021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-1260648" y="1635413"/>
            <a:ext cx="10153128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lvl="4" algn="just" eaLnBrk="1" hangingPunct="1">
              <a:lnSpc>
                <a:spcPct val="140000"/>
              </a:lnSpc>
            </a:pPr>
            <a:r>
              <a:rPr lang="pt-BR" altLang="pt-BR" sz="2400" dirty="0" smtClean="0">
                <a:latin typeface="Rockwell" panose="02060603020205020403" pitchFamily="18" charset="0"/>
              </a:rPr>
              <a:t>Editadas </a:t>
            </a:r>
            <a:r>
              <a:rPr lang="pt-BR" altLang="pt-BR" sz="2400" dirty="0">
                <a:latin typeface="Rockwell" panose="02060603020205020403" pitchFamily="18" charset="0"/>
              </a:rPr>
              <a:t>leis referentes à organização </a:t>
            </a:r>
            <a:r>
              <a:rPr lang="pt-BR" altLang="pt-BR" sz="2400" dirty="0" smtClean="0">
                <a:latin typeface="Rockwell" panose="02060603020205020403" pitchFamily="18" charset="0"/>
              </a:rPr>
              <a:t>sindical:  o Decreto </a:t>
            </a:r>
            <a:r>
              <a:rPr lang="pt-BR" altLang="pt-BR" sz="2400" dirty="0">
                <a:latin typeface="Rockwell" panose="02060603020205020403" pitchFamily="18" charset="0"/>
              </a:rPr>
              <a:t>19.770, de 19 de março de 1931 (Lei de Sindicalização), </a:t>
            </a:r>
            <a:r>
              <a:rPr lang="pt-BR" altLang="pt-BR" sz="2400" dirty="0" smtClean="0">
                <a:latin typeface="Rockwell" panose="02060603020205020403" pitchFamily="18" charset="0"/>
              </a:rPr>
              <a:t>e </a:t>
            </a:r>
            <a:r>
              <a:rPr lang="pt-BR" altLang="pt-BR" sz="2400" dirty="0">
                <a:latin typeface="Rockwell" panose="02060603020205020403" pitchFamily="18" charset="0"/>
              </a:rPr>
              <a:t>a direitos </a:t>
            </a:r>
            <a:r>
              <a:rPr lang="pt-BR" altLang="pt-BR" sz="2400" dirty="0" smtClean="0">
                <a:latin typeface="Rockwell" panose="02060603020205020403" pitchFamily="18" charset="0"/>
              </a:rPr>
              <a:t>trabalhistas, a concepção era de </a:t>
            </a:r>
            <a:r>
              <a:rPr lang="pt-BR" altLang="pt-BR" sz="2400" b="1" dirty="0" smtClean="0">
                <a:latin typeface="Rockwell" panose="02060603020205020403" pitchFamily="18" charset="0"/>
              </a:rPr>
              <a:t>sindicatos como </a:t>
            </a:r>
            <a:r>
              <a:rPr lang="pt-BR" altLang="pt-BR" sz="2400" b="1" dirty="0">
                <a:latin typeface="Rockwell" panose="02060603020205020403" pitchFamily="18" charset="0"/>
              </a:rPr>
              <a:t>instrumentos de </a:t>
            </a:r>
            <a:r>
              <a:rPr lang="pt-BR" altLang="pt-BR" sz="2400" b="1" dirty="0" smtClean="0">
                <a:latin typeface="Rockwell" panose="02060603020205020403" pitchFamily="18" charset="0"/>
              </a:rPr>
              <a:t>mediação </a:t>
            </a:r>
            <a:r>
              <a:rPr lang="pt-BR" altLang="pt-BR" sz="2400" b="1" dirty="0">
                <a:latin typeface="Rockwell" panose="02060603020205020403" pitchFamily="18" charset="0"/>
              </a:rPr>
              <a:t>de conflitos entre patrões e empregados e visava a </a:t>
            </a:r>
            <a:r>
              <a:rPr lang="pt-BR" altLang="pt-BR" sz="2400" b="1" dirty="0" smtClean="0">
                <a:latin typeface="Rockwell" panose="02060603020205020403" pitchFamily="18" charset="0"/>
              </a:rPr>
              <a:t>seu </a:t>
            </a:r>
            <a:r>
              <a:rPr lang="pt-BR" altLang="pt-BR" sz="2400" b="1" dirty="0">
                <a:latin typeface="Rockwell" panose="02060603020205020403" pitchFamily="18" charset="0"/>
              </a:rPr>
              <a:t>controle pelo Estado. </a:t>
            </a:r>
            <a:r>
              <a:rPr lang="pt-BR" altLang="pt-BR" sz="2400" dirty="0">
                <a:latin typeface="Rockwell" panose="02060603020205020403" pitchFamily="18" charset="0"/>
              </a:rPr>
              <a:t>De um lado, buscava </a:t>
            </a:r>
            <a:r>
              <a:rPr lang="pt-BR" altLang="pt-BR" sz="2400" dirty="0" smtClean="0">
                <a:latin typeface="Rockwell" panose="02060603020205020403" pitchFamily="18" charset="0"/>
              </a:rPr>
              <a:t>atender às </a:t>
            </a:r>
            <a:r>
              <a:rPr lang="pt-BR" altLang="pt-BR" sz="2400" dirty="0">
                <a:latin typeface="Rockwell" panose="02060603020205020403" pitchFamily="18" charset="0"/>
              </a:rPr>
              <a:t>demandas históricas do proletariado; de outro, pregava a ideologia de que o Estado concederia os direitos trabalhistas </a:t>
            </a:r>
            <a:r>
              <a:rPr lang="pt-BR" altLang="pt-BR" sz="2400" dirty="0" smtClean="0">
                <a:latin typeface="Rockwell" panose="02060603020205020403" pitchFamily="18" charset="0"/>
              </a:rPr>
              <a:t>como </a:t>
            </a:r>
            <a:r>
              <a:rPr lang="pt-BR" altLang="pt-BR" sz="2400" i="1" dirty="0">
                <a:latin typeface="Rockwell" panose="02060603020205020403" pitchFamily="18" charset="0"/>
              </a:rPr>
              <a:t>dádiva </a:t>
            </a:r>
            <a:r>
              <a:rPr lang="pt-BR" altLang="pt-BR" sz="2400" dirty="0">
                <a:latin typeface="Rockwell" panose="02060603020205020403" pitchFamily="18" charset="0"/>
              </a:rPr>
              <a:t>aos trabalhadores</a:t>
            </a:r>
            <a:r>
              <a:rPr lang="pt-BR" altLang="pt-BR" sz="2400" dirty="0" smtClean="0">
                <a:latin typeface="Rockwell" panose="02060603020205020403" pitchFamily="18" charset="0"/>
              </a:rPr>
              <a:t>.</a:t>
            </a:r>
            <a:endParaRPr lang="pt-BR" altLang="pt-BR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05051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2956691" cy="2492896"/>
          </a:xfrm>
          <a:prstGeom prst="rect">
            <a:avLst/>
          </a:prstGeom>
        </p:spPr>
      </p:pic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1475656" y="2390803"/>
            <a:ext cx="7596336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2400" dirty="0">
                <a:latin typeface="Rockwell" panose="02060603020205020403" pitchFamily="18" charset="0"/>
              </a:rPr>
              <a:t>Getúlio Vargas, </a:t>
            </a:r>
            <a:r>
              <a:rPr lang="pt-BR" altLang="pt-BR" sz="2400" dirty="0" smtClean="0">
                <a:latin typeface="Rockwell" panose="02060603020205020403" pitchFamily="18" charset="0"/>
              </a:rPr>
              <a:t>em pleno </a:t>
            </a:r>
            <a:r>
              <a:rPr lang="pt-BR" altLang="pt-BR" sz="2400" dirty="0">
                <a:latin typeface="Rockwell" panose="02060603020205020403" pitchFamily="18" charset="0"/>
              </a:rPr>
              <a:t>regime ditatorial do Estado Novo, inaugura a </a:t>
            </a:r>
            <a:r>
              <a:rPr lang="pt-BR" altLang="pt-BR" sz="2400" b="1" dirty="0">
                <a:latin typeface="Rockwell" panose="02060603020205020403" pitchFamily="18" charset="0"/>
              </a:rPr>
              <a:t>Justiça do Trabalho no dia </a:t>
            </a:r>
            <a:r>
              <a:rPr lang="pt-BR" altLang="pt-BR" sz="2400" b="1" dirty="0" smtClean="0">
                <a:latin typeface="Rockwell" panose="02060603020205020403" pitchFamily="18" charset="0"/>
              </a:rPr>
              <a:t>1º </a:t>
            </a:r>
            <a:r>
              <a:rPr lang="pt-BR" altLang="pt-BR" sz="2400" b="1" dirty="0">
                <a:latin typeface="Rockwell" panose="02060603020205020403" pitchFamily="18" charset="0"/>
              </a:rPr>
              <a:t>de maio de 1941 </a:t>
            </a:r>
            <a:r>
              <a:rPr lang="pt-BR" altLang="pt-BR" sz="2400" dirty="0">
                <a:latin typeface="Rockwell" panose="02060603020205020403" pitchFamily="18" charset="0"/>
              </a:rPr>
              <a:t>(Decreto 6.596 - 12/12/1940), </a:t>
            </a:r>
            <a:r>
              <a:rPr lang="pt-BR" altLang="pt-BR" sz="2400" dirty="0" smtClean="0">
                <a:latin typeface="Rockwell" panose="02060603020205020403" pitchFamily="18" charset="0"/>
              </a:rPr>
              <a:t>e</a:t>
            </a:r>
            <a:r>
              <a:rPr lang="pt-BR" altLang="pt-BR" sz="2400" dirty="0">
                <a:latin typeface="Rockwell" panose="02060603020205020403" pitchFamily="18" charset="0"/>
              </a:rPr>
              <a:t>, em </a:t>
            </a:r>
            <a:r>
              <a:rPr lang="pt-BR" altLang="pt-BR" sz="2400" b="1" dirty="0">
                <a:latin typeface="Rockwell" panose="02060603020205020403" pitchFamily="18" charset="0"/>
              </a:rPr>
              <a:t>1943</a:t>
            </a:r>
            <a:r>
              <a:rPr lang="pt-BR" altLang="pt-BR" sz="2400" dirty="0">
                <a:latin typeface="Rockwell" panose="02060603020205020403" pitchFamily="18" charset="0"/>
              </a:rPr>
              <a:t>, cumprindo promessa de campanha, promulga, também em </a:t>
            </a:r>
            <a:r>
              <a:rPr lang="pt-BR" altLang="pt-BR" sz="2400" b="1" dirty="0">
                <a:latin typeface="Rockwell" panose="02060603020205020403" pitchFamily="18" charset="0"/>
              </a:rPr>
              <a:t>1º de maio, a Consolidação das Leis do Trabalho (CLT</a:t>
            </a:r>
            <a:r>
              <a:rPr lang="pt-BR" altLang="pt-BR" sz="2400" dirty="0">
                <a:latin typeface="Rockwell" panose="02060603020205020403" pitchFamily="18" charset="0"/>
              </a:rPr>
              <a:t>), através do </a:t>
            </a:r>
            <a:r>
              <a:rPr lang="pt-BR" altLang="pt-BR" sz="2400" dirty="0" smtClean="0">
                <a:latin typeface="Rockwell" panose="02060603020205020403" pitchFamily="18" charset="0"/>
              </a:rPr>
              <a:t>Decreto-Lei </a:t>
            </a:r>
            <a:r>
              <a:rPr lang="pt-BR" altLang="pt-BR" sz="2400" dirty="0">
                <a:latin typeface="Rockwell" panose="02060603020205020403" pitchFamily="18" charset="0"/>
              </a:rPr>
              <a:t>5.452.</a:t>
            </a:r>
          </a:p>
          <a:p>
            <a:pPr algn="just" eaLnBrk="1" hangingPunct="1"/>
            <a:r>
              <a:rPr lang="pt-BR" altLang="pt-BR" sz="2400" dirty="0">
                <a:latin typeface="Rockwell" panose="02060603020205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64190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7FD_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4477" cy="3312368"/>
          </a:xfrm>
          <a:prstGeom prst="rect">
            <a:avLst/>
          </a:prstGeom>
        </p:spPr>
      </p:pic>
      <p:pic>
        <p:nvPicPr>
          <p:cNvPr id="6" name="Imagem 5" descr="Noticia_8545_5156.jpg"/>
          <p:cNvPicPr>
            <a:picLocks noChangeAspect="1"/>
          </p:cNvPicPr>
          <p:nvPr/>
        </p:nvPicPr>
        <p:blipFill>
          <a:blip r:embed="rId3" cstate="print"/>
          <a:srcRect l="19318" r="15909"/>
          <a:stretch>
            <a:fillRect/>
          </a:stretch>
        </p:blipFill>
        <p:spPr>
          <a:xfrm rot="20085508">
            <a:off x="3292256" y="1920748"/>
            <a:ext cx="4218319" cy="473635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79712" y="4390072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 </a:t>
            </a:r>
            <a:r>
              <a:rPr lang="pt-BR" sz="2400" b="1" dirty="0" smtClean="0"/>
              <a:t>Consolidação das Leis do Trabalho (CLT) </a:t>
            </a:r>
            <a:r>
              <a:rPr lang="pt-BR" sz="2400" dirty="0" smtClean="0"/>
              <a:t>é a principal norma legislativa brasileira referente ao Direito do trabalho e ao Direito processual do trabalho. Ela foi fortemente inspirada na Carta Del Lavoro do governo de Benito Mussolini na Itália.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4.bp.blogspot.com/-uS29zYDOCLE/T80R0Zs8zVI/AAAAAAAACpA/MTUgeh_Qc3c/s1600/ECAFOTO01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08917"/>
            <a:ext cx="2483768" cy="37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Gf22ux-pxPs/T80QJHk7-nI/AAAAAAAACow/G08Bl6pOdio/s400/vargas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42787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36504" y="472604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Entre 1930 e 1945, a ação populista de Getúlio Vargas havia feito com que os partidos políticos, agremiações sindicais e a renovação das lideranças políticas se enfraquecessem. Nesse vazio criado, Vargas consolidou a imagem de um líder carismático e defensor dos interesses populares.</a:t>
            </a:r>
          </a:p>
        </p:txBody>
      </p:sp>
      <p:pic>
        <p:nvPicPr>
          <p:cNvPr id="1032" name="Picture 8" descr="http://carrosantigoseonibus.nafoto.net/images/photo201309160726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664" y="4922424"/>
            <a:ext cx="3024336" cy="19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627784" y="3446998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No segundo período, em que foi eleito por voto </a:t>
            </a:r>
            <a:r>
              <a:rPr lang="pt-BR" dirty="0" smtClean="0"/>
              <a:t>direto </a:t>
            </a:r>
            <a:r>
              <a:rPr lang="pt-BR" altLang="pt-BR" i="1" dirty="0" smtClean="0"/>
              <a:t>(1951-1954)</a:t>
            </a:r>
            <a:r>
              <a:rPr lang="pt-BR" dirty="0" smtClean="0"/>
              <a:t>, </a:t>
            </a:r>
            <a:r>
              <a:rPr lang="pt-BR" dirty="0"/>
              <a:t>Getúlio governou o Brasil como presidente da república, por 3 anos e meio: de 31 de janeiro de 1951 até 24 de agosto de 1954, quando suicidou-se com um tiro no coração, em seu quarto, no Palácio do Catete ( RJ ) então capital federal. </a:t>
            </a:r>
          </a:p>
        </p:txBody>
      </p:sp>
      <p:pic>
        <p:nvPicPr>
          <p:cNvPr id="7" name="bras2b18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90646" y="3124200"/>
            <a:ext cx="562708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88535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/>
          <p:cNvSpPr txBox="1">
            <a:spLocks noGrp="1"/>
          </p:cNvSpPr>
          <p:nvPr/>
        </p:nvSpPr>
        <p:spPr bwMode="auto">
          <a:xfrm>
            <a:off x="8483112" y="6296603"/>
            <a:ext cx="48064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6CD7DF94-C699-4CA9-A573-E85E275DA5D9}" type="slidenum">
              <a:rPr lang="en-US" altLang="pt-BR" sz="1400" b="1">
                <a:solidFill>
                  <a:srgbClr val="FFFFFF"/>
                </a:solidFill>
                <a:latin typeface="Rockwell Condensed" pitchFamily="18" charset="0"/>
              </a:rPr>
              <a:pPr algn="ctr" eaLnBrk="1" hangingPunct="1"/>
              <a:t>38</a:t>
            </a:fld>
            <a:endParaRPr lang="en-US" altLang="pt-BR" sz="1400" b="1">
              <a:solidFill>
                <a:srgbClr val="FFFFFF"/>
              </a:solidFill>
              <a:latin typeface="Rockwell Condensed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3946" y="24390"/>
            <a:ext cx="8530004" cy="1101725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bg1"/>
                </a:solidFill>
              </a:rPr>
              <a:t>O FIM DA ERA VARGAS E </a:t>
            </a:r>
          </a:p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bg1"/>
                </a:solidFill>
              </a:rPr>
              <a:t>AS LUTAS NO BRASIL </a:t>
            </a:r>
            <a:r>
              <a:rPr lang="pt-BR" sz="3200" dirty="0" smtClean="0">
                <a:solidFill>
                  <a:schemeClr val="bg1"/>
                </a:solidFill>
              </a:rPr>
              <a:t>NOS ANOS </a:t>
            </a:r>
            <a:r>
              <a:rPr lang="pt-BR" sz="3200" dirty="0">
                <a:solidFill>
                  <a:schemeClr val="bg1"/>
                </a:solidFill>
              </a:rPr>
              <a:t>DE GUERRA FRIA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9512" y="3499261"/>
            <a:ext cx="5256584" cy="31700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 sz="2000" i="1" dirty="0">
                <a:latin typeface="+mn-lt"/>
              </a:rPr>
              <a:t> </a:t>
            </a:r>
            <a:r>
              <a:rPr lang="pt-BR" altLang="pt-BR" sz="2000" i="1" dirty="0" smtClean="0">
                <a:latin typeface="+mn-lt"/>
              </a:rPr>
              <a:t>EURICO GASPAR DUTRA (1946 – 1951)</a:t>
            </a:r>
          </a:p>
          <a:p>
            <a:pPr eaLnBrk="1" hangingPunct="1">
              <a:buFontTx/>
              <a:buChar char="•"/>
            </a:pPr>
            <a:endParaRPr lang="pt-BR" altLang="pt-BR" sz="2000" i="1" dirty="0" smtClean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pt-BR" altLang="pt-BR" sz="2000" i="1" dirty="0" smtClean="0">
                <a:latin typeface="+mn-lt"/>
              </a:rPr>
              <a:t>GETÚLIO VARGAS (1951 – 1954) </a:t>
            </a:r>
          </a:p>
          <a:p>
            <a:pPr eaLnBrk="1" hangingPunct="1"/>
            <a:r>
              <a:rPr lang="pt-BR" altLang="pt-BR" sz="2000" i="1" dirty="0" smtClean="0">
                <a:latin typeface="+mn-lt"/>
              </a:rPr>
              <a:t>(Café Filho / Carlos Luz e </a:t>
            </a:r>
            <a:r>
              <a:rPr lang="pt-BR" altLang="pt-BR" sz="2000" i="1" dirty="0" err="1" smtClean="0">
                <a:latin typeface="+mn-lt"/>
              </a:rPr>
              <a:t>Nereu</a:t>
            </a:r>
            <a:r>
              <a:rPr lang="pt-BR" altLang="pt-BR" sz="2000" i="1" dirty="0" smtClean="0">
                <a:latin typeface="+mn-lt"/>
              </a:rPr>
              <a:t> Ramos  - 54 – 56  por linha sucessória e interinos)</a:t>
            </a:r>
            <a:endParaRPr lang="pt-BR" altLang="pt-BR" sz="2000" i="1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pt-BR" altLang="pt-BR" sz="2000" i="1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pt-BR" altLang="pt-BR" sz="2000" i="1" dirty="0">
                <a:latin typeface="+mn-lt"/>
              </a:rPr>
              <a:t> JUSCELINO KUBITSCHEK (JK) (1956-1960)</a:t>
            </a:r>
          </a:p>
          <a:p>
            <a:pPr eaLnBrk="1" hangingPunct="1">
              <a:buFontTx/>
              <a:buChar char="•"/>
            </a:pPr>
            <a:endParaRPr lang="pt-BR" altLang="pt-BR" sz="2000" i="1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pt-BR" altLang="pt-BR" sz="2000" i="1" dirty="0">
                <a:latin typeface="+mn-lt"/>
              </a:rPr>
              <a:t> JOÃO GOULART (1961- 1964)</a:t>
            </a:r>
          </a:p>
          <a:p>
            <a:pPr eaLnBrk="1" hangingPunct="1">
              <a:buFontTx/>
              <a:buChar char="•"/>
            </a:pPr>
            <a:endParaRPr lang="pt-BR" altLang="pt-BR" sz="2000" i="1" dirty="0"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33985" y="1745507"/>
            <a:ext cx="1869846" cy="6561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Capitali$mo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</a:endParaRP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EUA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27292" y="2829032"/>
            <a:ext cx="145040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alisto MT" panose="02040603050505030304" pitchFamily="18" charset="0"/>
              </a:rPr>
              <a:t>Comunismo</a:t>
            </a:r>
          </a:p>
          <a:p>
            <a:pPr algn="ctr"/>
            <a:r>
              <a:rPr lang="pt-BR" sz="1600" dirty="0" smtClean="0">
                <a:latin typeface="Calisto MT" panose="02040603050505030304" pitchFamily="18" charset="0"/>
              </a:rPr>
              <a:t>URSS</a:t>
            </a:r>
            <a:endParaRPr lang="pt-BR" sz="1600" dirty="0">
              <a:latin typeface="Calisto MT" panose="02040603050505030304" pitchFamily="18" charset="0"/>
            </a:endParaRPr>
          </a:p>
        </p:txBody>
      </p:sp>
      <p:sp>
        <p:nvSpPr>
          <p:cNvPr id="16" name="Espaço Reservado para Conteúdo 2"/>
          <p:cNvSpPr>
            <a:spLocks noGrp="1"/>
          </p:cNvSpPr>
          <p:nvPr/>
        </p:nvSpPr>
        <p:spPr>
          <a:xfrm>
            <a:off x="5580112" y="4245475"/>
            <a:ext cx="3312368" cy="19018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Na América Latina, durante a Guerra Fria, o movimento operário de lutas foi silenciado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AutoShape 2" descr="Resultado de imagem para globo terrestre"/>
          <p:cNvSpPr>
            <a:spLocks noChangeAspect="1" noChangeArrowheads="1"/>
          </p:cNvSpPr>
          <p:nvPr/>
        </p:nvSpPr>
        <p:spPr bwMode="auto">
          <a:xfrm>
            <a:off x="143608" y="-120076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s://encrypted-tbn1.gstatic.com/images?q=tbn:ANd9GcRzTj45xfiQyXtasSpKOA0A1_DOqJorr-opfB7Ry24zRDnC_Bq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1313861" cy="13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2820656" y="2073572"/>
            <a:ext cx="1009116" cy="502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820656" y="2576518"/>
            <a:ext cx="2949199" cy="57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m para os candangos de brasi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os candangos de brasi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os candangos de brasi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os candangos de bras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95" y="2448272"/>
            <a:ext cx="4063381" cy="270892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16024" y="1412776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Seu início foi em 1957. Configurava  como parte  do projeto desenvolvimentista, combinando a proposta de desenvolvimento com a de integração nacional.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5496" y="26064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accent1"/>
                </a:solidFill>
              </a:rPr>
              <a:t>A construção de Brasília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64088" y="764704"/>
            <a:ext cx="3672408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Depoimentos operários registram jornadas de trabalho de 14 a 18 horas diárias, num ritmo incansável de turmas que se revezavam de dia e de noite. Havia também a prática de “viradas” e serão” que se somavam aos domingos e feriados, ocasião em que os trabalhadores faziam horas extras. 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788024" y="1988840"/>
            <a:ext cx="432048" cy="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860032" y="3933056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à medida em que se aproximava a data de inauguração de Brasília (21 de abril de 1960) as jornadas de trabalho se intensificavam e os riscos de acidente de trabalho iam subindo de forma expressiva. 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7236296" y="3212976"/>
            <a:ext cx="792088" cy="576064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619672" y="5733256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“Em memória dos candangos sacrificados na construção de Brasília – 50 anos do massacre da GEB”</a:t>
            </a:r>
            <a:endParaRPr lang="pt-BR" sz="2000" b="1" dirty="0"/>
          </a:p>
        </p:txBody>
      </p:sp>
      <p:sp>
        <p:nvSpPr>
          <p:cNvPr id="1034" name="AutoShape 10" descr="Capa do livro &quot;No tempo da GE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http://www.redebrasilatual.com.br/revistas/83/curta-essa-dica/Conterrneos_1.jpg/@@images/1a6a3612-154d-4bca-999f-d14d0dab1fb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http://www.redebrasilatual.com.br/revistas/83/curta-essa-dica/Conterrneos_1.jpg/@@images/1a6a3612-154d-4bca-999f-d14d0dab1fb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 descr="trabalhadorexplorad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248" b="56"/>
          <a:stretch>
            <a:fillRect/>
          </a:stretch>
        </p:blipFill>
        <p:spPr>
          <a:xfrm>
            <a:off x="5490600" y="1281371"/>
            <a:ext cx="3653400" cy="5099957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5328592" cy="51850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pt-BR" sz="2400" dirty="0" smtClean="0"/>
              <a:t>Salários muito baixos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400" dirty="0" smtClean="0"/>
              <a:t>Longas jornadas (16/18 horas)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400" dirty="0" smtClean="0"/>
              <a:t>Condições insalubres no ambiente de trabalho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400" dirty="0" smtClean="0"/>
              <a:t>Superexploração do trabalho feminino e infantil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400" dirty="0" smtClean="0"/>
              <a:t>Ausência completa de qualquer assistência ao trabalhador</a:t>
            </a:r>
          </a:p>
          <a:p>
            <a:pPr eaLnBrk="1" hangingPunct="1">
              <a:lnSpc>
                <a:spcPct val="150000"/>
              </a:lnSpc>
              <a:defRPr/>
            </a:pPr>
            <a:endParaRPr lang="pt-BR" sz="2400" dirty="0" smtClean="0"/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283968" y="6475362"/>
            <a:ext cx="482453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pt-BR" sz="1000" dirty="0">
                <a:latin typeface="+mn-lt"/>
                <a:hlinkClick r:id="rId3"/>
              </a:rPr>
              <a:t>https://colectivolibertarioevora.wordpress.com/2012/10/30/crise-e-o-sistema-capitalista-que-esta-em-crise</a:t>
            </a:r>
            <a:endParaRPr lang="en-US" altLang="pt-BR" sz="1000" dirty="0">
              <a:latin typeface="+mn-lt"/>
            </a:endParaRPr>
          </a:p>
          <a:p>
            <a:pPr eaLnBrk="1" hangingPunct="1"/>
            <a:endParaRPr lang="en-US" altLang="pt-BR" sz="1000" dirty="0"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6" y="26355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accent1"/>
                </a:solidFill>
              </a:rPr>
              <a:t>Péssimas condições vividas pelos operários</a:t>
            </a:r>
          </a:p>
          <a:p>
            <a:pPr>
              <a:defRPr/>
            </a:pPr>
            <a:r>
              <a:rPr lang="pt-BR" sz="3200" b="1" dirty="0" smtClean="0">
                <a:solidFill>
                  <a:schemeClr val="accent1"/>
                </a:solidFill>
              </a:rPr>
              <a:t>durante o século XIX: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03225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90648" y="380206"/>
            <a:ext cx="4319587" cy="1287462"/>
          </a:xfrm>
          <a:prstGeom prst="rect">
            <a:avLst/>
          </a:prstGeom>
          <a:noFill/>
        </p:spPr>
      </p:pic>
      <p:pic>
        <p:nvPicPr>
          <p:cNvPr id="11" name="Picture 4" descr="http://xicosa.blogfolha.uol.com.br/files/2012/03/di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159" y="3426868"/>
            <a:ext cx="4574843" cy="34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9 O Que Sera (A Flor da Terra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90646" y="3124200"/>
            <a:ext cx="562708" cy="609600"/>
          </a:xfrm>
          <a:prstGeom prst="rect">
            <a:avLst/>
          </a:prstGeom>
        </p:spPr>
      </p:pic>
      <p:pic>
        <p:nvPicPr>
          <p:cNvPr id="10" name="Picture 8" descr="O-Golpe-Militar-de-19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386" y="1667668"/>
            <a:ext cx="565052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495" y="4"/>
            <a:ext cx="904531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>
              <a:buFont typeface="Wingdings" charset="2"/>
              <a:buNone/>
              <a:defRPr/>
            </a:pPr>
            <a:endParaRPr lang="pt-BR" altLang="pt-BR" sz="28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 defTabSz="914400" eaLnBrk="1" hangingPunct="1">
              <a:buFont typeface="Wingdings" charset="2"/>
              <a:buNone/>
              <a:defRPr/>
            </a:pPr>
            <a:r>
              <a:rPr lang="pt-BR" altLang="pt-BR" sz="10000" dirty="0" smtClean="0">
                <a:solidFill>
                  <a:schemeClr val="tx2"/>
                </a:solidFill>
                <a:latin typeface="Monotype Corsiva" pitchFamily="66" charset="0"/>
              </a:rPr>
              <a:t>O Silêncio dos Movimentos</a:t>
            </a:r>
          </a:p>
        </p:txBody>
      </p:sp>
      <p:pic>
        <p:nvPicPr>
          <p:cNvPr id="12" name="Picture 10" descr="http://concessavenia.com.br/wp-content/uploads/2015/03/silenci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650" y="4264880"/>
            <a:ext cx="493793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9004" y="5430599"/>
            <a:ext cx="3394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pt-BR" altLang="pt-BR" i="1" dirty="0"/>
              <a:t> DITADURA MILITAR (1964- 1985)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1854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2" grpId="0"/>
      <p:bldP spid="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575" y="333375"/>
            <a:ext cx="8135938" cy="1295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sz="5400" b="1" dirty="0" smtClean="0">
                <a:solidFill>
                  <a:schemeClr val="accent1"/>
                </a:solidFill>
                <a:latin typeface="+mj-lt"/>
              </a:rPr>
              <a:t> A Reforma Sanitária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9750" y="2060575"/>
            <a:ext cx="82804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BR" sz="2800" b="1" dirty="0"/>
              <a:t>No final dos anos 70 a questão da saúde não mais podia ser vista como algo a ser resolvido no âmbito técnico, mas antes se impunha deliberação política explícitas, seguidas de formulações e elaborações de projetos legislativos que fossem capazes de enfrentar os problemas de saúde, e de assistência médica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Pub8a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47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651956" y="452438"/>
            <a:ext cx="5032022" cy="2120900"/>
          </a:xfrm>
          <a:prstGeom prst="rect">
            <a:avLst/>
          </a:prstGeom>
          <a:solidFill>
            <a:srgbClr val="FF99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992034" y="581026"/>
            <a:ext cx="435327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3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 Movimento pela Reforma Sanitária Brasileira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468967" y="2787651"/>
            <a:ext cx="7325077" cy="3521075"/>
          </a:xfrm>
          <a:prstGeom prst="rect">
            <a:avLst/>
          </a:prstGeom>
          <a:solidFill>
            <a:srgbClr val="EBEB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2590800" y="3922713"/>
            <a:ext cx="585893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ttawa" pitchFamily="34" charset="0"/>
              </a:rPr>
              <a:t>Luta pela garantia do direito universal à saúde e construção de um sistema único e estatal de serviços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1773767" y="3124201"/>
            <a:ext cx="2274711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0267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icns2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529167" y="365126"/>
            <a:ext cx="8358011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8</a:t>
            </a:r>
            <a:r>
              <a:rPr lang="pt-BR" sz="4400" b="1" baseline="30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</a:t>
            </a:r>
            <a:r>
              <a:rPr lang="pt-BR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Conferência Nacional de Saúde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97845" y="1720850"/>
            <a:ext cx="7433733" cy="4733925"/>
          </a:xfrm>
          <a:prstGeom prst="rect">
            <a:avLst/>
          </a:prstGeom>
          <a:solidFill>
            <a:srgbClr val="EBEB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055512" y="2194986"/>
            <a:ext cx="769295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pt-BR" sz="2800" dirty="0">
                <a:latin typeface="Memorandum" pitchFamily="34" charset="0"/>
              </a:rPr>
              <a:t>Em seu sentido mais abrangente, a saúde é resultante das condições de alimentação, habitação, educação, renda, meio-ambiente, trabalho, transporte, emprego, lazer, liberdade, acesso e posse da terra e acesso a serviços de saúde. É, assim, antes de tudo, o resultado das formas de organização social da produção, as quais podem gerar grandes desigualdades nos níveis de vida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17852" y="5661248"/>
            <a:ext cx="426156" cy="369887"/>
            <a:chOff x="5750" y="3699"/>
            <a:chExt cx="302" cy="233"/>
          </a:xfrm>
        </p:grpSpPr>
        <p:sp>
          <p:nvSpPr>
            <p:cNvPr id="2356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750" y="3699"/>
              <a:ext cx="129" cy="23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>
                  <a:solidFill>
                    <a:schemeClr val="accent2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  <p:sp>
          <p:nvSpPr>
            <p:cNvPr id="2356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923" y="3699"/>
              <a:ext cx="129" cy="23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 dirty="0">
                  <a:solidFill>
                    <a:schemeClr val="accent2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10800000" flipV="1">
            <a:off x="539552" y="1989139"/>
            <a:ext cx="426156" cy="369887"/>
            <a:chOff x="5750" y="3699"/>
            <a:chExt cx="302" cy="233"/>
          </a:xfrm>
        </p:grpSpPr>
        <p:sp>
          <p:nvSpPr>
            <p:cNvPr id="2356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750" y="3699"/>
              <a:ext cx="129" cy="23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>
                  <a:solidFill>
                    <a:schemeClr val="accent2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  <p:sp>
          <p:nvSpPr>
            <p:cNvPr id="2356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923" y="3699"/>
              <a:ext cx="129" cy="23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 dirty="0">
                  <a:solidFill>
                    <a:schemeClr val="accent2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31251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 smtClean="0"/>
              <a:t>Saúde do Trabalhador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755719"/>
            <a:ext cx="8568952" cy="4625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Neste período são </a:t>
            </a:r>
            <a:r>
              <a:rPr lang="pt-BR" dirty="0"/>
              <a:t>desencadeadas profundas mudanças nos processos de trabalho. No mundo ocidental ocorre um intenso processo social de discussões teóricas e de práticas que propõem alternativas, onde se desenvolvem críticas ao modelo médico e à medicalização da sociedade e começa a ganhar corpo a teoria da determinação social do processo saúde-doença, cuja centralidade é colocada no trabalho – enquanto organizador da vida social contribui para aumentar os questionamentos à Medicina do Trabalho e à Saúde Ocupacional. 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8D8DCE-3CE3-4076-8F51-B108C1D641B2}" type="slidenum">
              <a:rPr lang="en-US" altLang="pt-BR" smtClean="0"/>
              <a:pPr>
                <a:defRPr/>
              </a:pPr>
              <a:t>44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28991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496" y="-27384"/>
            <a:ext cx="9036496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pt-BR" sz="2600" dirty="0"/>
              <a:t>Temos, na Medicina Social Latino-americana, uma  proposição para incorporação da  </a:t>
            </a:r>
            <a:r>
              <a:rPr lang="pt-BR" sz="2600" dirty="0" smtClean="0"/>
              <a:t>ideia </a:t>
            </a:r>
            <a:r>
              <a:rPr lang="pt-BR" sz="2600" dirty="0"/>
              <a:t>de processo de trabalho, na qual o foco não se restringe à sua composição ambiental constituída dos vários fatores/agentes de risco e externo ao trabalhador, mas como uma “categoria” explicativa que se inscreveria nas relações sociais de produção existentes entre o capital e o trabalho  (</a:t>
            </a:r>
            <a:r>
              <a:rPr lang="pt-BR" sz="2600" dirty="0" err="1"/>
              <a:t>Lacaz</a:t>
            </a:r>
            <a:r>
              <a:rPr lang="pt-BR" sz="2600" dirty="0"/>
              <a:t>, 1996).</a:t>
            </a:r>
          </a:p>
          <a:p>
            <a:pPr algn="just">
              <a:buNone/>
            </a:pPr>
            <a:endParaRPr lang="pt-BR" sz="2600" dirty="0"/>
          </a:p>
          <a:p>
            <a:pPr algn="just"/>
            <a:r>
              <a:rPr lang="pt-BR" sz="2600" dirty="0"/>
              <a:t>Na América Latina, e especificamente no Brasil, esse campo se afirma com uma singularidade em relação a outros países, já que se estabelece a partir de uma ruptura de paradigmas. </a:t>
            </a:r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A </a:t>
            </a:r>
            <a:r>
              <a:rPr lang="pt-BR" sz="2600" dirty="0"/>
              <a:t>Saúde do Trabalhador toma contorno, em contraposição à Saúde Ocupacional/Medicina do Trabalho, quando passa a analisar o processo saúde/doença dentro de uma nova perspectiva conceitual-metodológica.</a:t>
            </a:r>
            <a:endParaRPr lang="pt-BR" sz="2600" i="1" dirty="0"/>
          </a:p>
          <a:p>
            <a:pPr algn="just"/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8D8DCE-3CE3-4076-8F51-B108C1D641B2}" type="slidenum">
              <a:rPr lang="en-US" altLang="pt-BR" smtClean="0"/>
              <a:pPr>
                <a:defRPr/>
              </a:pPr>
              <a:t>45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4007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33754" y="249238"/>
            <a:ext cx="8530004" cy="70961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defRPr/>
            </a:pPr>
            <a:r>
              <a:rPr lang="pt-BR" altLang="pt-BR" sz="2700" dirty="0" smtClean="0">
                <a:solidFill>
                  <a:schemeClr val="bg1"/>
                </a:solidFill>
              </a:rPr>
              <a:t>Algumas lutas emblemáticas: benzeno, amianto, silicose e LER-DORT</a:t>
            </a:r>
          </a:p>
        </p:txBody>
      </p:sp>
      <p:pic>
        <p:nvPicPr>
          <p:cNvPr id="28675" name="Picture 2" descr="http://www.balzanassessoria.com.br/fotosp/23/24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44" y="1189038"/>
            <a:ext cx="2206869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10" descr="Resultado de imagem para luta dos trabalhadores silicose"/>
          <p:cNvSpPr>
            <a:spLocks noChangeAspect="1" noChangeArrowheads="1"/>
          </p:cNvSpPr>
          <p:nvPr/>
        </p:nvSpPr>
        <p:spPr bwMode="auto">
          <a:xfrm>
            <a:off x="11723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7" name="AutoShape 12" descr="Resultado de imagem para luta dos trabalhadores silicose"/>
          <p:cNvSpPr>
            <a:spLocks noChangeAspect="1" noChangeArrowheads="1"/>
          </p:cNvSpPr>
          <p:nvPr/>
        </p:nvSpPr>
        <p:spPr bwMode="auto">
          <a:xfrm>
            <a:off x="11723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8" name="AutoShape 14" descr="Resultado de imagem para luta dos trabalhadores silicose"/>
          <p:cNvSpPr>
            <a:spLocks noChangeAspect="1" noChangeArrowheads="1"/>
          </p:cNvSpPr>
          <p:nvPr/>
        </p:nvSpPr>
        <p:spPr bwMode="auto">
          <a:xfrm>
            <a:off x="11723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867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866" y="3854453"/>
            <a:ext cx="223178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7612" y="2670175"/>
            <a:ext cx="2625969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 descr="https://fopspr.files.wordpress.com/2012/02/amianto_char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517" y="1195391"/>
            <a:ext cx="245891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9D27C7FB-9066-4966-8A13-488BB3D40DBD}" type="slidenum">
              <a:rPr lang="en-US" altLang="pt-BR" sz="1400" smtClean="0">
                <a:solidFill>
                  <a:srgbClr val="FFFFFF"/>
                </a:solidFill>
                <a:latin typeface="Rockwell Condensed" pitchFamily="18" charset="0"/>
              </a:rPr>
              <a:pPr/>
              <a:t>46</a:t>
            </a:fld>
            <a:endParaRPr lang="en-US" altLang="pt-BR" sz="1400" smtClean="0">
              <a:solidFill>
                <a:srgbClr val="FFFFFF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31609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Resultado de imagem para toyot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763688" cy="1851385"/>
          </a:xfrm>
          <a:prstGeom prst="rect">
            <a:avLst/>
          </a:prstGeom>
          <a:noFill/>
        </p:spPr>
      </p:pic>
      <p:pic>
        <p:nvPicPr>
          <p:cNvPr id="52230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07908"/>
            <a:ext cx="4283968" cy="31772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3. </a:t>
            </a:r>
            <a:r>
              <a:rPr lang="pt-BR" dirty="0" err="1" smtClean="0"/>
              <a:t>Toyotismo</a:t>
            </a:r>
            <a:r>
              <a:rPr lang="pt-BR" dirty="0" smtClean="0"/>
              <a:t>  e a era da acumulação Flexível</a:t>
            </a:r>
            <a:endParaRPr lang="pt-BR" dirty="0"/>
          </a:p>
        </p:txBody>
      </p:sp>
      <p:pic>
        <p:nvPicPr>
          <p:cNvPr id="52226" name="Picture 2" descr="Resultado de imagem para toyotis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54926"/>
            <a:ext cx="3923928" cy="2982186"/>
          </a:xfrm>
          <a:prstGeom prst="rect">
            <a:avLst/>
          </a:prstGeom>
          <a:noFill/>
        </p:spPr>
      </p:pic>
      <p:pic>
        <p:nvPicPr>
          <p:cNvPr id="9" name="Picture 11" descr="Toyotis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861047"/>
            <a:ext cx="4248472" cy="3157503"/>
          </a:xfrm>
          <a:prstGeom prst="rect">
            <a:avLst/>
          </a:prstGeom>
          <a:noFill/>
        </p:spPr>
      </p:pic>
      <p:pic>
        <p:nvPicPr>
          <p:cNvPr id="7" name="Picture 5" descr="robo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780" y="4509120"/>
            <a:ext cx="1929940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404664"/>
            <a:ext cx="8507288" cy="50629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 modificações ocorridas pela diferenciação dos processos de trabalho na produção: </a:t>
            </a:r>
            <a:r>
              <a:rPr lang="pt-BR" dirty="0" err="1" smtClean="0"/>
              <a:t>fordismo</a:t>
            </a:r>
            <a:r>
              <a:rPr lang="pt-BR" dirty="0" smtClean="0"/>
              <a:t>, </a:t>
            </a:r>
            <a:r>
              <a:rPr lang="pt-BR" dirty="0" err="1" smtClean="0"/>
              <a:t>taylorismo</a:t>
            </a:r>
            <a:r>
              <a:rPr lang="pt-BR" dirty="0" smtClean="0"/>
              <a:t> e </a:t>
            </a:r>
            <a:r>
              <a:rPr lang="pt-BR" dirty="0" err="1" smtClean="0"/>
              <a:t>toyotismo</a:t>
            </a:r>
            <a:r>
              <a:rPr lang="pt-BR" dirty="0" smtClean="0"/>
              <a:t>, ou acumulação flexível, pressupõem, na ordem do capital, formas diferenciadas de exploração, culminando na acumulação flexível, cujas repercussões profundas afetam a "objetividade e subjetividade da </a:t>
            </a:r>
            <a:r>
              <a:rPr lang="pt-BR" dirty="0" err="1" smtClean="0"/>
              <a:t>classe-que-vive-do-trabalho</a:t>
            </a:r>
            <a:r>
              <a:rPr lang="pt-BR" dirty="0" smtClean="0"/>
              <a:t>, e, portanto, a sua forma de ser" (Antunes, 1995:15).</a:t>
            </a:r>
            <a:endParaRPr lang="pt-BR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168352" y="5530589"/>
            <a:ext cx="5796136" cy="13388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b="1" dirty="0">
                <a:latin typeface="Verdana" pitchFamily="34" charset="0"/>
              </a:rPr>
              <a:t>degradação das condições de trabalho, dos direitos trabalhistas e, </a:t>
            </a:r>
            <a:r>
              <a:rPr lang="pt-BR" b="1" dirty="0" smtClean="0">
                <a:latin typeface="Verdana" pitchFamily="34" charset="0"/>
              </a:rPr>
              <a:t>consequentemente, </a:t>
            </a:r>
            <a:r>
              <a:rPr lang="pt-BR" b="1" dirty="0">
                <a:latin typeface="Verdana" pitchFamily="34" charset="0"/>
              </a:rPr>
              <a:t>dos trabalhadores. </a:t>
            </a:r>
            <a:endParaRPr lang="pt-BR" dirty="0">
              <a:latin typeface="Verdan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reitos-do-trabalhad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600" y="1124744"/>
            <a:ext cx="3851920" cy="4423651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1059879"/>
            <a:ext cx="6120680" cy="120032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Tendência de se usar diferentes formas de trabalho: trabalho domestico e familiar, trabalho autônomo, trabalho temporário, por hora ou curto prazo</a:t>
            </a:r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5536" y="2932087"/>
            <a:ext cx="273685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Verdana" pitchFamily="34" charset="0"/>
              </a:rPr>
              <a:t>subcontratação</a:t>
            </a:r>
            <a:r>
              <a:rPr lang="pt-BR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3528" y="3868191"/>
            <a:ext cx="5184775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latin typeface="Verdana" pitchFamily="34" charset="0"/>
              </a:rPr>
              <a:t>Alta rotatividade da mão de obra, </a:t>
            </a:r>
            <a:endParaRPr lang="pt-BR" dirty="0">
              <a:latin typeface="Verdana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536" y="5811986"/>
            <a:ext cx="7775575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    baixo nível de sindicalização, enfraquecimento dos sindicatos na defesa dos direitos trabalhistas.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95536" y="4804295"/>
            <a:ext cx="360045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Verdana" pitchFamily="34" charset="0"/>
              </a:rPr>
              <a:t>Terceirização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evolucao_industrial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572000" cy="58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revolucao_industrial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221"/>
            <a:ext cx="5115135" cy="591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m para reforma trabalhista 2017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364088" y="-1"/>
            <a:ext cx="3779912" cy="265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dd924avassjqi.cloudfront.net/wp-content/uploads/2017/05/WD_estudantes-e-caminhoneiros-protestam-Esplanada-dos-Ministerios-em-Brasilia_00211292016-850x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3747226"/>
            <a:ext cx="3923928" cy="2562094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51520" y="334397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. . .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84482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400" b="1" dirty="0" smtClean="0"/>
              <a:t>Reforma trabalhista </a:t>
            </a:r>
            <a:r>
              <a:rPr lang="pt-BR" sz="2400" dirty="0" smtClean="0"/>
              <a:t>– aprovada na câmara dos deputados em 26 de abril, tramitando no senado (votação para próxima terça)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95536" y="28140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400" b="1" dirty="0" smtClean="0"/>
              <a:t>Reforma Previdenciária –  </a:t>
            </a:r>
            <a:r>
              <a:rPr lang="pt-BR" sz="2400" dirty="0" smtClean="0"/>
              <a:t>Segundo Maia: “entrará na Pauta da Câmara nas próximas semanas”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1157843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400" b="1" dirty="0" smtClean="0"/>
              <a:t>Terceirização  </a:t>
            </a:r>
            <a:r>
              <a:rPr lang="pt-BR" sz="2400" dirty="0" smtClean="0"/>
              <a:t>– Lei nº 13.429 de 31/03/2017</a:t>
            </a:r>
          </a:p>
          <a:p>
            <a:pPr fontAlgn="base"/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1028" name="Picture 4" descr="00-marcha-brasilia-image_large-rba - Co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40273"/>
            <a:ext cx="4211960" cy="264511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5297876"/>
              </p:ext>
            </p:extLst>
          </p:nvPr>
        </p:nvGraphicFramePr>
        <p:xfrm>
          <a:off x="-1620688" y="116632"/>
          <a:ext cx="12385376" cy="645333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1792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8D8DCE-3CE3-4076-8F51-B108C1D641B2}" type="slidenum">
              <a:rPr lang="en-US" altLang="pt-BR" smtClean="0"/>
              <a:pPr>
                <a:defRPr/>
              </a:pPr>
              <a:t>52</a:t>
            </a:fld>
            <a:endParaRPr lang="en-US" altLang="pt-BR"/>
          </a:p>
        </p:txBody>
      </p:sp>
      <p:sp>
        <p:nvSpPr>
          <p:cNvPr id="5" name="Retângulo 4"/>
          <p:cNvSpPr/>
          <p:nvPr/>
        </p:nvSpPr>
        <p:spPr>
          <a:xfrm>
            <a:off x="478721" y="1521687"/>
            <a:ext cx="76973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dirty="0" smtClean="0">
                <a:effectLst/>
              </a:rPr>
              <a:t>FGV – Fundação Getúlio Vargas (1987). </a:t>
            </a:r>
            <a:r>
              <a:rPr lang="pt-BR" altLang="pt-BR" i="1" dirty="0" smtClean="0">
                <a:effectLst/>
              </a:rPr>
              <a:t>Dicionário de ciências sociais</a:t>
            </a:r>
            <a:r>
              <a:rPr lang="pt-BR" altLang="pt-BR" dirty="0" smtClean="0">
                <a:effectLst/>
              </a:rPr>
              <a:t>. 2ª ed. Rio de Janeiro, Editora da Fundação Getúlio Vargas.</a:t>
            </a:r>
          </a:p>
          <a:p>
            <a:pPr eaLnBrk="1" hangingPunct="1"/>
            <a:endParaRPr lang="pt-BR" altLang="pt-BR" dirty="0"/>
          </a:p>
          <a:p>
            <a:pPr algn="just" eaLnBrk="1" hangingPunct="1"/>
            <a:r>
              <a:rPr lang="pt-BR" altLang="pt-BR" dirty="0" smtClean="0"/>
              <a:t>Gaze, Leão e Vasconcellos. Os Movimentos de Luta dos Trabalhadores pela Saúde. In Vasconcellos e Oliveira (org.) Saúde, Trabalho e Direito: uma trajetória crítica e a crítica de uma trajetória. Educam. 2011 </a:t>
            </a:r>
          </a:p>
          <a:p>
            <a:pPr algn="just" eaLnBrk="1" hangingPunct="1"/>
            <a:endParaRPr lang="pt-BR" altLang="pt-BR" dirty="0"/>
          </a:p>
          <a:p>
            <a:pPr algn="just" eaLnBrk="1" hangingPunct="1"/>
            <a:r>
              <a:rPr lang="pt-BR" altLang="pt-BR" dirty="0" smtClean="0">
                <a:effectLst/>
              </a:rPr>
              <a:t>Giannotti, </a:t>
            </a:r>
            <a:r>
              <a:rPr lang="pt-BR" altLang="pt-BR" dirty="0" err="1" smtClean="0">
                <a:effectLst/>
              </a:rPr>
              <a:t>Vito</a:t>
            </a:r>
            <a:r>
              <a:rPr lang="pt-BR" altLang="pt-BR" dirty="0" smtClean="0">
                <a:effectLst/>
              </a:rPr>
              <a:t> (2007). </a:t>
            </a:r>
            <a:r>
              <a:rPr lang="pt-BR" altLang="pt-BR" i="1" dirty="0" smtClean="0">
                <a:effectLst/>
              </a:rPr>
              <a:t>História das lutas dos trabalhadores no Brasil</a:t>
            </a:r>
            <a:r>
              <a:rPr lang="pt-BR" altLang="pt-BR" dirty="0" smtClean="0">
                <a:effectLst/>
              </a:rPr>
              <a:t>. Rio de Janeiro, </a:t>
            </a:r>
            <a:r>
              <a:rPr lang="pt-BR" altLang="pt-BR" dirty="0" err="1" smtClean="0">
                <a:effectLst/>
              </a:rPr>
              <a:t>Mauad</a:t>
            </a:r>
            <a:r>
              <a:rPr lang="pt-BR" altLang="pt-BR" dirty="0" smtClean="0">
                <a:effectLst/>
              </a:rPr>
              <a:t> X.</a:t>
            </a:r>
          </a:p>
          <a:p>
            <a:pPr eaLnBrk="1" hangingPunct="1"/>
            <a:endParaRPr lang="pt-BR" altLang="pt-BR" dirty="0"/>
          </a:p>
          <a:p>
            <a:pPr eaLnBrk="1" hangingPunct="1"/>
            <a:r>
              <a:rPr lang="pt-BR" altLang="pt-BR" dirty="0" err="1" smtClean="0">
                <a:effectLst/>
              </a:rPr>
              <a:t>Lacaz</a:t>
            </a:r>
            <a:r>
              <a:rPr lang="pt-BR" altLang="pt-BR" dirty="0" smtClean="0">
                <a:effectLst/>
              </a:rPr>
              <a:t>, Francisco </a:t>
            </a:r>
            <a:r>
              <a:rPr lang="pt-BR" altLang="pt-BR" dirty="0" err="1" smtClean="0">
                <a:effectLst/>
              </a:rPr>
              <a:t>Antonio</a:t>
            </a:r>
            <a:r>
              <a:rPr lang="pt-BR" altLang="pt-BR" dirty="0" smtClean="0">
                <a:effectLst/>
              </a:rPr>
              <a:t> de Castro (2007). O campo saúde do trabalhador: resgatando conhecimentos e práticas sobre as relações trabalho-saúde. </a:t>
            </a:r>
            <a:r>
              <a:rPr lang="pt-BR" altLang="pt-BR" i="1" dirty="0" smtClean="0">
                <a:effectLst/>
              </a:rPr>
              <a:t>Cadernos Saúde Pública</a:t>
            </a:r>
            <a:r>
              <a:rPr lang="pt-BR" altLang="pt-BR" dirty="0" smtClean="0">
                <a:effectLst/>
              </a:rPr>
              <a:t>, v. 23, n. 4, p. 757-66.</a:t>
            </a:r>
          </a:p>
          <a:p>
            <a:pPr eaLnBrk="1" hangingPunct="1"/>
            <a:endParaRPr lang="pt-BR" altLang="pt-BR" dirty="0"/>
          </a:p>
          <a:p>
            <a:pPr eaLnBrk="1" hangingPunct="1"/>
            <a:r>
              <a:rPr lang="pt-BR" altLang="pt-BR" dirty="0" smtClean="0">
                <a:effectLst/>
              </a:rPr>
              <a:t>Mendes e Dias. </a:t>
            </a:r>
            <a:r>
              <a:rPr lang="pt-BR" altLang="pt-BR" dirty="0" smtClean="0"/>
              <a:t> </a:t>
            </a:r>
            <a:r>
              <a:rPr lang="pt-BR" altLang="pt-BR" dirty="0"/>
              <a:t>Da medicina do trabalho à saúde do </a:t>
            </a:r>
            <a:r>
              <a:rPr lang="pt-BR" altLang="pt-BR" dirty="0" smtClean="0"/>
              <a:t>trabalhador. 1991</a:t>
            </a:r>
          </a:p>
          <a:p>
            <a:pPr eaLnBrk="1" hangingPunct="1"/>
            <a:endParaRPr lang="pt-BR" altLang="pt-BR" dirty="0">
              <a:effectLst/>
            </a:endParaRPr>
          </a:p>
          <a:p>
            <a:pPr eaLnBrk="1" hangingPunct="1"/>
            <a:endParaRPr lang="pt-BR" altLang="pt-BR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96199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02483" y="684560"/>
            <a:ext cx="2498425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CAP. 6</a:t>
            </a:r>
          </a:p>
        </p:txBody>
      </p:sp>
      <p:pic>
        <p:nvPicPr>
          <p:cNvPr id="45059" name="Content Placeholder 7" descr="Karl_Marx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3092" r="-33092"/>
          <a:stretch>
            <a:fillRect/>
          </a:stretch>
        </p:blipFill>
        <p:spPr>
          <a:xfrm>
            <a:off x="-1448763" y="684561"/>
            <a:ext cx="10380698" cy="5540375"/>
          </a:xfrm>
        </p:spPr>
      </p:pic>
      <p:sp>
        <p:nvSpPr>
          <p:cNvPr id="45060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ＭＳ Ｐゴシック" pitchFamily="34" charset="-128"/>
              </a:defRPr>
            </a:lvl9pPr>
          </a:lstStyle>
          <a:p>
            <a:fld id="{BA824D64-3A47-44E6-899D-1366C6D9FB14}" type="slidenum">
              <a:rPr lang="en-US" altLang="pt-BR" sz="1400" smtClean="0">
                <a:solidFill>
                  <a:srgbClr val="FFFFFF"/>
                </a:solidFill>
                <a:latin typeface="Rockwell Condensed" pitchFamily="18" charset="0"/>
              </a:rPr>
              <a:pPr/>
              <a:t>53</a:t>
            </a:fld>
            <a:endParaRPr lang="en-US" altLang="pt-BR" sz="1400" smtClean="0">
              <a:solidFill>
                <a:srgbClr val="FFFFFF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59575"/>
            <a:ext cx="8604448" cy="46256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 smtClean="0"/>
              <a:t>	Em vista de tal quadro, não cabe falar de "saúde" em relação a classe operaria do século XIX. Antes, é preciso que seja assegurada a subsistência, independentemente da doença. A luta pela saúde, nesta época, identifica-se com a luta pela sobrevivência: "viver, para o operário, e não morrer“  					</a:t>
            </a:r>
            <a:r>
              <a:rPr lang="pt-BR" sz="1800" dirty="0" smtClean="0"/>
              <a:t>(</a:t>
            </a:r>
            <a:r>
              <a:rPr lang="pt-BR" sz="1800" dirty="0" err="1" smtClean="0"/>
              <a:t>Dejours</a:t>
            </a:r>
            <a:r>
              <a:rPr lang="pt-BR" sz="1800" dirty="0" smtClean="0"/>
              <a:t> –  A loucura do trabalho) 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7/73/Ludd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700" y="1484784"/>
            <a:ext cx="3837812" cy="531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499176" cy="12527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 smtClean="0"/>
              <a:t>O movimento operário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6347048" cy="462560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b="1" u="sng" dirty="0" err="1" smtClean="0"/>
              <a:t>Ludismo</a:t>
            </a:r>
            <a:r>
              <a:rPr lang="pt-BR" b="1" u="sng" dirty="0" smtClean="0"/>
              <a:t>:</a:t>
            </a: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Ned </a:t>
            </a:r>
            <a:r>
              <a:rPr lang="pt-BR" dirty="0" err="1" smtClean="0"/>
              <a:t>Ludd</a:t>
            </a:r>
            <a:endParaRPr lang="pt-BR" dirty="0" smtClean="0"/>
          </a:p>
          <a:p>
            <a:pPr>
              <a:defRPr/>
            </a:pPr>
            <a:r>
              <a:rPr lang="pt-BR" dirty="0" smtClean="0"/>
              <a:t>Inglaterra - entre os anos de 1811 e 1812</a:t>
            </a:r>
          </a:p>
          <a:p>
            <a:pPr eaLnBrk="1" hangingPunct="1">
              <a:defRPr/>
            </a:pPr>
            <a:r>
              <a:rPr lang="pt-BR" dirty="0" smtClean="0"/>
              <a:t>Destruição de máquinas</a:t>
            </a:r>
          </a:p>
          <a:p>
            <a:pPr eaLnBrk="1" hangingPunct="1">
              <a:defRPr/>
            </a:pPr>
            <a:r>
              <a:rPr lang="pt-BR" dirty="0" smtClean="0"/>
              <a:t>O governo inglês reagiu decretando pena de morte aos revoltosos.</a:t>
            </a:r>
          </a:p>
          <a:p>
            <a:pPr eaLnBrk="1" hangingPunct="1">
              <a:defRPr/>
            </a:pPr>
            <a:endParaRPr lang="pt-BR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548680"/>
            <a:ext cx="4536504" cy="51879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dirty="0" smtClean="0"/>
              <a:t>     "Nós marchamos para realizar a nossa vontade</a:t>
            </a:r>
            <a:br>
              <a:rPr lang="pt-BR" sz="2800" dirty="0" smtClean="0"/>
            </a:br>
            <a:r>
              <a:rPr lang="pt-BR" sz="2800" dirty="0" smtClean="0"/>
              <a:t>Com machado, lança ou fuzil</a:t>
            </a:r>
            <a:br>
              <a:rPr lang="pt-BR" sz="2800" dirty="0" smtClean="0"/>
            </a:br>
            <a:r>
              <a:rPr lang="pt-BR" sz="2800" dirty="0" smtClean="0"/>
              <a:t>Meus valentes cortadores</a:t>
            </a:r>
            <a:br>
              <a:rPr lang="pt-BR" sz="2800" dirty="0" smtClean="0"/>
            </a:br>
            <a:r>
              <a:rPr lang="pt-BR" sz="2800" dirty="0" smtClean="0"/>
              <a:t>Os que com apenas um só forte golpe</a:t>
            </a:r>
            <a:br>
              <a:rPr lang="pt-BR" sz="2800" dirty="0" smtClean="0"/>
            </a:br>
            <a:r>
              <a:rPr lang="pt-BR" sz="2800" dirty="0" smtClean="0"/>
              <a:t>rompem com as máquinas cortadeiras" </a:t>
            </a:r>
          </a:p>
        </p:txBody>
      </p:sp>
      <p:pic>
        <p:nvPicPr>
          <p:cNvPr id="18435" name="Picture 4" descr="ludism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0417"/>
            <a:ext cx="4560887" cy="376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664"/>
            <a:ext cx="4826000" cy="6192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600" b="1" u="sng" dirty="0" err="1" smtClean="0">
                <a:solidFill>
                  <a:schemeClr val="bg1"/>
                </a:solidFill>
              </a:rPr>
              <a:t>Cartismo</a:t>
            </a:r>
            <a:r>
              <a:rPr lang="pt-BR" sz="3600" b="1" u="sng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3600" b="1" u="sng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 smtClean="0"/>
              <a:t>Inglaterra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 smtClean="0"/>
              <a:t>O movimento surgiu por volta de 1837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 smtClean="0"/>
              <a:t>“Carta do Povo”- redigida pela associação dos operários reivindicavam melhores condições de trabalho, sufrágio universal masculino, renovação anual do parlamento, participação no parlamento.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 smtClean="0"/>
              <a:t>O movimento foi massacrado pelo parlamento inglês que desconsiderou as reivindicações impostas pelos trabalhadores.</a:t>
            </a:r>
          </a:p>
        </p:txBody>
      </p:sp>
      <p:pic>
        <p:nvPicPr>
          <p:cNvPr id="19459" name="Picture 4" descr="chartistpeti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692150"/>
            <a:ext cx="34480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481</TotalTime>
  <Words>3036</Words>
  <Application>Microsoft Macintosh PowerPoint</Application>
  <PresentationFormat>On-screen Show (4:3)</PresentationFormat>
  <Paragraphs>235</Paragraphs>
  <Slides>53</Slides>
  <Notes>3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Módulo</vt:lpstr>
      <vt:lpstr>Para Pensar ...   Um pouco dos Movimentos de Luta dos/as Trabalhadores/as pela Saúde na História.  </vt:lpstr>
      <vt:lpstr>Slide 2</vt:lpstr>
      <vt:lpstr>Slide 3</vt:lpstr>
      <vt:lpstr>Slide 4</vt:lpstr>
      <vt:lpstr>Slide 5</vt:lpstr>
      <vt:lpstr>Slide 6</vt:lpstr>
      <vt:lpstr>O movimento operário</vt:lpstr>
      <vt:lpstr>Slide 8</vt:lpstr>
      <vt:lpstr>Slide 9</vt:lpstr>
      <vt:lpstr>Slide 10</vt:lpstr>
      <vt:lpstr>1ª Internacional -AIT (1864-1876)</vt:lpstr>
      <vt:lpstr>Slide 12</vt:lpstr>
      <vt:lpstr>Criação do Dia do Trabalho</vt:lpstr>
      <vt:lpstr>Slide 14</vt:lpstr>
      <vt:lpstr>Slide 15</vt:lpstr>
      <vt:lpstr>Slide 16</vt:lpstr>
      <vt:lpstr>Slide 17</vt:lpstr>
      <vt:lpstr>2. Revolução Industrial</vt:lpstr>
      <vt:lpstr>Slide 19</vt:lpstr>
      <vt:lpstr>Slide 20</vt:lpstr>
      <vt:lpstr>Slide 21</vt:lpstr>
      <vt:lpstr>Slide 22</vt:lpstr>
      <vt:lpstr>Slide 23</vt:lpstr>
      <vt:lpstr>BRASIL</vt:lpstr>
      <vt:lpstr>BRASIL </vt:lpstr>
      <vt:lpstr>Slide 26</vt:lpstr>
      <vt:lpstr>Slide 27</vt:lpstr>
      <vt:lpstr>Slide 28</vt:lpstr>
      <vt:lpstr>Movimento operário no Brasil: </vt:lpstr>
      <vt:lpstr>Slide 30</vt:lpstr>
      <vt:lpstr>Da Greve de 1917 a 1930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Saúde do Trabalhador</vt:lpstr>
      <vt:lpstr>Slide 45</vt:lpstr>
      <vt:lpstr>Slide 46</vt:lpstr>
      <vt:lpstr>3. Toyotismo  e a era da acumulação Flexível</vt:lpstr>
      <vt:lpstr>Slide 48</vt:lpstr>
      <vt:lpstr>Slide 49</vt:lpstr>
      <vt:lpstr>Slide 50</vt:lpstr>
      <vt:lpstr>Slide 51</vt:lpstr>
      <vt:lpstr>Referências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</dc:creator>
  <cp:lastModifiedBy>Luciene de Aguiar Barcelos Coutinho</cp:lastModifiedBy>
  <cp:revision>60</cp:revision>
  <dcterms:created xsi:type="dcterms:W3CDTF">2017-06-04T00:17:22Z</dcterms:created>
  <dcterms:modified xsi:type="dcterms:W3CDTF">2017-06-04T00:18:10Z</dcterms:modified>
</cp:coreProperties>
</file>