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3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  <p:sldMasterId id="2147483672" r:id="rId2"/>
  </p:sldMasterIdLst>
  <p:notesMasterIdLst>
    <p:notesMasterId r:id="rId40"/>
  </p:notesMasterIdLst>
  <p:sldIdLst>
    <p:sldId id="307" r:id="rId3"/>
    <p:sldId id="290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258" r:id="rId17"/>
    <p:sldId id="259" r:id="rId18"/>
    <p:sldId id="260" r:id="rId19"/>
    <p:sldId id="268" r:id="rId20"/>
    <p:sldId id="261" r:id="rId21"/>
    <p:sldId id="269" r:id="rId22"/>
    <p:sldId id="262" r:id="rId23"/>
    <p:sldId id="263" r:id="rId24"/>
    <p:sldId id="264" r:id="rId25"/>
    <p:sldId id="265" r:id="rId26"/>
    <p:sldId id="257" r:id="rId27"/>
    <p:sldId id="266" r:id="rId28"/>
    <p:sldId id="283" r:id="rId29"/>
    <p:sldId id="285" r:id="rId30"/>
    <p:sldId id="291" r:id="rId31"/>
    <p:sldId id="292" r:id="rId32"/>
    <p:sldId id="293" r:id="rId33"/>
    <p:sldId id="294" r:id="rId34"/>
    <p:sldId id="279" r:id="rId35"/>
    <p:sldId id="281" r:id="rId36"/>
    <p:sldId id="284" r:id="rId37"/>
    <p:sldId id="282" r:id="rId38"/>
    <p:sldId id="288" r:id="rId3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napVertSplitter="1" vertBarState="minimized">
    <p:restoredLeft sz="14911" autoAdjust="0"/>
    <p:restoredTop sz="94660"/>
  </p:normalViewPr>
  <p:slideViewPr>
    <p:cSldViewPr showGuides="1">
      <p:cViewPr>
        <p:scale>
          <a:sx n="60" d="100"/>
          <a:sy n="60" d="100"/>
        </p:scale>
        <p:origin x="-2736" y="-3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40" Type="http://schemas.openxmlformats.org/officeDocument/2006/relationships/notesMaster" Target="notesMasters/notesMaster1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7E0EE-05EC-421D-A412-2B7BB67F1824}" type="datetimeFigureOut">
              <a:rPr lang="pt-BR" smtClean="0"/>
              <a:pPr/>
              <a:t>5/4/18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1F9CF-0421-4B0E-8622-D9EBCAF83B95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9317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01F9CF-0421-4B0E-8622-D9EBCAF83B95}" type="slidenum">
              <a:rPr lang="pt-BR" smtClean="0"/>
              <a:pPr/>
              <a:t>26</a:t>
            </a:fld>
            <a:endParaRPr lang="pt-BR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62199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1B5C1-E8E1-48BD-ABE6-4527D6A19FEB}" type="datetimeFigureOut">
              <a:rPr lang="pt-BR" smtClean="0"/>
              <a:pPr/>
              <a:t>5/4/18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590BBD-DE2F-4372-A346-ACCE34072E9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1B5C1-E8E1-48BD-ABE6-4527D6A19FEB}" type="datetimeFigureOut">
              <a:rPr lang="pt-BR" smtClean="0"/>
              <a:pPr/>
              <a:t>5/4/18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0BBD-DE2F-4372-A346-ACCE34072E9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1B5C1-E8E1-48BD-ABE6-4527D6A19FEB}" type="datetimeFigureOut">
              <a:rPr lang="pt-BR" smtClean="0"/>
              <a:pPr/>
              <a:t>5/4/18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0BBD-DE2F-4372-A346-ACCE34072E9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65B6CC8-2610-9743-B945-D6AF999D7B27}" type="datetimeFigureOut">
              <a:rPr lang="pt-BR"/>
              <a:pPr/>
              <a:t>5/4/18</a:t>
            </a:fld>
            <a:endParaRPr lang="pt-B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78F540-97F7-8940-8FD3-40A26664EE6A}" type="slidenum">
              <a:rPr lang="pt-BR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1B5C1-E8E1-48BD-ABE6-4527D6A19FEB}" type="datetimeFigureOut">
              <a:rPr lang="pt-BR" smtClean="0"/>
              <a:pPr/>
              <a:t>5/4/18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0BBD-DE2F-4372-A346-ACCE34072E9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2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5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1B5C1-E8E1-48BD-ABE6-4527D6A19FEB}" type="datetimeFigureOut">
              <a:rPr lang="pt-BR" smtClean="0"/>
              <a:pPr/>
              <a:t>5/4/18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0BBD-DE2F-4372-A346-ACCE34072E9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9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1B5C1-E8E1-48BD-ABE6-4527D6A19FEB}" type="datetimeFigureOut">
              <a:rPr lang="pt-BR" smtClean="0"/>
              <a:pPr/>
              <a:t>5/4/18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0BBD-DE2F-4372-A346-ACCE34072E9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1B5C1-E8E1-48BD-ABE6-4527D6A19FEB}" type="datetimeFigureOut">
              <a:rPr lang="pt-BR" smtClean="0"/>
              <a:pPr/>
              <a:t>5/4/18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0BBD-DE2F-4372-A346-ACCE34072E9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50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1B5C1-E8E1-48BD-ABE6-4527D6A19FEB}" type="datetimeFigureOut">
              <a:rPr lang="pt-BR" smtClean="0"/>
              <a:pPr/>
              <a:t>5/4/18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0BBD-DE2F-4372-A346-ACCE34072E9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1B5C1-E8E1-48BD-ABE6-4527D6A19FEB}" type="datetimeFigureOut">
              <a:rPr lang="pt-BR" smtClean="0"/>
              <a:pPr/>
              <a:t>5/4/18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0BBD-DE2F-4372-A346-ACCE34072E9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8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73052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8" y="2438402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1B5C1-E8E1-48BD-ABE6-4527D6A19FEB}" type="datetimeFigureOut">
              <a:rPr lang="pt-BR" smtClean="0"/>
              <a:pPr/>
              <a:t>5/4/18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0BBD-DE2F-4372-A346-ACCE34072E9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7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1B5C1-E8E1-48BD-ABE6-4527D6A19FEB}" type="datetimeFigureOut">
              <a:rPr lang="pt-BR" smtClean="0"/>
              <a:pPr/>
              <a:t>5/4/18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90BBD-DE2F-4372-A346-ACCE34072E94}" type="slidenum">
              <a:rPr lang="pt-BR" smtClean="0"/>
              <a:pPr/>
              <a:t>‹#›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2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081B5C1-E8E1-48BD-ABE6-4527D6A19FEB}" type="datetimeFigureOut">
              <a:rPr lang="pt-BR" smtClean="0"/>
              <a:pPr/>
              <a:t>5/4/18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2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6356352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8590BBD-DE2F-4372-A346-ACCE34072E94}" type="slidenum">
              <a:rPr lang="pt-BR" smtClean="0"/>
              <a:pPr/>
              <a:t>‹#›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1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2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083" y="4371975"/>
            <a:ext cx="6512719" cy="1143000"/>
          </a:xfrm>
          <a:prstGeom prst="rect">
            <a:avLst/>
          </a:prstGeom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41"/>
            <a:ext cx="6400800" cy="347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3"/>
            <a:ext cx="2514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 b="1">
                <a:solidFill>
                  <a:srgbClr val="7F7F7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A7596D1-F72D-4D46-9F3A-E882A47200A6}" type="datetimeFigureOut">
              <a:rPr lang="pt-BR">
                <a:latin typeface="Calibri" pitchFamily="-105" charset="0"/>
                <a:ea typeface="Arial" pitchFamily="-105" charset="0"/>
                <a:cs typeface="Arial" pitchFamily="-105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5/4/18</a:t>
            </a:fld>
            <a:endParaRPr lang="pt-BR">
              <a:latin typeface="Calibri" pitchFamily="-105" charset="0"/>
              <a:ea typeface="Arial" pitchFamily="-105" charset="0"/>
              <a:cs typeface="Arial" pitchFamily="-105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3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t-BR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3"/>
            <a:ext cx="1828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7F7F7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C3DA8FD-8077-8143-8ABE-D79F407A4251}" type="slidenum">
              <a:rPr lang="pt-BR">
                <a:latin typeface="Calibri" pitchFamily="-105" charset="0"/>
                <a:ea typeface="Arial" pitchFamily="-105" charset="0"/>
                <a:cs typeface="Arial" pitchFamily="-105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pt-BR">
              <a:latin typeface="Calibri" pitchFamily="-105" charset="0"/>
              <a:ea typeface="Arial" pitchFamily="-105" charset="0"/>
              <a:cs typeface="Arial" pitchFamily="-105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-105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-105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-105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-105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itchFamily="-105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-105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-105" charset="0"/>
        <a:buChar char="*"/>
        <a:defRPr sz="2000" kern="1200">
          <a:solidFill>
            <a:srgbClr val="404040"/>
          </a:solidFill>
          <a:latin typeface="+mn-lt"/>
          <a:ea typeface="ＭＳ Ｐゴシック" pitchFamily="-105" charset="-128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-105" charset="0"/>
        <a:buChar char="*"/>
        <a:defRPr kern="1200">
          <a:solidFill>
            <a:srgbClr val="404040"/>
          </a:solidFill>
          <a:latin typeface="+mn-lt"/>
          <a:ea typeface="ＭＳ Ｐゴシック" pitchFamily="-105" charset="-128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-105" charset="0"/>
        <a:buChar char="*"/>
        <a:defRPr sz="1600" kern="1200">
          <a:solidFill>
            <a:srgbClr val="404040"/>
          </a:solidFill>
          <a:latin typeface="+mn-lt"/>
          <a:ea typeface="ＭＳ Ｐゴシック" pitchFamily="-105" charset="-128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itchFamily="-105" charset="0"/>
        <a:buChar char="*"/>
        <a:defRPr sz="1400" kern="1200">
          <a:solidFill>
            <a:srgbClr val="404040"/>
          </a:solidFill>
          <a:latin typeface="+mn-lt"/>
          <a:ea typeface="ＭＳ Ｐゴシック" pitchFamily="-105" charset="-128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brasileiros.com.br/2016/02/farsa-chamada-deficit-da-previdencia/" TargetMode="External"/><Relationship Id="rId4" Type="http://schemas.openxmlformats.org/officeDocument/2006/relationships/hyperlink" Target="http://www.vermelho.org.br/noticia/281735-1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youtube.com/watch?v=tG4z49HueEw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tângulo 2"/>
          <p:cNvSpPr>
            <a:spLocks noChangeArrowheads="1"/>
          </p:cNvSpPr>
          <p:nvPr/>
        </p:nvSpPr>
        <p:spPr bwMode="auto">
          <a:xfrm>
            <a:off x="0" y="0"/>
            <a:ext cx="9143999" cy="6709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pt-BR" sz="2800" dirty="0"/>
              <a:t>ERA VARGAS – PROJETO NACIONAL DESENVOLVIMENTISTA</a:t>
            </a:r>
          </a:p>
          <a:p>
            <a:pPr algn="ctr" eaLnBrk="1" hangingPunct="1"/>
            <a:endParaRPr lang="pt-BR" sz="2800" dirty="0"/>
          </a:p>
          <a:p>
            <a:pPr eaLnBrk="1" hangingPunct="1"/>
            <a:r>
              <a:rPr lang="pt-BR" sz="2200" u="sng" dirty="0"/>
              <a:t>Políticas Sociais para o Consenso Urbano – Industrial</a:t>
            </a:r>
            <a:endParaRPr lang="pt-BR" sz="2200" dirty="0"/>
          </a:p>
          <a:p>
            <a:pPr eaLnBrk="1" hangingPunct="1"/>
            <a:endParaRPr lang="pt-BR" sz="2200" u="sng" dirty="0"/>
          </a:p>
          <a:p>
            <a:pPr eaLnBrk="1" hangingPunct="1"/>
            <a:r>
              <a:rPr lang="pt-BR" sz="2200" dirty="0"/>
              <a:t>1930 – Ministério do Trabalho Indústria e Comércio - Ministério da Educação e Saúde</a:t>
            </a:r>
          </a:p>
          <a:p>
            <a:pPr eaLnBrk="1" hangingPunct="1"/>
            <a:endParaRPr lang="pt-BR" sz="2200" dirty="0"/>
          </a:p>
          <a:p>
            <a:pPr eaLnBrk="1" hangingPunct="1"/>
            <a:r>
              <a:rPr lang="pt-BR" sz="2200" dirty="0"/>
              <a:t>1933 – Instituição dos IAP, com a criação do IAPM</a:t>
            </a:r>
          </a:p>
          <a:p>
            <a:pPr eaLnBrk="1" hangingPunct="1"/>
            <a:endParaRPr lang="pt-BR" sz="2200" dirty="0"/>
          </a:p>
          <a:p>
            <a:pPr eaLnBrk="1" hangingPunct="1"/>
            <a:r>
              <a:rPr lang="pt-BR" sz="2200" dirty="0"/>
              <a:t>1934 – Reconhecimento do direito sindical – sindicatos como órgãos colaboradores do poder público.</a:t>
            </a:r>
          </a:p>
          <a:p>
            <a:pPr eaLnBrk="1" hangingPunct="1"/>
            <a:endParaRPr lang="pt-BR" sz="2200" dirty="0"/>
          </a:p>
          <a:p>
            <a:pPr eaLnBrk="1" hangingPunct="1"/>
            <a:r>
              <a:rPr lang="pt-BR" sz="2200" dirty="0"/>
              <a:t>1937 – Sindicato único, integrado ao aparelho estatal – fim do pluralismo e autonomia sindical, proibição das greves.</a:t>
            </a:r>
          </a:p>
          <a:p>
            <a:pPr eaLnBrk="1" hangingPunct="1"/>
            <a:endParaRPr lang="pt-BR" sz="2200" dirty="0"/>
          </a:p>
          <a:p>
            <a:pPr eaLnBrk="1" hangingPunct="1"/>
            <a:r>
              <a:rPr lang="pt-BR" sz="2200" dirty="0"/>
              <a:t>1943 – CLT</a:t>
            </a:r>
          </a:p>
          <a:p>
            <a:pPr eaLnBrk="1" hangingPunct="1"/>
            <a:endParaRPr lang="pt-BR" sz="2200" dirty="0"/>
          </a:p>
          <a:p>
            <a:pPr eaLnBrk="1" hangingPunct="1"/>
            <a:r>
              <a:rPr lang="pt-BR" sz="2200" dirty="0"/>
              <a:t>1944 – Lei contra acidentes de trabalho – seguro público, culpa objetiva, reparação compulsória do dano.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tângulo 1"/>
          <p:cNvSpPr>
            <a:spLocks noChangeArrowheads="1"/>
          </p:cNvSpPr>
          <p:nvPr/>
        </p:nvSpPr>
        <p:spPr bwMode="auto">
          <a:xfrm>
            <a:off x="941785" y="574676"/>
            <a:ext cx="7287815" cy="6001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pt-BR" sz="2400"/>
              <a:t>INTERVALO DEMOCRÁTICO</a:t>
            </a:r>
          </a:p>
          <a:p>
            <a:pPr algn="ctr" eaLnBrk="1" hangingPunct="1"/>
            <a:endParaRPr lang="pt-BR" sz="2400"/>
          </a:p>
          <a:p>
            <a:pPr eaLnBrk="1" hangingPunct="1"/>
            <a:endParaRPr lang="pt-BR" sz="2400"/>
          </a:p>
          <a:p>
            <a:pPr eaLnBrk="1" hangingPunct="1"/>
            <a:r>
              <a:rPr lang="pt-BR" sz="2400"/>
              <a:t>1945 – Decreto de criação do Instituto de Serviços Sociais do Brasil – ISSB (revogado)</a:t>
            </a:r>
          </a:p>
          <a:p>
            <a:pPr eaLnBrk="1" hangingPunct="1"/>
            <a:endParaRPr lang="pt-BR" sz="2400"/>
          </a:p>
          <a:p>
            <a:pPr eaLnBrk="1" hangingPunct="1"/>
            <a:r>
              <a:rPr lang="pt-BR" sz="2400"/>
              <a:t>1954 – reajuste 100% do salário mínimo</a:t>
            </a:r>
          </a:p>
          <a:p>
            <a:pPr eaLnBrk="1" hangingPunct="1"/>
            <a:endParaRPr lang="pt-BR" sz="2400"/>
          </a:p>
          <a:p>
            <a:pPr eaLnBrk="1" hangingPunct="1"/>
            <a:r>
              <a:rPr lang="pt-BR" sz="2400"/>
              <a:t>1960 – Lei Orgânica da Assistência Social – LOPS</a:t>
            </a:r>
          </a:p>
          <a:p>
            <a:pPr eaLnBrk="1" hangingPunct="1"/>
            <a:endParaRPr lang="pt-BR" sz="2400"/>
          </a:p>
          <a:p>
            <a:pPr eaLnBrk="1" hangingPunct="1"/>
            <a:r>
              <a:rPr lang="pt-BR" sz="2400"/>
              <a:t>1963 – Estatuto do Trabalhador Rural – carteira profissional, jornada de trabalho, salário mínimo, descanso semanal e férias remuneradas.</a:t>
            </a:r>
          </a:p>
          <a:p>
            <a:pPr eaLnBrk="1" hangingPunct="1"/>
            <a:r>
              <a:rPr lang="pt-BR" sz="2400"/>
              <a:t>	- Salário Familia</a:t>
            </a:r>
          </a:p>
          <a:p>
            <a:pPr eaLnBrk="1" hangingPunct="1"/>
            <a:r>
              <a:rPr lang="pt-BR" sz="2400"/>
              <a:t>1964 – Decreto de desapropriação para a reforma agrária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tângulo 1"/>
          <p:cNvSpPr>
            <a:spLocks noChangeArrowheads="1"/>
          </p:cNvSpPr>
          <p:nvPr/>
        </p:nvSpPr>
        <p:spPr bwMode="auto">
          <a:xfrm>
            <a:off x="583406" y="957264"/>
            <a:ext cx="8105775" cy="572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pt-BR" sz="2800"/>
              <a:t> REGIME MILITAR – MODERNIZAÇÃO AUTORITÁRIA</a:t>
            </a:r>
          </a:p>
          <a:p>
            <a:pPr algn="ctr" eaLnBrk="1" hangingPunct="1"/>
            <a:endParaRPr lang="pt-BR" sz="2800"/>
          </a:p>
          <a:p>
            <a:pPr eaLnBrk="1" hangingPunct="1"/>
            <a:r>
              <a:rPr lang="pt-BR" sz="2400" u="sng"/>
              <a:t>Reordenamento Autoritário das Políticas Sociais e Trabalhistas</a:t>
            </a:r>
          </a:p>
          <a:p>
            <a:pPr eaLnBrk="1" hangingPunct="1"/>
            <a:endParaRPr lang="pt-BR" sz="2400"/>
          </a:p>
          <a:p>
            <a:pPr eaLnBrk="1" hangingPunct="1"/>
            <a:r>
              <a:rPr lang="pt-BR" sz="2400"/>
              <a:t>1964 – Estatuto da Terra (não implementado; exceto expansão de  fronteiras agrícolas – Amazônia etc.)</a:t>
            </a:r>
          </a:p>
          <a:p>
            <a:pPr eaLnBrk="1" hangingPunct="1"/>
            <a:endParaRPr lang="pt-BR" sz="2400"/>
          </a:p>
          <a:p>
            <a:pPr eaLnBrk="1" hangingPunct="1"/>
            <a:r>
              <a:rPr lang="pt-BR" sz="2400"/>
              <a:t>1966 – criação do INPS – e do FGTS</a:t>
            </a:r>
          </a:p>
          <a:p>
            <a:pPr eaLnBrk="1" hangingPunct="1"/>
            <a:endParaRPr lang="pt-BR" sz="2400"/>
          </a:p>
          <a:p>
            <a:pPr eaLnBrk="1" hangingPunct="1"/>
            <a:r>
              <a:rPr lang="pt-BR" sz="2400"/>
              <a:t>1967 – Lei do seguro contra acidentes de trabalho – risco social, retribuição previdenciária</a:t>
            </a:r>
          </a:p>
          <a:p>
            <a:pPr eaLnBrk="1" hangingPunct="1"/>
            <a:r>
              <a:rPr lang="pt-BR" sz="2400"/>
              <a:t>           - Comissões Internas de Prevenção de Acidentes – CIPAS</a:t>
            </a:r>
          </a:p>
          <a:p>
            <a:pPr eaLnBrk="1" hangingPunct="1"/>
            <a:endParaRPr lang="pt-BR" sz="2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tângulo 1"/>
          <p:cNvSpPr>
            <a:spLocks noChangeArrowheads="1"/>
          </p:cNvSpPr>
          <p:nvPr/>
        </p:nvSpPr>
        <p:spPr bwMode="auto">
          <a:xfrm>
            <a:off x="841773" y="727076"/>
            <a:ext cx="7535465" cy="6063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pt-BR" sz="2800">
                <a:solidFill>
                  <a:srgbClr val="000000"/>
                </a:solidFill>
              </a:rPr>
              <a:t>REGIME MILITAR – </a:t>
            </a:r>
            <a:r>
              <a:rPr lang="pt-BR" sz="2400">
                <a:solidFill>
                  <a:srgbClr val="000000"/>
                </a:solidFill>
              </a:rPr>
              <a:t>continuação</a:t>
            </a:r>
          </a:p>
          <a:p>
            <a:pPr eaLnBrk="1" hangingPunct="1"/>
            <a:endParaRPr lang="pt-BR" sz="2400">
              <a:solidFill>
                <a:srgbClr val="000000"/>
              </a:solidFill>
            </a:endParaRPr>
          </a:p>
          <a:p>
            <a:pPr eaLnBrk="1" hangingPunct="1"/>
            <a:r>
              <a:rPr lang="pt-BR" sz="2400" u="sng">
                <a:solidFill>
                  <a:srgbClr val="000000"/>
                </a:solidFill>
              </a:rPr>
              <a:t>Expansão de Políticas como busca de legitimidade</a:t>
            </a:r>
          </a:p>
          <a:p>
            <a:pPr eaLnBrk="1" hangingPunct="1"/>
            <a:endParaRPr lang="pt-BR" sz="2400"/>
          </a:p>
          <a:p>
            <a:pPr eaLnBrk="1" hangingPunct="1"/>
            <a:r>
              <a:rPr lang="pt-BR" sz="2400"/>
              <a:t>1971 – FUNRURAL</a:t>
            </a:r>
          </a:p>
          <a:p>
            <a:pPr eaLnBrk="1" hangingPunct="1"/>
            <a:endParaRPr lang="pt-BR" sz="2400">
              <a:solidFill>
                <a:srgbClr val="000000"/>
              </a:solidFill>
            </a:endParaRPr>
          </a:p>
          <a:p>
            <a:pPr eaLnBrk="1" hangingPunct="1"/>
            <a:r>
              <a:rPr lang="pt-BR" sz="2400">
                <a:solidFill>
                  <a:srgbClr val="000000"/>
                </a:solidFill>
              </a:rPr>
              <a:t>1972 – Empregadas Domésticas</a:t>
            </a:r>
          </a:p>
          <a:p>
            <a:pPr eaLnBrk="1" hangingPunct="1"/>
            <a:endParaRPr lang="pt-BR" sz="2400">
              <a:solidFill>
                <a:srgbClr val="000000"/>
              </a:solidFill>
            </a:endParaRPr>
          </a:p>
          <a:p>
            <a:pPr eaLnBrk="1" hangingPunct="1"/>
            <a:r>
              <a:rPr lang="pt-BR" sz="2400">
                <a:solidFill>
                  <a:srgbClr val="000000"/>
                </a:solidFill>
              </a:rPr>
              <a:t>1973 - Autônomos</a:t>
            </a:r>
          </a:p>
          <a:p>
            <a:pPr eaLnBrk="1" hangingPunct="1"/>
            <a:endParaRPr lang="pt-BR" sz="2400">
              <a:solidFill>
                <a:srgbClr val="000000"/>
              </a:solidFill>
            </a:endParaRPr>
          </a:p>
          <a:p>
            <a:pPr eaLnBrk="1" hangingPunct="1"/>
            <a:r>
              <a:rPr lang="pt-BR" sz="2400">
                <a:solidFill>
                  <a:srgbClr val="000000"/>
                </a:solidFill>
              </a:rPr>
              <a:t>1974 – criação do MPAS (SINPAS/INAMPS – 1977; INSS – 1990)</a:t>
            </a:r>
          </a:p>
          <a:p>
            <a:pPr eaLnBrk="1" hangingPunct="1"/>
            <a:r>
              <a:rPr lang="pt-BR" sz="2400">
                <a:solidFill>
                  <a:srgbClr val="000000"/>
                </a:solidFill>
              </a:rPr>
              <a:t>           - Acidente de trabalho rural</a:t>
            </a:r>
          </a:p>
          <a:p>
            <a:pPr eaLnBrk="1" hangingPunct="1"/>
            <a:endParaRPr lang="pt-BR" sz="2400">
              <a:solidFill>
                <a:srgbClr val="000000"/>
              </a:solidFill>
            </a:endParaRPr>
          </a:p>
          <a:p>
            <a:pPr eaLnBrk="1" hangingPunct="1"/>
            <a:r>
              <a:rPr lang="pt-BR" sz="2400">
                <a:solidFill>
                  <a:srgbClr val="000000"/>
                </a:solidFill>
              </a:rPr>
              <a:t>1978 – Portaria institui NR</a:t>
            </a:r>
          </a:p>
          <a:p>
            <a:pPr eaLnBrk="1" hangingPunct="1"/>
            <a:endParaRPr lang="pt-BR" sz="24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tângulo 1"/>
          <p:cNvSpPr>
            <a:spLocks noChangeArrowheads="1"/>
          </p:cNvSpPr>
          <p:nvPr/>
        </p:nvSpPr>
        <p:spPr bwMode="auto">
          <a:xfrm>
            <a:off x="0" y="0"/>
            <a:ext cx="9144000" cy="6494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pt-BR" sz="2800" dirty="0"/>
              <a:t>REGIME DEMOCRÁTICO</a:t>
            </a:r>
          </a:p>
          <a:p>
            <a:pPr algn="ctr" eaLnBrk="1" hangingPunct="1"/>
            <a:endParaRPr lang="pt-BR" sz="2800" dirty="0"/>
          </a:p>
          <a:p>
            <a:pPr eaLnBrk="1" hangingPunct="1"/>
            <a:r>
              <a:rPr lang="pt-BR" sz="2400" dirty="0"/>
              <a:t>1987 – Plano Bresser</a:t>
            </a:r>
          </a:p>
          <a:p>
            <a:pPr eaLnBrk="1" hangingPunct="1"/>
            <a:endParaRPr lang="pt-BR" sz="2400" dirty="0"/>
          </a:p>
          <a:p>
            <a:pPr eaLnBrk="1" hangingPunct="1"/>
            <a:r>
              <a:rPr lang="pt-BR" sz="2400" dirty="0"/>
              <a:t>CF 1988 – </a:t>
            </a:r>
            <a:r>
              <a:rPr lang="pt-BR" sz="2400" dirty="0" err="1"/>
              <a:t>cumulatividade</a:t>
            </a:r>
            <a:r>
              <a:rPr lang="pt-BR" sz="2400" dirty="0"/>
              <a:t> da reparação acidentária – risco social + responsabilidade subjetiva (culpa ou dolo)</a:t>
            </a:r>
          </a:p>
          <a:p>
            <a:pPr eaLnBrk="1" hangingPunct="1"/>
            <a:endParaRPr lang="pt-BR" sz="2400" dirty="0"/>
          </a:p>
          <a:p>
            <a:pPr eaLnBrk="1" hangingPunct="1"/>
            <a:r>
              <a:rPr lang="pt-BR" sz="2400" dirty="0"/>
              <a:t>1990 – Extinto o MPAS e restabelecimento do MTPS (Magri)</a:t>
            </a:r>
          </a:p>
          <a:p>
            <a:pPr eaLnBrk="1" hangingPunct="1"/>
            <a:r>
              <a:rPr lang="pt-BR" sz="2400" dirty="0"/>
              <a:t>	- INSS</a:t>
            </a:r>
          </a:p>
          <a:p>
            <a:pPr eaLnBrk="1" hangingPunct="1"/>
            <a:endParaRPr lang="pt-BR" sz="2400" dirty="0"/>
          </a:p>
          <a:p>
            <a:pPr eaLnBrk="1" hangingPunct="1"/>
            <a:r>
              <a:rPr lang="pt-BR" sz="2400" dirty="0"/>
              <a:t>1992 – Extinto o MTPS e recriado o MPS</a:t>
            </a:r>
          </a:p>
          <a:p>
            <a:pPr eaLnBrk="1" hangingPunct="1"/>
            <a:endParaRPr lang="pt-BR" sz="2400" dirty="0"/>
          </a:p>
          <a:p>
            <a:pPr eaLnBrk="1" hangingPunct="1"/>
            <a:r>
              <a:rPr lang="pt-BR" sz="2400" dirty="0"/>
              <a:t>1993 – Lei Orgânica da Assistência Social -  BPC não contributivo (1996).</a:t>
            </a:r>
          </a:p>
          <a:p>
            <a:pPr eaLnBrk="1" hangingPunct="1"/>
            <a:r>
              <a:rPr lang="pt-BR" sz="2400" dirty="0"/>
              <a:t>	- Extinção do INAMPS</a:t>
            </a:r>
          </a:p>
          <a:p>
            <a:pPr eaLnBrk="1" hangingPunct="1"/>
            <a:endParaRPr lang="pt-BR" sz="2400" dirty="0"/>
          </a:p>
          <a:p>
            <a:pPr eaLnBrk="1" hangingPunct="1"/>
            <a:r>
              <a:rPr lang="pt-BR" sz="2400" dirty="0"/>
              <a:t>1995 – Extinto o MPS e </a:t>
            </a:r>
            <a:r>
              <a:rPr lang="pt-BR" sz="2400" dirty="0" err="1"/>
              <a:t>refundado</a:t>
            </a:r>
            <a:r>
              <a:rPr lang="pt-BR" sz="2400" dirty="0"/>
              <a:t> o MPAS – Extinção da LBA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83568" y="476674"/>
            <a:ext cx="7704856" cy="60016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>
                <a:latin typeface="Calibri" panose="020F0502020204030204" pitchFamily="34" charset="0"/>
              </a:rPr>
              <a:t>CRISE DOS SISTEMAS DE PROTEÇÃO SOCIAL E DA PREVIDÊNCIA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2400" b="1" dirty="0">
              <a:latin typeface="Calibri" panose="020F0502020204030204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b="1" dirty="0" smtClean="0">
                <a:latin typeface="Calibri" panose="020F0502020204030204" pitchFamily="34" charset="0"/>
              </a:rPr>
              <a:t>ANOS 1970/80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pt-BR" sz="1600" dirty="0">
              <a:latin typeface="Calibri" panose="020F050202020403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2400" dirty="0">
                <a:latin typeface="Calibri" panose="020F0502020204030204" pitchFamily="34" charset="0"/>
              </a:rPr>
              <a:t>Crise do Capitalismo (Fordismo e </a:t>
            </a:r>
            <a:r>
              <a:rPr lang="pt-BR" sz="2400" dirty="0" err="1">
                <a:latin typeface="Calibri" panose="020F0502020204030204" pitchFamily="34" charset="0"/>
              </a:rPr>
              <a:t>Keynesianismo</a:t>
            </a:r>
            <a:r>
              <a:rPr lang="pt-BR" sz="2400" dirty="0" smtClean="0">
                <a:latin typeface="Calibri" panose="020F0502020204030204" pitchFamily="34" charset="0"/>
              </a:rPr>
              <a:t>)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t-BR" sz="1600" dirty="0">
              <a:latin typeface="Calibri" panose="020F050202020403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2400" dirty="0" smtClean="0">
                <a:latin typeface="Calibri" panose="020F0502020204030204" pitchFamily="34" charset="0"/>
              </a:rPr>
              <a:t>Crise </a:t>
            </a:r>
            <a:r>
              <a:rPr lang="pt-BR" sz="2400" dirty="0">
                <a:latin typeface="Calibri" panose="020F0502020204030204" pitchFamily="34" charset="0"/>
              </a:rPr>
              <a:t>do </a:t>
            </a:r>
            <a:r>
              <a:rPr lang="pt-BR" sz="2400" i="1" dirty="0" err="1">
                <a:latin typeface="Calibri" panose="020F0502020204030204" pitchFamily="34" charset="0"/>
              </a:rPr>
              <a:t>Wellfare</a:t>
            </a:r>
            <a:r>
              <a:rPr lang="pt-BR" sz="2400" i="1" dirty="0">
                <a:latin typeface="Calibri" panose="020F0502020204030204" pitchFamily="34" charset="0"/>
              </a:rPr>
              <a:t> </a:t>
            </a:r>
            <a:r>
              <a:rPr lang="pt-BR" sz="2400" i="1" dirty="0" err="1" smtClean="0">
                <a:latin typeface="Calibri" panose="020F0502020204030204" pitchFamily="34" charset="0"/>
              </a:rPr>
              <a:t>State</a:t>
            </a:r>
            <a:endParaRPr lang="pt-BR" sz="2400" i="1" dirty="0" smtClean="0">
              <a:latin typeface="Calibri" panose="020F050202020403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t-BR" sz="1600" i="1" dirty="0" smtClean="0"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Crise do “Socialismo Real” -  queda do Muro de Berlin 1989</a:t>
            </a:r>
            <a:endParaRPr lang="pt-BR" sz="2400" dirty="0">
              <a:latin typeface="Calibri" panose="020F050202020403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t-BR" sz="1600" dirty="0" smtClean="0">
              <a:latin typeface="Calibri" panose="020F050202020403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2400" dirty="0" smtClean="0">
                <a:latin typeface="Calibri" panose="020F0502020204030204" pitchFamily="34" charset="0"/>
              </a:rPr>
              <a:t>Pós-Fordismo – reestruturação produtiva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t-BR" sz="1600" dirty="0" smtClean="0">
              <a:latin typeface="Calibri" panose="020F0502020204030204" pitchFamily="34" charset="0"/>
            </a:endParaRP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pt-BR" sz="2400" dirty="0" smtClean="0">
                <a:latin typeface="Calibri" panose="020F0502020204030204" pitchFamily="34" charset="0"/>
              </a:rPr>
              <a:t>Queda nos ganhos de produtividade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pt-BR" sz="160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t-BR" sz="2400" dirty="0">
                <a:latin typeface="Calibri" panose="020F0502020204030204" pitchFamily="34" charset="0"/>
              </a:rPr>
              <a:t>Flexibilização e precarização do </a:t>
            </a:r>
            <a:r>
              <a:rPr lang="pt-BR" sz="2400" dirty="0" smtClean="0">
                <a:latin typeface="Calibri" panose="020F0502020204030204" pitchFamily="34" charset="0"/>
              </a:rPr>
              <a:t>trabalho</a:t>
            </a:r>
          </a:p>
          <a:p>
            <a:pPr>
              <a:defRPr/>
            </a:pPr>
            <a:endParaRPr lang="pt-BR" sz="16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1621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27584" y="476674"/>
            <a:ext cx="7416824" cy="6001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400" b="1" dirty="0" smtClean="0">
                <a:latin typeface="Calibri" panose="020F0502020204030204" pitchFamily="34" charset="0"/>
              </a:rPr>
              <a:t>RESPOSTAS</a:t>
            </a:r>
          </a:p>
          <a:p>
            <a:pPr algn="ctr">
              <a:defRPr/>
            </a:pPr>
            <a:endParaRPr lang="pt-BR" sz="240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t-BR" sz="2400" dirty="0" err="1" smtClean="0">
                <a:latin typeface="Calibri" panose="020F0502020204030204" pitchFamily="34" charset="0"/>
              </a:rPr>
              <a:t>Desterritorialização</a:t>
            </a:r>
            <a:r>
              <a:rPr lang="pt-BR" sz="2400" dirty="0" smtClean="0">
                <a:latin typeface="Calibri" panose="020F0502020204030204" pitchFamily="34" charset="0"/>
              </a:rPr>
              <a:t> </a:t>
            </a:r>
            <a:r>
              <a:rPr lang="pt-BR" sz="2400" dirty="0">
                <a:latin typeface="Calibri" panose="020F0502020204030204" pitchFamily="34" charset="0"/>
              </a:rPr>
              <a:t>do </a:t>
            </a:r>
            <a:r>
              <a:rPr lang="pt-BR" sz="2400" dirty="0" smtClean="0">
                <a:latin typeface="Calibri" panose="020F0502020204030204" pitchFamily="34" charset="0"/>
              </a:rPr>
              <a:t>capital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pt-BR" sz="24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pt-BR" sz="2400" dirty="0">
                <a:latin typeface="Calibri" panose="020F0502020204030204" pitchFamily="34" charset="0"/>
              </a:rPr>
              <a:t>Reorganização da acumulação do capital com base no lucro </a:t>
            </a:r>
            <a:r>
              <a:rPr lang="pt-BR" sz="2400" dirty="0" smtClean="0">
                <a:latin typeface="Calibri" panose="020F0502020204030204" pitchFamily="34" charset="0"/>
              </a:rPr>
              <a:t>financeiro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pt-BR" sz="24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Reavivamento das teses conservadoras do “excesso de demandas democráticas do Estado de Bem Estar Social”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endParaRPr lang="pt-BR" sz="24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Ascensão </a:t>
            </a: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do pensamento e politicas 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neoliberais</a:t>
            </a: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endParaRPr lang="pt-BR" sz="24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defRPr/>
            </a:pP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Retomada de Governos Conservadores (</a:t>
            </a:r>
            <a:r>
              <a:rPr lang="pt-BR" sz="2400" dirty="0" err="1" smtClean="0">
                <a:solidFill>
                  <a:prstClr val="black"/>
                </a:solidFill>
                <a:latin typeface="Calibri" panose="020F0502020204030204" pitchFamily="34" charset="0"/>
              </a:rPr>
              <a:t>Tatcherismo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</a:t>
            </a: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- 1979; </a:t>
            </a:r>
            <a:r>
              <a:rPr lang="pt-BR" sz="2400" dirty="0" err="1" smtClean="0">
                <a:solidFill>
                  <a:prstClr val="black"/>
                </a:solidFill>
                <a:latin typeface="Calibri" panose="020F0502020204030204" pitchFamily="34" charset="0"/>
              </a:rPr>
              <a:t>Reaganomics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1980)</a:t>
            </a:r>
          </a:p>
          <a:p>
            <a:pPr lvl="0">
              <a:defRPr/>
            </a:pPr>
            <a:endParaRPr lang="pt-BR" sz="24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44766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259632" y="836714"/>
            <a:ext cx="698477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pt-BR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OS QUATRO CHOQUES FATAIS</a:t>
            </a:r>
          </a:p>
          <a:p>
            <a:pPr lvl="0" algn="ctr">
              <a:defRPr/>
            </a:pPr>
            <a:endParaRPr lang="pt-BR" sz="24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 algn="ctr">
              <a:defRPr/>
            </a:pPr>
            <a:endParaRPr lang="pt-BR" sz="24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  <a:defRPr/>
            </a:pP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Recessão da Economia 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Mundial</a:t>
            </a:r>
          </a:p>
          <a:p>
            <a:pPr marL="342900" lvl="0" indent="-342900">
              <a:buFont typeface="Wingdings" panose="05000000000000000000" pitchFamily="2" charset="2"/>
              <a:buChar char="§"/>
              <a:defRPr/>
            </a:pPr>
            <a:endParaRPr lang="pt-BR" sz="24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  <a:defRPr/>
            </a:pP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Elevação das taxas de juros 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internacionais</a:t>
            </a:r>
          </a:p>
          <a:p>
            <a:pPr marL="342900" lvl="0" indent="-342900">
              <a:buFont typeface="Wingdings" panose="05000000000000000000" pitchFamily="2" charset="2"/>
              <a:buChar char="§"/>
              <a:defRPr/>
            </a:pPr>
            <a:endParaRPr lang="pt-BR" sz="24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  <a:defRPr/>
            </a:pP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Interrupção do 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financiamento externo</a:t>
            </a:r>
          </a:p>
          <a:p>
            <a:pPr marL="342900" lvl="0" indent="-342900">
              <a:buFont typeface="Wingdings" panose="05000000000000000000" pitchFamily="2" charset="2"/>
              <a:buChar char="§"/>
              <a:defRPr/>
            </a:pPr>
            <a:endParaRPr lang="pt-BR" sz="24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§"/>
              <a:defRPr/>
            </a:pP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Deterioração dos termos de 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troca</a:t>
            </a:r>
          </a:p>
          <a:p>
            <a:pPr marL="342900" lvl="0" indent="-342900">
              <a:buFont typeface="Wingdings" panose="05000000000000000000" pitchFamily="2" charset="2"/>
              <a:buChar char="§"/>
              <a:defRPr/>
            </a:pPr>
            <a:endParaRPr lang="pt-BR" sz="24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>
              <a:defRPr/>
            </a:pPr>
            <a:endParaRPr lang="pt-BR" sz="24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15837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956014" y="980730"/>
            <a:ext cx="72008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800" b="1" dirty="0">
                <a:solidFill>
                  <a:prstClr val="black"/>
                </a:solidFill>
                <a:latin typeface="Calibri" panose="020F0502020204030204" pitchFamily="34" charset="0"/>
              </a:rPr>
              <a:t>Ajuste macroeconômico </a:t>
            </a:r>
            <a:endParaRPr lang="pt-BR" sz="2800" b="1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endParaRPr lang="pt-BR" sz="2400" b="1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endParaRPr lang="pt-BR" sz="24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lenta </a:t>
            </a: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desativação dos aparatos de seguridade 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social Reformas das legislações trabalhistas; reformas previdenciárias; reformas dos sistemas de saúde</a:t>
            </a:r>
          </a:p>
          <a:p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reestruturação </a:t>
            </a: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industrial dos países centrais </a:t>
            </a:r>
            <a:endParaRPr lang="pt-BR" sz="24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endParaRPr lang="pt-BR" sz="24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transferência </a:t>
            </a: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industrial/desindustrialização dos países periféricos</a:t>
            </a:r>
            <a:endParaRPr lang="pt-BR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92504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899592" y="548680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latin typeface="Calibri" panose="020F0502020204030204" pitchFamily="34" charset="0"/>
              </a:rPr>
              <a:t>REFORMA DO ESTADO</a:t>
            </a:r>
            <a:endParaRPr lang="pt-BR" sz="2800" b="1" dirty="0">
              <a:latin typeface="Calibri" panose="020F050202020403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683568" y="1484786"/>
            <a:ext cx="777686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Calibri" panose="020F0502020204030204" pitchFamily="34" charset="0"/>
              </a:rPr>
              <a:t>Agências internacionais, lideradas pelo  Banco Mundial e FMI, propunham as reformas em dois blocos:</a:t>
            </a:r>
          </a:p>
          <a:p>
            <a:endParaRPr lang="pt-BR" sz="2400" dirty="0">
              <a:latin typeface="Calibri" panose="020F0502020204030204" pitchFamily="34" charset="0"/>
            </a:endParaRPr>
          </a:p>
          <a:p>
            <a:r>
              <a:rPr lang="pt-BR" sz="2400" dirty="0" smtClean="0">
                <a:latin typeface="Calibri" panose="020F0502020204030204" pitchFamily="34" charset="0"/>
              </a:rPr>
              <a:t>REFORMAS DE PRIMEIRA GERAÇÃO – privatização das atividades produtivas e serviços essenciais;</a:t>
            </a:r>
          </a:p>
          <a:p>
            <a:endParaRPr lang="pt-BR" sz="2400" dirty="0">
              <a:latin typeface="Calibri" panose="020F0502020204030204" pitchFamily="34" charset="0"/>
            </a:endParaRPr>
          </a:p>
          <a:p>
            <a:r>
              <a:rPr lang="pt-BR" sz="2400" dirty="0" smtClean="0">
                <a:latin typeface="Calibri" panose="020F0502020204030204" pitchFamily="34" charset="0"/>
              </a:rPr>
              <a:t>REFORMAS DE SEGUNDA GERAÇÃO – reestruturação dos sistemas de proteção social (previdência, saúde e assistência social</a:t>
            </a:r>
            <a:r>
              <a:rPr lang="pt-BR" sz="2400" dirty="0">
                <a:latin typeface="Calibri" panose="020F0502020204030204" pitchFamily="34" charset="0"/>
              </a:rPr>
              <a:t>) , com fortalecimento da ação </a:t>
            </a:r>
            <a:r>
              <a:rPr lang="pt-BR" sz="2400" dirty="0" smtClean="0">
                <a:latin typeface="Calibri" panose="020F0502020204030204" pitchFamily="34" charset="0"/>
              </a:rPr>
              <a:t>privada.</a:t>
            </a:r>
          </a:p>
          <a:p>
            <a:endParaRPr lang="pt-BR" sz="2400" dirty="0">
              <a:latin typeface="Calibri" panose="020F0502020204030204" pitchFamily="34" charset="0"/>
            </a:endParaRPr>
          </a:p>
          <a:p>
            <a:r>
              <a:rPr lang="pt-BR" sz="2400" dirty="0" smtClean="0">
                <a:latin typeface="Calibri" panose="020F0502020204030204" pitchFamily="34" charset="0"/>
              </a:rPr>
              <a:t>Reformas do Estado encontraram notória resistência nos países em que foram realizadas. Foram avançando à medida em que suplantavam as resistências.</a:t>
            </a:r>
            <a:endParaRPr lang="pt-BR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1404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1447800"/>
            <a:ext cx="8075240" cy="1524000"/>
          </a:xfrm>
        </p:spPr>
        <p:txBody>
          <a:bodyPr/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sz="3600" dirty="0" smtClean="0"/>
              <a:t>A CRISE DA PREVIDÊNCIA SOCIAL E A PERDA DE DIREITOS</a:t>
            </a:r>
            <a:endParaRPr lang="pt-BR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4572000" y="58674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234271"/>
                </a:solidFill>
              </a:rPr>
              <a:t>Prof. Jairo da Matta – </a:t>
            </a:r>
            <a:r>
              <a:rPr lang="pt-BR" b="1" dirty="0" smtClean="0">
                <a:solidFill>
                  <a:srgbClr val="234271"/>
                </a:solidFill>
              </a:rPr>
              <a:t>Abril</a:t>
            </a:r>
            <a:r>
              <a:rPr lang="pt-BR" dirty="0" smtClean="0">
                <a:solidFill>
                  <a:srgbClr val="234271"/>
                </a:solidFill>
              </a:rPr>
              <a:t>/2018</a:t>
            </a:r>
            <a:endParaRPr lang="pt-BR" dirty="0">
              <a:solidFill>
                <a:srgbClr val="234271"/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44580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99592" y="548682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latin typeface="Calibri" panose="020F0502020204030204" pitchFamily="34" charset="0"/>
              </a:rPr>
              <a:t>REFORMA DO ESTADO</a:t>
            </a:r>
            <a:endParaRPr lang="pt-BR" sz="3600" b="1" dirty="0">
              <a:latin typeface="Calibri" panose="020F050202020403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896961" y="1340768"/>
            <a:ext cx="734481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latin typeface="Calibri" panose="020F0502020204030204" pitchFamily="34" charset="0"/>
              </a:rPr>
              <a:t>Proposta das Agências Internacionais Saúde</a:t>
            </a:r>
          </a:p>
          <a:p>
            <a:endParaRPr lang="pt-BR" sz="2400" dirty="0" smtClean="0">
              <a:latin typeface="Calibri" panose="020F0502020204030204" pitchFamily="34" charset="0"/>
            </a:endParaRPr>
          </a:p>
          <a:p>
            <a:r>
              <a:rPr lang="pt-BR" sz="2400" dirty="0" smtClean="0">
                <a:latin typeface="Calibri" panose="020F0502020204030204" pitchFamily="34" charset="0"/>
              </a:rPr>
              <a:t>3 Eixos:</a:t>
            </a:r>
          </a:p>
          <a:p>
            <a:r>
              <a:rPr lang="pt-BR" sz="2400" dirty="0" smtClean="0">
                <a:latin typeface="Calibri" panose="020F0502020204030204" pitchFamily="34" charset="0"/>
              </a:rPr>
              <a:t>1- </a:t>
            </a:r>
            <a:r>
              <a:rPr lang="pt-BR" sz="2400" u="sng" dirty="0" smtClean="0">
                <a:latin typeface="Calibri" panose="020F0502020204030204" pitchFamily="34" charset="0"/>
              </a:rPr>
              <a:t>Pacote Básico</a:t>
            </a:r>
            <a:r>
              <a:rPr lang="pt-BR" sz="2400" dirty="0" smtClean="0">
                <a:latin typeface="Calibri" panose="020F0502020204030204" pitchFamily="34" charset="0"/>
              </a:rPr>
              <a:t> de serviços a ser oferecido à população em geral; fora dele – oferta do setor privado</a:t>
            </a:r>
          </a:p>
          <a:p>
            <a:r>
              <a:rPr lang="pt-BR" sz="2400" dirty="0" smtClean="0">
                <a:latin typeface="Calibri" panose="020F0502020204030204" pitchFamily="34" charset="0"/>
              </a:rPr>
              <a:t>População pobre – programas seletivos e focalizados.</a:t>
            </a:r>
          </a:p>
          <a:p>
            <a:endParaRPr lang="pt-BR" sz="2400" dirty="0">
              <a:latin typeface="Calibri" panose="020F0502020204030204" pitchFamily="34" charset="0"/>
            </a:endParaRPr>
          </a:p>
          <a:p>
            <a:r>
              <a:rPr lang="pt-BR" sz="2400" dirty="0" smtClean="0">
                <a:latin typeface="Calibri" panose="020F0502020204030204" pitchFamily="34" charset="0"/>
              </a:rPr>
              <a:t>2- </a:t>
            </a:r>
            <a:r>
              <a:rPr lang="pt-BR" sz="2400" u="sng" dirty="0" smtClean="0">
                <a:latin typeface="Calibri" panose="020F0502020204030204" pitchFamily="34" charset="0"/>
              </a:rPr>
              <a:t>Flexibilização</a:t>
            </a:r>
            <a:r>
              <a:rPr lang="pt-BR" sz="2400" dirty="0" smtClean="0">
                <a:latin typeface="Calibri" panose="020F0502020204030204" pitchFamily="34" charset="0"/>
              </a:rPr>
              <a:t> das estruturas de prestação de serviços com maior participação do mercado – alternativas mistas público/privado</a:t>
            </a:r>
          </a:p>
          <a:p>
            <a:endParaRPr lang="pt-BR" sz="2400" dirty="0">
              <a:latin typeface="Calibri" panose="020F0502020204030204" pitchFamily="34" charset="0"/>
            </a:endParaRPr>
          </a:p>
          <a:p>
            <a:r>
              <a:rPr lang="pt-BR" sz="2400" dirty="0" smtClean="0">
                <a:latin typeface="Calibri" panose="020F0502020204030204" pitchFamily="34" charset="0"/>
              </a:rPr>
              <a:t>3- </a:t>
            </a:r>
            <a:r>
              <a:rPr lang="pt-BR" sz="2400" u="sng" dirty="0" smtClean="0">
                <a:latin typeface="Calibri" panose="020F0502020204030204" pitchFamily="34" charset="0"/>
              </a:rPr>
              <a:t>Compartilhamento de gastos</a:t>
            </a:r>
            <a:r>
              <a:rPr lang="pt-BR" sz="2400" dirty="0" smtClean="0">
                <a:latin typeface="Calibri" panose="020F0502020204030204" pitchFamily="34" charset="0"/>
              </a:rPr>
              <a:t> e responsabilidades com os níveis subnacionais.</a:t>
            </a:r>
            <a:endParaRPr lang="pt-BR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3692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99592" y="548682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>
                <a:latin typeface="Calibri" panose="020F0502020204030204" pitchFamily="34" charset="0"/>
              </a:rPr>
              <a:t>REFORMA DO ESTADO BRASILEIRO</a:t>
            </a:r>
            <a:endParaRPr lang="pt-BR" sz="3600" b="1" dirty="0">
              <a:latin typeface="Calibri" panose="020F050202020403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899592" y="1628800"/>
            <a:ext cx="770485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Calibri" panose="020F0502020204030204" pitchFamily="34" charset="0"/>
              </a:rPr>
              <a:t>O modelo de desenvolvimento do Regime Militar (associado-dependente), tinha por base o endividamento externo (desenvolvimento por endividamento)</a:t>
            </a:r>
          </a:p>
          <a:p>
            <a:endParaRPr lang="pt-BR" sz="2400" dirty="0">
              <a:latin typeface="Calibri" panose="020F0502020204030204" pitchFamily="34" charset="0"/>
            </a:endParaRPr>
          </a:p>
          <a:p>
            <a:r>
              <a:rPr lang="pt-BR" sz="2400" dirty="0" smtClean="0">
                <a:latin typeface="Calibri" panose="020F0502020204030204" pitchFamily="34" charset="0"/>
              </a:rPr>
              <a:t> Crise e seus choques     escassez de dinheiro no mercado e elevação  dos juros     aumento da dívida do país </a:t>
            </a:r>
          </a:p>
          <a:p>
            <a:endParaRPr lang="pt-BR" sz="2400" dirty="0" smtClean="0">
              <a:latin typeface="Calibri" panose="020F0502020204030204" pitchFamily="34" charset="0"/>
            </a:endParaRPr>
          </a:p>
          <a:p>
            <a:r>
              <a:rPr lang="pt-BR" sz="2400" dirty="0" smtClean="0">
                <a:latin typeface="Calibri" panose="020F0502020204030204" pitchFamily="34" charset="0"/>
              </a:rPr>
              <a:t>      CRISE FISCAL DO ESTADO  (previdência, saúde, políticas públicas)     REFORMAS DE 1ª E 2ª GERAÇÕES </a:t>
            </a:r>
            <a:endParaRPr lang="pt-BR" sz="2400" dirty="0">
              <a:latin typeface="Calibri" panose="020F0502020204030204" pitchFamily="34" charset="0"/>
            </a:endParaRPr>
          </a:p>
        </p:txBody>
      </p:sp>
      <p:sp>
        <p:nvSpPr>
          <p:cNvPr id="5" name="Seta entalhada para a direita 4"/>
          <p:cNvSpPr/>
          <p:nvPr/>
        </p:nvSpPr>
        <p:spPr>
          <a:xfrm>
            <a:off x="3707904" y="3284984"/>
            <a:ext cx="144016" cy="14401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Seta entalhada para a direita 5"/>
          <p:cNvSpPr/>
          <p:nvPr/>
        </p:nvSpPr>
        <p:spPr>
          <a:xfrm>
            <a:off x="3419873" y="3645024"/>
            <a:ext cx="144016" cy="14401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eta entalhada para a direita 6"/>
          <p:cNvSpPr/>
          <p:nvPr/>
        </p:nvSpPr>
        <p:spPr>
          <a:xfrm>
            <a:off x="1073105" y="4365104"/>
            <a:ext cx="144016" cy="14401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Seta entalhada para a direita 7"/>
          <p:cNvSpPr/>
          <p:nvPr/>
        </p:nvSpPr>
        <p:spPr>
          <a:xfrm>
            <a:off x="2195736" y="4725144"/>
            <a:ext cx="144016" cy="14401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0356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899592" y="548680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latin typeface="Calibri" panose="020F0502020204030204" pitchFamily="34" charset="0"/>
              </a:rPr>
              <a:t>REFORMA DO ESTADO BRASILEIRO</a:t>
            </a:r>
          </a:p>
          <a:p>
            <a:pPr algn="ctr"/>
            <a:r>
              <a:rPr lang="pt-BR" sz="2800" b="1" dirty="0" smtClean="0">
                <a:latin typeface="Calibri" panose="020F0502020204030204" pitchFamily="34" charset="0"/>
              </a:rPr>
              <a:t>PRIVATIZAÇÕES</a:t>
            </a:r>
            <a:endParaRPr lang="pt-BR" sz="2800" b="1" dirty="0">
              <a:latin typeface="Calibri" panose="020F0502020204030204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827585" y="1916832"/>
            <a:ext cx="7488832" cy="4154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Calibri" panose="020F0502020204030204" pitchFamily="34" charset="0"/>
              </a:rPr>
              <a:t>PROGRAMA NACIONAL DE DESESTATIZAÇÃO (PND) – 1990</a:t>
            </a:r>
          </a:p>
          <a:p>
            <a:r>
              <a:rPr lang="pt-BR" sz="2400" dirty="0" smtClean="0">
                <a:latin typeface="Calibri" panose="020F0502020204030204" pitchFamily="34" charset="0"/>
              </a:rPr>
              <a:t>1991 (Collor) – USIMINAS</a:t>
            </a:r>
          </a:p>
          <a:p>
            <a:r>
              <a:rPr lang="pt-BR" sz="2400" dirty="0" smtClean="0">
                <a:latin typeface="Calibri" panose="020F0502020204030204" pitchFamily="34" charset="0"/>
              </a:rPr>
              <a:t>1994 (Itamar)  – EMBRAER</a:t>
            </a:r>
          </a:p>
          <a:p>
            <a:endParaRPr lang="pt-BR" sz="2400" dirty="0">
              <a:latin typeface="Calibri" panose="020F0502020204030204" pitchFamily="34" charset="0"/>
            </a:endParaRPr>
          </a:p>
          <a:p>
            <a:r>
              <a:rPr lang="pt-BR" sz="2400" dirty="0" smtClean="0">
                <a:latin typeface="Calibri" panose="020F0502020204030204" pitchFamily="34" charset="0"/>
              </a:rPr>
              <a:t>1995 - CONSENSO DE WASHINGTON </a:t>
            </a:r>
            <a:r>
              <a:rPr lang="pt-BR" sz="2400" dirty="0">
                <a:latin typeface="Calibri" panose="020F0502020204030204" pitchFamily="34" charset="0"/>
              </a:rPr>
              <a:t> </a:t>
            </a:r>
            <a:r>
              <a:rPr lang="pt-BR" sz="2400" dirty="0" smtClean="0">
                <a:latin typeface="Calibri" panose="020F0502020204030204" pitchFamily="34" charset="0"/>
              </a:rPr>
              <a:t>(FHC)</a:t>
            </a:r>
            <a:endParaRPr lang="pt-BR" sz="2400" dirty="0">
              <a:latin typeface="Calibri" panose="020F0502020204030204" pitchFamily="34" charset="0"/>
            </a:endParaRPr>
          </a:p>
          <a:p>
            <a:r>
              <a:rPr lang="pt-BR" sz="2400" dirty="0" smtClean="0">
                <a:latin typeface="Calibri" panose="020F0502020204030204" pitchFamily="34" charset="0"/>
              </a:rPr>
              <a:t>PLANO DIRETOR  DA REFORMA DO ESTADO (PDRE) - MARE</a:t>
            </a:r>
            <a:endParaRPr lang="pt-BR" sz="2400" dirty="0">
              <a:latin typeface="Calibri" panose="020F0502020204030204" pitchFamily="34" charset="0"/>
            </a:endParaRPr>
          </a:p>
          <a:p>
            <a:r>
              <a:rPr lang="pt-BR" sz="2400" dirty="0" smtClean="0">
                <a:latin typeface="Calibri" panose="020F0502020204030204" pitchFamily="34" charset="0"/>
              </a:rPr>
              <a:t>GREVE DOS PETROLEIROS – “Greve do Fim do Mundo”</a:t>
            </a:r>
          </a:p>
          <a:p>
            <a:endParaRPr lang="pt-BR" sz="2400" dirty="0">
              <a:latin typeface="Calibri" panose="020F0502020204030204" pitchFamily="34" charset="0"/>
            </a:endParaRPr>
          </a:p>
          <a:p>
            <a:r>
              <a:rPr lang="pt-BR" sz="2400" dirty="0" smtClean="0">
                <a:latin typeface="Calibri" panose="020F0502020204030204" pitchFamily="34" charset="0"/>
              </a:rPr>
              <a:t>1995 – 2002</a:t>
            </a:r>
          </a:p>
          <a:p>
            <a:r>
              <a:rPr lang="pt-BR" sz="2400" dirty="0" smtClean="0">
                <a:latin typeface="Calibri" panose="020F0502020204030204" pitchFamily="34" charset="0"/>
              </a:rPr>
              <a:t>- Bancos Estaduais, TELEBRÁS, Light, Vale do Rio Doce, ELETROPAULO</a:t>
            </a:r>
            <a:endParaRPr lang="pt-BR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2053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99592" y="404665"/>
            <a:ext cx="73448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800" b="1" dirty="0" smtClean="0">
                <a:latin typeface="Calibri" panose="020F0502020204030204" pitchFamily="34" charset="0"/>
              </a:rPr>
              <a:t>REFORMA DO ESTADO BRASILEIRO</a:t>
            </a:r>
          </a:p>
          <a:p>
            <a:pPr algn="ctr"/>
            <a:r>
              <a:rPr lang="pt-BR" sz="2800" b="1" dirty="0" smtClean="0">
                <a:latin typeface="Calibri" panose="020F0502020204030204" pitchFamily="34" charset="0"/>
              </a:rPr>
              <a:t>PREVIDENCIA</a:t>
            </a:r>
            <a:endParaRPr lang="pt-BR" sz="2800" b="1" dirty="0">
              <a:latin typeface="Calibri" panose="020F0502020204030204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971601" y="1628802"/>
            <a:ext cx="72008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Calibri" panose="020F0502020204030204" pitchFamily="34" charset="0"/>
              </a:rPr>
              <a:t>O objetivo geral das reformas da previdência nos países era a privatização, com a introdução da chamada Previdência Complementar (Chile , México, Argentina).</a:t>
            </a:r>
          </a:p>
          <a:p>
            <a:endParaRPr lang="pt-BR" sz="2400" dirty="0">
              <a:latin typeface="Calibri" panose="020F0502020204030204" pitchFamily="34" charset="0"/>
            </a:endParaRPr>
          </a:p>
          <a:p>
            <a:r>
              <a:rPr lang="pt-BR" sz="2400" dirty="0" smtClean="0">
                <a:latin typeface="Calibri" panose="020F0502020204030204" pitchFamily="34" charset="0"/>
              </a:rPr>
              <a:t>Propostas originais da RP no Brasil (1995) – Regime único de previdência, teto de 3 salários  mínimos, não necessariamente contributivo, a partir do qual caberia à previdência complementar realizada por seguradoras e agências financeiras  privadas.</a:t>
            </a:r>
          </a:p>
          <a:p>
            <a:endParaRPr lang="pt-BR" sz="2400" dirty="0">
              <a:latin typeface="Calibri" panose="020F0502020204030204" pitchFamily="34" charset="0"/>
            </a:endParaRPr>
          </a:p>
          <a:p>
            <a:r>
              <a:rPr lang="pt-BR" sz="2400" dirty="0" smtClean="0">
                <a:latin typeface="Calibri" panose="020F0502020204030204" pitchFamily="34" charset="0"/>
              </a:rPr>
              <a:t>Período de negociação da reforma – 1995 – 1998</a:t>
            </a:r>
          </a:p>
          <a:p>
            <a:r>
              <a:rPr lang="pt-BR" sz="2400" dirty="0" smtClean="0">
                <a:latin typeface="Calibri" panose="020F0502020204030204" pitchFamily="34" charset="0"/>
              </a:rPr>
              <a:t>Forte oposição das centrais sindicais</a:t>
            </a:r>
          </a:p>
          <a:p>
            <a:r>
              <a:rPr lang="pt-BR" sz="2400" dirty="0">
                <a:latin typeface="Calibri" panose="020F0502020204030204" pitchFamily="34" charset="0"/>
              </a:rPr>
              <a:t>Centrais chamadas para </a:t>
            </a:r>
            <a:r>
              <a:rPr lang="pt-BR" sz="2400" dirty="0" smtClean="0">
                <a:latin typeface="Calibri" panose="020F0502020204030204" pitchFamily="34" charset="0"/>
              </a:rPr>
              <a:t>negociação - 1996</a:t>
            </a:r>
            <a:endParaRPr lang="pt-BR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10854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539553" y="1268761"/>
            <a:ext cx="806489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Calibri" panose="020F0502020204030204" pitchFamily="34" charset="0"/>
              </a:rPr>
              <a:t>Após derrota do governo numa primeira rodada na Câmara,  as negociações foram canceladas</a:t>
            </a:r>
          </a:p>
          <a:p>
            <a:endParaRPr lang="pt-BR" sz="2400" dirty="0">
              <a:latin typeface="Calibri" panose="020F0502020204030204" pitchFamily="34" charset="0"/>
            </a:endParaRPr>
          </a:p>
          <a:p>
            <a:r>
              <a:rPr lang="pt-BR" sz="2400" dirty="0" smtClean="0">
                <a:latin typeface="Calibri" panose="020F0502020204030204" pitchFamily="34" charset="0"/>
              </a:rPr>
              <a:t>Proposta de greve geral não obteve consenso; Greve foi deflagrada mas esvaziada</a:t>
            </a:r>
          </a:p>
          <a:p>
            <a:endParaRPr lang="pt-BR" sz="2400" dirty="0">
              <a:latin typeface="Calibri" panose="020F0502020204030204" pitchFamily="34" charset="0"/>
            </a:endParaRPr>
          </a:p>
          <a:p>
            <a:r>
              <a:rPr lang="pt-BR" sz="2400" dirty="0" smtClean="0">
                <a:latin typeface="Calibri" panose="020F0502020204030204" pitchFamily="34" charset="0"/>
              </a:rPr>
              <a:t>Governo interpreta como fragilidade do movimento para fazer frente às reformas</a:t>
            </a:r>
          </a:p>
          <a:p>
            <a:endParaRPr lang="pt-BR" sz="2400" dirty="0">
              <a:latin typeface="Calibri" panose="020F0502020204030204" pitchFamily="34" charset="0"/>
            </a:endParaRPr>
          </a:p>
          <a:p>
            <a:r>
              <a:rPr lang="pt-BR" sz="2400" dirty="0" smtClean="0">
                <a:latin typeface="Calibri" panose="020F0502020204030204" pitchFamily="34" charset="0"/>
              </a:rPr>
              <a:t>Veta a participação sindical e consegue aprovação da EC nº 20</a:t>
            </a:r>
          </a:p>
          <a:p>
            <a:endParaRPr lang="pt-BR" sz="2400" dirty="0">
              <a:latin typeface="Calibri" panose="020F0502020204030204" pitchFamily="34" charset="0"/>
            </a:endParaRPr>
          </a:p>
          <a:p>
            <a:r>
              <a:rPr lang="pt-BR" sz="2400" dirty="0" smtClean="0">
                <a:latin typeface="Calibri" panose="020F0502020204030204" pitchFamily="34" charset="0"/>
              </a:rPr>
              <a:t>Embora aprovada, a proposta ficou muito longe da proposição original</a:t>
            </a:r>
            <a:endParaRPr lang="pt-BR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5613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tângulo 1"/>
          <p:cNvSpPr>
            <a:spLocks noChangeArrowheads="1"/>
          </p:cNvSpPr>
          <p:nvPr/>
        </p:nvSpPr>
        <p:spPr bwMode="auto">
          <a:xfrm>
            <a:off x="467545" y="486534"/>
            <a:ext cx="8280920" cy="5909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pt-BR" altLang="pt-BR" sz="2400" b="1" dirty="0"/>
              <a:t>REFORMAS DA PREVIDÊNCIA</a:t>
            </a:r>
          </a:p>
          <a:p>
            <a:pPr eaLnBrk="1" hangingPunct="1"/>
            <a:endParaRPr lang="pt-BR" altLang="pt-BR" sz="2400" dirty="0"/>
          </a:p>
          <a:p>
            <a:r>
              <a:rPr lang="pt-BR" altLang="pt-BR" sz="2400" b="1" dirty="0" smtClean="0"/>
              <a:t>Emenda Constitucional nº 20 de 1998 </a:t>
            </a:r>
          </a:p>
          <a:p>
            <a:endParaRPr lang="pt-BR" altLang="pt-BR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altLang="pt-BR" sz="2400" dirty="0" smtClean="0"/>
              <a:t>Estabelece </a:t>
            </a:r>
            <a:r>
              <a:rPr lang="pt-BR" altLang="pt-BR" sz="2400" dirty="0"/>
              <a:t>idade para aposentadoria </a:t>
            </a:r>
            <a:r>
              <a:rPr lang="pt-BR" altLang="pt-BR" sz="2400" dirty="0" smtClean="0"/>
              <a:t>integral - homens 60 </a:t>
            </a:r>
            <a:r>
              <a:rPr lang="pt-BR" altLang="pt-BR" sz="2400" dirty="0"/>
              <a:t>anos e mulheres </a:t>
            </a:r>
            <a:r>
              <a:rPr lang="pt-BR" altLang="pt-BR" sz="2400" dirty="0" smtClean="0"/>
              <a:t>55 anos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/>
              <a:t>Transforma tempo de serviço em tempo de </a:t>
            </a:r>
            <a:r>
              <a:rPr lang="pt-BR" sz="2400" dirty="0" smtClean="0"/>
              <a:t>contribuição – 35 anos H, 30 anos 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Fim da aposentadoria proporcional </a:t>
            </a:r>
            <a:r>
              <a:rPr lang="pt-BR" sz="2000" dirty="0" smtClean="0"/>
              <a:t>(25 a. Mulheres; 30 Homens)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/>
              <a:t>Torna </a:t>
            </a:r>
            <a:r>
              <a:rPr lang="pt-BR" sz="2400" dirty="0"/>
              <a:t>extintas as aposentadorias </a:t>
            </a:r>
            <a:r>
              <a:rPr lang="pt-BR" sz="2400" dirty="0" smtClean="0"/>
              <a:t>especiais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altLang="pt-BR" sz="2400" dirty="0" smtClean="0"/>
              <a:t>Servidor Público - exigência </a:t>
            </a:r>
            <a:r>
              <a:rPr lang="pt-BR" altLang="pt-BR" sz="2400" dirty="0"/>
              <a:t>de 10 anos no Serviço Público </a:t>
            </a:r>
            <a:r>
              <a:rPr lang="pt-BR" altLang="pt-BR" sz="2400" dirty="0" smtClean="0"/>
              <a:t>e 5 </a:t>
            </a:r>
            <a:r>
              <a:rPr lang="pt-BR" altLang="pt-BR" sz="2400" dirty="0"/>
              <a:t>anos no cargo</a:t>
            </a:r>
          </a:p>
          <a:p>
            <a:endParaRPr lang="pt-BR" altLang="pt-BR" sz="2400" dirty="0" smtClean="0"/>
          </a:p>
          <a:p>
            <a:r>
              <a:rPr lang="pt-BR" altLang="pt-BR" sz="2400" dirty="0" smtClean="0"/>
              <a:t>1999 </a:t>
            </a:r>
            <a:r>
              <a:rPr lang="pt-BR" altLang="pt-BR" sz="2400" dirty="0"/>
              <a:t>– Fator Previdenciário -		</a:t>
            </a:r>
            <a:r>
              <a:rPr lang="pt-BR" altLang="pt-BR" sz="2400" dirty="0" smtClean="0"/>
              <a:t>        </a:t>
            </a:r>
            <a:r>
              <a:rPr lang="pt-BR" altLang="pt-BR" dirty="0" smtClean="0"/>
              <a:t>(Lei 13.183/15 alterou a regra para uma tabela progressiva da soma de idade e tempo de serviço – 85/95).</a:t>
            </a:r>
            <a:endParaRPr lang="pt-BR" altLang="pt-BR" dirty="0"/>
          </a:p>
          <a:p>
            <a:pPr eaLnBrk="1" hangingPunct="1"/>
            <a:endParaRPr lang="pt-BR" altLang="pt-BR" sz="2400" dirty="0"/>
          </a:p>
        </p:txBody>
      </p:sp>
      <p:pic>
        <p:nvPicPr>
          <p:cNvPr id="18435" name="Picture 2" descr="Fórmu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4165650" y="5273446"/>
            <a:ext cx="1414463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89851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9" y="1052738"/>
            <a:ext cx="784887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altLang="pt-BR" sz="2400" b="1" dirty="0" smtClean="0">
                <a:latin typeface="Calibri" panose="020F0502020204030204" pitchFamily="34" charset="0"/>
              </a:rPr>
              <a:t>Emenda Constitucional 041</a:t>
            </a:r>
            <a:r>
              <a:rPr lang="pt-BR" altLang="pt-BR" sz="2400" b="1" dirty="0">
                <a:latin typeface="Calibri" panose="020F0502020204030204" pitchFamily="34" charset="0"/>
              </a:rPr>
              <a:t> </a:t>
            </a:r>
            <a:r>
              <a:rPr lang="pt-BR" altLang="pt-BR" sz="2400" b="1" dirty="0" smtClean="0">
                <a:latin typeface="Calibri" panose="020F0502020204030204" pitchFamily="34" charset="0"/>
              </a:rPr>
              <a:t>de 2003</a:t>
            </a:r>
          </a:p>
          <a:p>
            <a:endParaRPr lang="pt-BR" altLang="pt-BR" sz="2400" dirty="0" smtClean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altLang="pt-BR" sz="2400" dirty="0" smtClean="0">
                <a:latin typeface="Calibri" panose="020F0502020204030204" pitchFamily="34" charset="0"/>
              </a:rPr>
              <a:t>Idade mínima</a:t>
            </a:r>
            <a:r>
              <a:rPr lang="pt-BR" altLang="pt-BR" sz="2400" dirty="0">
                <a:latin typeface="Calibri" panose="020F0502020204030204" pitchFamily="34" charset="0"/>
              </a:rPr>
              <a:t> </a:t>
            </a:r>
            <a:r>
              <a:rPr lang="pt-BR" altLang="pt-BR" sz="2400" dirty="0" smtClean="0">
                <a:latin typeface="Calibri" panose="020F0502020204030204" pitchFamily="34" charset="0"/>
              </a:rPr>
              <a:t>– 60 anos H, 55 anos 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altLang="pt-BR" sz="2400" dirty="0" smtClean="0">
                <a:latin typeface="Calibri" panose="020F0502020204030204" pitchFamily="34" charset="0"/>
              </a:rPr>
              <a:t>Contribuição </a:t>
            </a:r>
            <a:r>
              <a:rPr lang="pt-BR" altLang="pt-BR" sz="2400" dirty="0">
                <a:latin typeface="Calibri" panose="020F0502020204030204" pitchFamily="34" charset="0"/>
              </a:rPr>
              <a:t>de </a:t>
            </a:r>
            <a:r>
              <a:rPr lang="pt-BR" altLang="pt-BR" sz="2400" dirty="0" smtClean="0">
                <a:latin typeface="Calibri" panose="020F0502020204030204" pitchFamily="34" charset="0"/>
              </a:rPr>
              <a:t>inativos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altLang="pt-BR" sz="2400" dirty="0" smtClean="0">
                <a:latin typeface="Calibri" panose="020F0502020204030204" pitchFamily="34" charset="0"/>
              </a:rPr>
              <a:t>Serviço Público – 20 anos de serviço, 10 de carreira e 5 no cargo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altLang="pt-BR" sz="2400" dirty="0">
                <a:latin typeface="Calibri" panose="020F0502020204030204" pitchFamily="34" charset="0"/>
              </a:rPr>
              <a:t>F</a:t>
            </a:r>
            <a:r>
              <a:rPr lang="pt-BR" altLang="pt-BR" sz="2400" dirty="0" smtClean="0">
                <a:latin typeface="Calibri" panose="020F0502020204030204" pitchFamily="34" charset="0"/>
              </a:rPr>
              <a:t>im </a:t>
            </a:r>
            <a:r>
              <a:rPr lang="pt-BR" altLang="pt-BR" sz="2400" dirty="0">
                <a:latin typeface="Calibri" panose="020F0502020204030204" pitchFamily="34" charset="0"/>
              </a:rPr>
              <a:t>da aposentadoria integral (RPPS</a:t>
            </a:r>
            <a:r>
              <a:rPr lang="pt-BR" altLang="pt-BR" sz="2400" dirty="0" smtClean="0">
                <a:latin typeface="Calibri" panose="020F0502020204030204" pitchFamily="34" charset="0"/>
              </a:rPr>
              <a:t>) – adesão ao teto do RGPS e </a:t>
            </a:r>
            <a:r>
              <a:rPr lang="pt-BR" altLang="pt-BR" sz="2400" b="1" dirty="0" smtClean="0">
                <a:latin typeface="Calibri" panose="020F0502020204030204" pitchFamily="34" charset="0"/>
              </a:rPr>
              <a:t>previdência suplementar </a:t>
            </a:r>
            <a:r>
              <a:rPr lang="pt-BR" altLang="pt-BR" sz="2400" dirty="0" smtClean="0">
                <a:latin typeface="Calibri" panose="020F0502020204030204" pitchFamily="34" charset="0"/>
              </a:rPr>
              <a:t>facultativa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Calibri" panose="020F0502020204030204" pitchFamily="34" charset="0"/>
              </a:rPr>
              <a:t>Pensões - até o limite </a:t>
            </a:r>
            <a:r>
              <a:rPr lang="pt-BR" sz="2400" dirty="0">
                <a:latin typeface="Calibri" panose="020F0502020204030204" pitchFamily="34" charset="0"/>
              </a:rPr>
              <a:t>do teto do </a:t>
            </a:r>
            <a:r>
              <a:rPr lang="pt-BR" sz="2400" dirty="0" smtClean="0">
                <a:latin typeface="Calibri" panose="020F0502020204030204" pitchFamily="34" charset="0"/>
              </a:rPr>
              <a:t>RGPS, acrescido </a:t>
            </a:r>
            <a:r>
              <a:rPr lang="pt-BR" sz="2400" dirty="0">
                <a:latin typeface="Calibri" panose="020F0502020204030204" pitchFamily="34" charset="0"/>
              </a:rPr>
              <a:t>de 70% da </a:t>
            </a:r>
            <a:r>
              <a:rPr lang="pt-BR" sz="2400" dirty="0" smtClean="0">
                <a:latin typeface="Calibri" panose="020F0502020204030204" pitchFamily="34" charset="0"/>
              </a:rPr>
              <a:t>parcela excedente</a:t>
            </a:r>
            <a:endParaRPr lang="pt-BR" altLang="pt-BR" sz="2400" dirty="0">
              <a:latin typeface="Calibri" panose="020F0502020204030204" pitchFamily="34" charset="0"/>
            </a:endParaRPr>
          </a:p>
          <a:p>
            <a:endParaRPr lang="pt-BR" altLang="pt-BR" sz="2400" dirty="0">
              <a:latin typeface="Calibri" panose="020F0502020204030204" pitchFamily="34" charset="0"/>
            </a:endParaRPr>
          </a:p>
          <a:p>
            <a:r>
              <a:rPr lang="pt-BR" altLang="pt-BR" sz="2400" dirty="0">
                <a:latin typeface="Calibri" panose="020F0502020204030204" pitchFamily="34" charset="0"/>
              </a:rPr>
              <a:t>2012 – Lei 12.618- Cria as Fundações de Previdência Complementar </a:t>
            </a:r>
            <a:r>
              <a:rPr lang="pt-BR" altLang="pt-BR" sz="2400" dirty="0" smtClean="0">
                <a:latin typeface="Calibri" panose="020F0502020204030204" pitchFamily="34" charset="0"/>
              </a:rPr>
              <a:t>para Funcionários Públicos</a:t>
            </a:r>
            <a:endParaRPr lang="pt-BR" altLang="pt-BR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0723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15616" y="404666"/>
            <a:ext cx="68407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REFORMA TEMER&amp;MEIRELLES</a:t>
            </a:r>
            <a:endParaRPr lang="pt-BR" sz="2400" b="1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539553" y="1190358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mudanças propostas atingem todos trabalhadores e </a:t>
            </a: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não só os que ainda vão entrar no mercado de 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trabalho</a:t>
            </a:r>
          </a:p>
          <a:p>
            <a:endParaRPr lang="pt-BR" sz="24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desvinculação do 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reajuste previdenciário </a:t>
            </a: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dos benefícios ao salário 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mínimo</a:t>
            </a:r>
          </a:p>
          <a:p>
            <a:endParaRPr lang="pt-BR" sz="24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os reajustes da Previdência 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corrigidos </a:t>
            </a: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abaixo da 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inflação (</a:t>
            </a: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em cinco, seis anos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, </a:t>
            </a: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poder de compra dos aposentados pode regredir 30%, 40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%)</a:t>
            </a:r>
          </a:p>
          <a:p>
            <a:endParaRPr lang="pt-BR" sz="24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Correção do Benefício de Prestação Continuada (BPC) por um índice fixado pela área econômica</a:t>
            </a:r>
            <a:endParaRPr lang="pt-BR" sz="24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2012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7" y="1146224"/>
            <a:ext cx="770485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Exigência de idade mínima de 65 anos e de 35 anos de 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contribuição</a:t>
            </a:r>
            <a:endParaRPr lang="pt-BR" sz="24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lvl="0"/>
            <a:r>
              <a:rPr lang="pt-BR" alt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  	</a:t>
            </a:r>
            <a:r>
              <a:rPr lang="pt-BR" altLang="pt-BR" sz="2400" i="1" dirty="0">
                <a:solidFill>
                  <a:prstClr val="black"/>
                </a:solidFill>
                <a:latin typeface="Calibri" panose="020F0502020204030204" pitchFamily="34" charset="0"/>
              </a:rPr>
              <a:t>Lei 13.183/15 </a:t>
            </a:r>
            <a:r>
              <a:rPr lang="pt-BR" altLang="pt-BR" sz="24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a </a:t>
            </a:r>
            <a:r>
              <a:rPr lang="pt-BR" altLang="pt-BR" sz="2400" i="1" dirty="0">
                <a:solidFill>
                  <a:prstClr val="black"/>
                </a:solidFill>
                <a:latin typeface="Calibri" panose="020F0502020204030204" pitchFamily="34" charset="0"/>
              </a:rPr>
              <a:t>re</a:t>
            </a:r>
            <a:r>
              <a:rPr lang="pt-BR" sz="2400" i="1" dirty="0">
                <a:solidFill>
                  <a:prstClr val="black"/>
                </a:solidFill>
                <a:latin typeface="Calibri" panose="020F0502020204030204" pitchFamily="34" charset="0"/>
              </a:rPr>
              <a:t>gra do </a:t>
            </a:r>
            <a:r>
              <a:rPr lang="pt-BR" sz="24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fator  previdenciário </a:t>
            </a:r>
            <a:r>
              <a:rPr lang="pt-BR" sz="2400" i="1" dirty="0">
                <a:solidFill>
                  <a:prstClr val="black"/>
                </a:solidFill>
                <a:latin typeface="Calibri" panose="020F0502020204030204" pitchFamily="34" charset="0"/>
              </a:rPr>
              <a:t>foi </a:t>
            </a:r>
            <a:r>
              <a:rPr lang="pt-BR" sz="2400" i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alterada</a:t>
            </a:r>
          </a:p>
          <a:p>
            <a:pPr lvl="0"/>
            <a:endParaRPr lang="pt-BR" sz="2400" i="1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transformar a Previdência Rural em benefício assistencial – benefício será um percentual do salário mínimo, desvinculado das regras do ajuste previdenciário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pt-BR" sz="24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9548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3" y="404666"/>
            <a:ext cx="8352928" cy="6370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PROPOSTA TEMER EMENDADA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sz="24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Idade mínima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, para </a:t>
            </a: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iniciativa pública ou 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privada, 65 </a:t>
            </a: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anos no caso de homens e 62, no de mulheres. 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Esse limite </a:t>
            </a: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passará a valer em 2038. </a:t>
            </a:r>
            <a:endParaRPr lang="pt-BR" sz="2400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R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egra </a:t>
            </a: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de 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transição:</a:t>
            </a: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 idade mínima 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na iniciativa privada, homens  </a:t>
            </a: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55 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 e mulheres 53 anos; </a:t>
            </a: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servidor 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público, 60 e 55 respectivamente.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BR" sz="2400" dirty="0" smtClean="0"/>
              <a:t>Exceção: professores</a:t>
            </a:r>
            <a:r>
              <a:rPr lang="pt-BR" sz="2400" dirty="0"/>
              <a:t>, policiais </a:t>
            </a:r>
            <a:r>
              <a:rPr lang="pt-BR" sz="2400" dirty="0" smtClean="0"/>
              <a:t>e </a:t>
            </a:r>
            <a:r>
              <a:rPr lang="pt-BR" sz="2400" dirty="0"/>
              <a:t>trabalhadores </a:t>
            </a:r>
            <a:r>
              <a:rPr lang="pt-BR" sz="2400" dirty="0" smtClean="0"/>
              <a:t>em </a:t>
            </a:r>
            <a:r>
              <a:rPr lang="pt-BR" sz="2400" dirty="0"/>
              <a:t>atividades </a:t>
            </a:r>
            <a:r>
              <a:rPr lang="pt-BR" sz="2400" dirty="0" smtClean="0"/>
              <a:t>de </a:t>
            </a:r>
            <a:r>
              <a:rPr lang="pt-BR" sz="2400" dirty="0"/>
              <a:t>elevado risco à </a:t>
            </a:r>
            <a:r>
              <a:rPr lang="pt-BR" sz="2400" dirty="0" smtClean="0"/>
              <a:t>saúde - </a:t>
            </a:r>
            <a:r>
              <a:rPr lang="pt-BR" sz="2400" dirty="0"/>
              <a:t>professores </a:t>
            </a:r>
            <a:r>
              <a:rPr lang="pt-BR" sz="2400" dirty="0" smtClean="0"/>
              <a:t> </a:t>
            </a:r>
            <a:r>
              <a:rPr lang="pt-BR" sz="2400" dirty="0"/>
              <a:t>60 </a:t>
            </a:r>
            <a:r>
              <a:rPr lang="pt-BR" sz="2400" dirty="0" smtClean="0"/>
              <a:t>anos, policiais </a:t>
            </a:r>
            <a:r>
              <a:rPr lang="pt-BR" sz="2400" dirty="0"/>
              <a:t>55, independentemente do sexo</a:t>
            </a:r>
            <a:r>
              <a:rPr lang="pt-BR" sz="2400" dirty="0" smtClean="0"/>
              <a:t>.</a:t>
            </a:r>
          </a:p>
          <a:p>
            <a:pPr lvl="1"/>
            <a:r>
              <a:rPr lang="pt-BR" sz="2400" dirty="0" smtClean="0"/>
              <a:t>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O </a:t>
            </a:r>
            <a:r>
              <a:rPr lang="pt-BR" sz="2400" b="1" dirty="0">
                <a:solidFill>
                  <a:prstClr val="black"/>
                </a:solidFill>
                <a:latin typeface="Calibri" panose="020F0502020204030204" pitchFamily="34" charset="0"/>
              </a:rPr>
              <a:t>tempo de contribuição</a:t>
            </a: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 mínimo será de 15 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anos. A proposta do  inicial do Governo era </a:t>
            </a: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25 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anos, que foi mantida </a:t>
            </a: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para 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servidores públicos. </a:t>
            </a:r>
          </a:p>
          <a:p>
            <a:pPr marL="800100" lvl="1" indent="-342900" fontAlgn="base">
              <a:buFont typeface="Arial" panose="020B0604020202020204" pitchFamily="34" charset="0"/>
              <a:buChar char="•"/>
            </a:pP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Só </a:t>
            </a: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receberá 100% da média 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salarial, </a:t>
            </a: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quem contribuir por 40 anos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.</a:t>
            </a:r>
            <a:endParaRPr lang="pt-BR" sz="24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7208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808435" y="795340"/>
            <a:ext cx="7552134" cy="5632310"/>
          </a:xfrm>
          <a:prstGeom prst="rect">
            <a:avLst/>
          </a:prstGeom>
          <a:noFill/>
        </p:spPr>
        <p:txBody>
          <a:bodyPr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>
                <a:solidFill>
                  <a:prstClr val="black"/>
                </a:solidFill>
                <a:latin typeface="Calibri" pitchFamily="-105" charset="0"/>
                <a:ea typeface="Arial" pitchFamily="-105" charset="0"/>
                <a:cs typeface="Arial" pitchFamily="-105" charset="0"/>
              </a:rPr>
              <a:t>ORIGENS DA PREVIDÊNCIA SOCIAL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pt-BR" sz="2400">
              <a:solidFill>
                <a:prstClr val="black"/>
              </a:solidFill>
              <a:latin typeface="Calibri" pitchFamily="-105" charset="0"/>
              <a:ea typeface="Arial" pitchFamily="-105" charset="0"/>
              <a:cs typeface="Arial" pitchFamily="-105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400">
                <a:solidFill>
                  <a:prstClr val="black"/>
                </a:solidFill>
                <a:latin typeface="Calibri" pitchFamily="-105" charset="0"/>
                <a:ea typeface="Arial" pitchFamily="-105" charset="0"/>
                <a:cs typeface="Arial" pitchFamily="-105" charset="0"/>
              </a:rPr>
              <a:t> </a:t>
            </a:r>
            <a:r>
              <a:rPr lang="pt-BR" sz="2400" b="1">
                <a:solidFill>
                  <a:prstClr val="black"/>
                </a:solidFill>
                <a:latin typeface="Calibri" pitchFamily="-105" charset="0"/>
                <a:ea typeface="Arial" pitchFamily="-105" charset="0"/>
                <a:cs typeface="Arial" pitchFamily="-105" charset="0"/>
              </a:rPr>
              <a:t>Alemanha – Bismark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400">
                <a:solidFill>
                  <a:prstClr val="black"/>
                </a:solidFill>
                <a:latin typeface="Calibri" pitchFamily="-105" charset="0"/>
                <a:ea typeface="Arial" pitchFamily="-105" charset="0"/>
                <a:cs typeface="Arial" pitchFamily="-105" charset="0"/>
              </a:rPr>
              <a:t>1871 – Seguro compensação por acidentes de trabalho (Acidente Industrial – 1884 generalização)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400">
                <a:solidFill>
                  <a:prstClr val="black"/>
                </a:solidFill>
                <a:latin typeface="Calibri" pitchFamily="-105" charset="0"/>
                <a:ea typeface="Arial" pitchFamily="-105" charset="0"/>
                <a:cs typeface="Arial" pitchFamily="-105" charset="0"/>
              </a:rPr>
              <a:t>1883 – Seguro saúde para os trabalhadores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400">
                <a:solidFill>
                  <a:prstClr val="black"/>
                </a:solidFill>
                <a:latin typeface="Calibri" pitchFamily="-105" charset="0"/>
                <a:ea typeface="Arial" pitchFamily="-105" charset="0"/>
                <a:cs typeface="Arial" pitchFamily="-105" charset="0"/>
              </a:rPr>
              <a:t>1889 – Aposentadoria para trabalhadores idosos e deficientes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pt-BR" sz="2400">
              <a:solidFill>
                <a:prstClr val="black"/>
              </a:solidFill>
              <a:latin typeface="Calibri" pitchFamily="-105" charset="0"/>
              <a:ea typeface="Arial" pitchFamily="-105" charset="0"/>
              <a:cs typeface="Arial" pitchFamily="-105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pt-BR" sz="2400" b="1">
                <a:solidFill>
                  <a:prstClr val="black"/>
                </a:solidFill>
                <a:latin typeface="Calibri" pitchFamily="-105" charset="0"/>
                <a:ea typeface="Arial" pitchFamily="-105" charset="0"/>
                <a:cs typeface="Arial" pitchFamily="-105" charset="0"/>
              </a:rPr>
              <a:t>Características: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-105" charset="0"/>
              <a:buChar char="•"/>
            </a:pPr>
            <a:r>
              <a:rPr lang="pt-BR" sz="2400">
                <a:solidFill>
                  <a:prstClr val="black"/>
                </a:solidFill>
                <a:latin typeface="Calibri" pitchFamily="-105" charset="0"/>
                <a:ea typeface="Arial" pitchFamily="-105" charset="0"/>
                <a:cs typeface="Arial" pitchFamily="-105" charset="0"/>
              </a:rPr>
              <a:t>Política conservadora;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-105" charset="0"/>
              <a:buChar char="•"/>
            </a:pPr>
            <a:r>
              <a:rPr lang="pt-BR" sz="2400">
                <a:solidFill>
                  <a:prstClr val="black"/>
                </a:solidFill>
                <a:latin typeface="Calibri" pitchFamily="-105" charset="0"/>
                <a:ea typeface="Arial" pitchFamily="-105" charset="0"/>
                <a:cs typeface="Arial" pitchFamily="-105" charset="0"/>
              </a:rPr>
              <a:t>Esvaziamento da influência do movimento socialista;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-105" charset="0"/>
              <a:buChar char="•"/>
            </a:pPr>
            <a:r>
              <a:rPr lang="pt-BR" sz="2400">
                <a:solidFill>
                  <a:prstClr val="black"/>
                </a:solidFill>
                <a:latin typeface="Calibri" pitchFamily="-105" charset="0"/>
                <a:ea typeface="Arial" pitchFamily="-105" charset="0"/>
                <a:cs typeface="Arial" pitchFamily="-105" charset="0"/>
              </a:rPr>
              <a:t>Cooptação dos trabalhadores;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-105" charset="0"/>
              <a:buChar char="•"/>
            </a:pPr>
            <a:r>
              <a:rPr lang="pt-BR" sz="2400">
                <a:solidFill>
                  <a:prstClr val="black"/>
                </a:solidFill>
                <a:latin typeface="Calibri" pitchFamily="-105" charset="0"/>
                <a:ea typeface="Arial" pitchFamily="-105" charset="0"/>
                <a:cs typeface="Arial" pitchFamily="-105" charset="0"/>
              </a:rPr>
              <a:t>Política contributiva e obrigatória;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-105" charset="0"/>
              <a:buChar char="•"/>
            </a:pPr>
            <a:r>
              <a:rPr lang="pt-BR" sz="2400">
                <a:solidFill>
                  <a:prstClr val="black"/>
                </a:solidFill>
                <a:latin typeface="Calibri" pitchFamily="-105" charset="0"/>
                <a:ea typeface="Arial" pitchFamily="-105" charset="0"/>
                <a:cs typeface="Arial" pitchFamily="-105" charset="0"/>
              </a:rPr>
              <a:t>Modelo fundado no contrato de trabalho.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26586198"/>
              </p:ext>
            </p:extLst>
          </p:nvPr>
        </p:nvGraphicFramePr>
        <p:xfrm>
          <a:off x="359532" y="908722"/>
          <a:ext cx="8424936" cy="5495631"/>
        </p:xfrm>
        <a:graphic>
          <a:graphicData uri="http://schemas.openxmlformats.org/drawingml/2006/table">
            <a:tbl>
              <a:tblPr/>
              <a:tblGrid>
                <a:gridCol w="2556284"/>
                <a:gridCol w="3600400"/>
                <a:gridCol w="2268252"/>
              </a:tblGrid>
              <a:tr h="180523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700" b="0" i="0" dirty="0">
                          <a:solidFill>
                            <a:srgbClr val="333333"/>
                          </a:solidFill>
                          <a:effectLst/>
                          <a:latin typeface="inherit"/>
                        </a:rPr>
                        <a:t>Tempo de contribuição</a:t>
                      </a:r>
                      <a:endParaRPr lang="pt-BR" sz="1700" b="0" i="0" dirty="0">
                        <a:solidFill>
                          <a:srgbClr val="333333"/>
                        </a:solidFill>
                        <a:effectLst/>
                        <a:latin typeface="Roboto"/>
                      </a:endParaRPr>
                    </a:p>
                  </a:txBody>
                  <a:tcPr marL="54095" marR="126222" marT="45079" marB="450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700" b="0" i="0">
                          <a:solidFill>
                            <a:srgbClr val="333333"/>
                          </a:solidFill>
                          <a:effectLst/>
                          <a:latin typeface="inherit"/>
                        </a:rPr>
                        <a:t>Regime geral (iniciativa privada)</a:t>
                      </a:r>
                      <a:endParaRPr lang="pt-BR" sz="1700" b="0" i="0">
                        <a:solidFill>
                          <a:srgbClr val="333333"/>
                        </a:solidFill>
                        <a:effectLst/>
                        <a:latin typeface="Roboto"/>
                      </a:endParaRPr>
                    </a:p>
                  </a:txBody>
                  <a:tcPr marL="54095" marR="126222" marT="45079" marB="450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700" b="0" i="0">
                          <a:solidFill>
                            <a:srgbClr val="333333"/>
                          </a:solidFill>
                          <a:effectLst/>
                          <a:latin typeface="inherit"/>
                        </a:rPr>
                        <a:t>Servidor público</a:t>
                      </a:r>
                      <a:endParaRPr lang="pt-BR" sz="1700" b="0" i="0">
                        <a:solidFill>
                          <a:srgbClr val="333333"/>
                        </a:solidFill>
                        <a:effectLst/>
                        <a:latin typeface="Roboto"/>
                      </a:endParaRPr>
                    </a:p>
                  </a:txBody>
                  <a:tcPr marL="54095" marR="126222" marT="45079" marB="450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643038">
                <a:tc>
                  <a:txBody>
                    <a:bodyPr/>
                    <a:lstStyle/>
                    <a:p>
                      <a:pPr algn="l" fontAlgn="auto"/>
                      <a:r>
                        <a:rPr lang="pt-BR" sz="1700" b="0" i="0">
                          <a:effectLst/>
                          <a:latin typeface="inherit"/>
                        </a:rPr>
                        <a:t>15 anos</a:t>
                      </a:r>
                      <a:endParaRPr lang="pt-BR" sz="1700" b="0" i="0">
                        <a:effectLst/>
                        <a:latin typeface="Roboto"/>
                      </a:endParaRPr>
                    </a:p>
                  </a:txBody>
                  <a:tcPr marL="45079" marR="45079" marT="45079" marB="450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pt-BR" sz="1700" b="0" i="0">
                          <a:effectLst/>
                          <a:latin typeface="inherit"/>
                        </a:rPr>
                        <a:t>60% da média salarial</a:t>
                      </a:r>
                      <a:endParaRPr lang="pt-BR" sz="1700" b="0" i="0">
                        <a:effectLst/>
                        <a:latin typeface="Roboto"/>
                      </a:endParaRPr>
                    </a:p>
                  </a:txBody>
                  <a:tcPr marL="45079" marR="45079" marT="45079" marB="450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pt-BR" sz="1700" b="0" i="0">
                          <a:effectLst/>
                          <a:latin typeface="inherit"/>
                        </a:rPr>
                        <a:t>Não aposenta</a:t>
                      </a:r>
                      <a:endParaRPr lang="pt-BR" sz="1700" b="0" i="0">
                        <a:effectLst/>
                        <a:latin typeface="Roboto"/>
                      </a:endParaRPr>
                    </a:p>
                  </a:txBody>
                  <a:tcPr marL="45079" marR="45079" marT="45079" marB="450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09472">
                <a:tc>
                  <a:txBody>
                    <a:bodyPr/>
                    <a:lstStyle/>
                    <a:p>
                      <a:pPr algn="l" fontAlgn="auto"/>
                      <a:r>
                        <a:rPr lang="pt-BR" sz="1700" b="0" i="0" dirty="0">
                          <a:effectLst/>
                          <a:latin typeface="inherit"/>
                        </a:rPr>
                        <a:t>20 anos</a:t>
                      </a:r>
                      <a:endParaRPr lang="pt-BR" sz="1700" b="0" i="0" dirty="0">
                        <a:effectLst/>
                        <a:latin typeface="Roboto"/>
                      </a:endParaRPr>
                    </a:p>
                  </a:txBody>
                  <a:tcPr marL="45079" marR="45079" marT="45079" marB="450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pt-BR" sz="1700" b="0" i="0">
                          <a:effectLst/>
                          <a:latin typeface="inherit"/>
                        </a:rPr>
                        <a:t>65% da média salarial</a:t>
                      </a:r>
                      <a:endParaRPr lang="pt-BR" sz="1700" b="0" i="0">
                        <a:effectLst/>
                        <a:latin typeface="Roboto"/>
                      </a:endParaRPr>
                    </a:p>
                  </a:txBody>
                  <a:tcPr marL="45079" marR="45079" marT="45079" marB="450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pt-BR" sz="1700" b="0" i="0">
                          <a:effectLst/>
                          <a:latin typeface="inherit"/>
                        </a:rPr>
                        <a:t>Não aposenta</a:t>
                      </a:r>
                      <a:endParaRPr lang="pt-BR" sz="1700" b="0" i="0">
                        <a:effectLst/>
                        <a:latin typeface="Roboto"/>
                      </a:endParaRPr>
                    </a:p>
                  </a:txBody>
                  <a:tcPr marL="45079" marR="45079" marT="45079" marB="450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609472">
                <a:tc>
                  <a:txBody>
                    <a:bodyPr/>
                    <a:lstStyle/>
                    <a:p>
                      <a:pPr algn="l" fontAlgn="auto"/>
                      <a:r>
                        <a:rPr lang="pt-BR" sz="1700" b="0" i="0" dirty="0">
                          <a:effectLst/>
                          <a:latin typeface="inherit"/>
                        </a:rPr>
                        <a:t>25 anos</a:t>
                      </a:r>
                      <a:endParaRPr lang="pt-BR" sz="1700" b="0" i="0" dirty="0">
                        <a:effectLst/>
                        <a:latin typeface="Roboto"/>
                      </a:endParaRPr>
                    </a:p>
                  </a:txBody>
                  <a:tcPr marL="45079" marR="45079" marT="45079" marB="450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pt-BR" sz="1700" b="0" i="0" dirty="0">
                          <a:effectLst/>
                          <a:latin typeface="inherit"/>
                        </a:rPr>
                        <a:t>70% da média salarial</a:t>
                      </a:r>
                      <a:endParaRPr lang="pt-BR" sz="1700" b="0" i="0" dirty="0">
                        <a:effectLst/>
                        <a:latin typeface="Roboto"/>
                      </a:endParaRPr>
                    </a:p>
                  </a:txBody>
                  <a:tcPr marL="45079" marR="45079" marT="45079" marB="450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pt-BR" sz="1700" b="0" i="0">
                          <a:effectLst/>
                          <a:latin typeface="inherit"/>
                        </a:rPr>
                        <a:t>70% da média</a:t>
                      </a:r>
                      <a:endParaRPr lang="pt-BR" sz="1700" b="0" i="0">
                        <a:effectLst/>
                        <a:latin typeface="Roboto"/>
                      </a:endParaRPr>
                    </a:p>
                  </a:txBody>
                  <a:tcPr marL="45079" marR="45079" marT="45079" marB="450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09472">
                <a:tc>
                  <a:txBody>
                    <a:bodyPr/>
                    <a:lstStyle/>
                    <a:p>
                      <a:pPr algn="l" fontAlgn="auto"/>
                      <a:r>
                        <a:rPr lang="pt-BR" sz="1700" b="0" i="0">
                          <a:effectLst/>
                          <a:latin typeface="inherit"/>
                        </a:rPr>
                        <a:t>30 anos</a:t>
                      </a:r>
                      <a:endParaRPr lang="pt-BR" sz="1700" b="0" i="0">
                        <a:effectLst/>
                        <a:latin typeface="Roboto"/>
                      </a:endParaRPr>
                    </a:p>
                  </a:txBody>
                  <a:tcPr marL="45079" marR="45079" marT="45079" marB="450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pt-BR" sz="1700" b="0" i="0">
                          <a:effectLst/>
                          <a:latin typeface="inherit"/>
                        </a:rPr>
                        <a:t>77,5% da média salarial</a:t>
                      </a:r>
                      <a:endParaRPr lang="pt-BR" sz="1700" b="0" i="0">
                        <a:effectLst/>
                        <a:latin typeface="Roboto"/>
                      </a:endParaRPr>
                    </a:p>
                  </a:txBody>
                  <a:tcPr marL="45079" marR="45079" marT="45079" marB="450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pt-BR" sz="1700" b="0" i="0">
                          <a:effectLst/>
                          <a:latin typeface="inherit"/>
                        </a:rPr>
                        <a:t>77,5% da média</a:t>
                      </a:r>
                      <a:endParaRPr lang="pt-BR" sz="1700" b="0" i="0">
                        <a:effectLst/>
                        <a:latin typeface="Roboto"/>
                      </a:endParaRPr>
                    </a:p>
                  </a:txBody>
                  <a:tcPr marL="45079" marR="45079" marT="45079" marB="450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  <a:tr h="609472">
                <a:tc>
                  <a:txBody>
                    <a:bodyPr/>
                    <a:lstStyle/>
                    <a:p>
                      <a:pPr algn="l" fontAlgn="auto"/>
                      <a:r>
                        <a:rPr lang="pt-BR" sz="1700" b="0" i="0">
                          <a:effectLst/>
                          <a:latin typeface="inherit"/>
                        </a:rPr>
                        <a:t>35 anos</a:t>
                      </a:r>
                      <a:endParaRPr lang="pt-BR" sz="1700" b="0" i="0">
                        <a:effectLst/>
                        <a:latin typeface="Roboto"/>
                      </a:endParaRPr>
                    </a:p>
                  </a:txBody>
                  <a:tcPr marL="45079" marR="45079" marT="45079" marB="450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pt-BR" sz="1700" b="0" i="0">
                          <a:effectLst/>
                          <a:latin typeface="inherit"/>
                        </a:rPr>
                        <a:t>87,5% da média salarial</a:t>
                      </a:r>
                      <a:endParaRPr lang="pt-BR" sz="1700" b="0" i="0">
                        <a:effectLst/>
                        <a:latin typeface="Roboto"/>
                      </a:endParaRPr>
                    </a:p>
                  </a:txBody>
                  <a:tcPr marL="45079" marR="45079" marT="45079" marB="450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pt-BR" sz="1700" b="0" i="0">
                          <a:effectLst/>
                          <a:latin typeface="inherit"/>
                        </a:rPr>
                        <a:t>87,5% da média</a:t>
                      </a:r>
                      <a:endParaRPr lang="pt-BR" sz="1700" b="0" i="0">
                        <a:effectLst/>
                        <a:latin typeface="Roboto"/>
                      </a:endParaRPr>
                    </a:p>
                  </a:txBody>
                  <a:tcPr marL="45079" marR="45079" marT="45079" marB="450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09472">
                <a:tc>
                  <a:txBody>
                    <a:bodyPr/>
                    <a:lstStyle/>
                    <a:p>
                      <a:pPr algn="l" fontAlgn="auto"/>
                      <a:r>
                        <a:rPr lang="pt-BR" sz="1700" b="0" i="0">
                          <a:effectLst/>
                          <a:latin typeface="inherit"/>
                        </a:rPr>
                        <a:t>40 anos</a:t>
                      </a:r>
                      <a:endParaRPr lang="pt-BR" sz="1700" b="0" i="0">
                        <a:effectLst/>
                        <a:latin typeface="Roboto"/>
                      </a:endParaRPr>
                    </a:p>
                  </a:txBody>
                  <a:tcPr marL="45079" marR="45079" marT="45079" marB="450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pt-BR" sz="1700" b="0" i="0">
                          <a:effectLst/>
                          <a:latin typeface="inherit"/>
                        </a:rPr>
                        <a:t>100% da média salarial</a:t>
                      </a:r>
                      <a:endParaRPr lang="pt-BR" sz="1700" b="0" i="0">
                        <a:effectLst/>
                        <a:latin typeface="Roboto"/>
                      </a:endParaRPr>
                    </a:p>
                  </a:txBody>
                  <a:tcPr marL="45079" marR="45079" marT="45079" marB="450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auto"/>
                      <a:r>
                        <a:rPr lang="pt-BR" sz="1700" b="0" i="0" dirty="0">
                          <a:effectLst/>
                          <a:latin typeface="inherit"/>
                        </a:rPr>
                        <a:t>100% da média</a:t>
                      </a:r>
                      <a:endParaRPr lang="pt-BR" sz="1700" b="0" i="0" dirty="0">
                        <a:effectLst/>
                        <a:latin typeface="Roboto"/>
                      </a:endParaRPr>
                    </a:p>
                  </a:txBody>
                  <a:tcPr marL="45079" marR="45079" marT="45079" marB="4507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699792" y="396389"/>
            <a:ext cx="3672408" cy="59398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268203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2100" b="1" i="0" u="none" strike="noStrike" cap="none" normalizeH="0" baseline="0" dirty="0" smtClean="0">
                <a:ln>
                  <a:noFill/>
                </a:ln>
                <a:solidFill>
                  <a:srgbClr val="464646"/>
                </a:solidFill>
                <a:effectLst/>
                <a:latin typeface="Roboto"/>
                <a:cs typeface="Arial" pitchFamily="34" charset="0"/>
              </a:rPr>
              <a:t>O cálculo da aposentadoria</a:t>
            </a:r>
            <a:endParaRPr kumimoji="0" lang="pt-BR" altLang="pt-BR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1905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467544" y="692698"/>
            <a:ext cx="820891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t-BR" sz="2400" b="1" dirty="0"/>
              <a:t>Benefícios de prestação </a:t>
            </a:r>
            <a:r>
              <a:rPr lang="pt-BR" sz="2400" b="1" dirty="0" smtClean="0"/>
              <a:t>continuada - </a:t>
            </a:r>
            <a:r>
              <a:rPr lang="pt-BR" sz="2400" dirty="0" smtClean="0"/>
              <a:t>Reajuste do BPC por índice do governo foi retirada.</a:t>
            </a:r>
          </a:p>
          <a:p>
            <a:pPr fontAlgn="base"/>
            <a:endParaRPr lang="pt-BR" sz="240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t-BR" sz="2400" b="1" dirty="0" smtClean="0"/>
              <a:t>Aposentadoria Rural - </a:t>
            </a:r>
            <a:r>
              <a:rPr lang="pt-BR" sz="2400" dirty="0" smtClean="0"/>
              <a:t>Proposta </a:t>
            </a:r>
            <a:r>
              <a:rPr lang="pt-BR" sz="2400" dirty="0"/>
              <a:t>inicial </a:t>
            </a:r>
            <a:r>
              <a:rPr lang="pt-BR" sz="2400" dirty="0" smtClean="0"/>
              <a:t>era idade </a:t>
            </a:r>
            <a:r>
              <a:rPr lang="pt-BR" sz="2400" dirty="0"/>
              <a:t>mínima de 65 anos e 25 anos de </a:t>
            </a:r>
            <a:r>
              <a:rPr lang="pt-BR" sz="2400" dirty="0" smtClean="0"/>
              <a:t>contribuição. O </a:t>
            </a:r>
            <a:r>
              <a:rPr lang="pt-BR" sz="2400" dirty="0"/>
              <a:t>Governo manteve regra atual, que dá direito ao benefício com 15 anos de contribuição para trabalhadores com idade mínima de 55 anos (mulheres) e 60 </a:t>
            </a:r>
            <a:r>
              <a:rPr lang="pt-BR" sz="2400" dirty="0" smtClean="0"/>
              <a:t>anos (homens).</a:t>
            </a:r>
          </a:p>
          <a:p>
            <a:pPr fontAlgn="base"/>
            <a:r>
              <a:rPr lang="pt-BR" sz="2400" dirty="0"/>
              <a:t> </a:t>
            </a:r>
            <a:endParaRPr lang="pt-BR" sz="2400" dirty="0" smtClean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t-BR" sz="2400" b="1" dirty="0" smtClean="0"/>
              <a:t>Pensões</a:t>
            </a:r>
            <a:r>
              <a:rPr lang="pt-BR" sz="2400" dirty="0" smtClean="0"/>
              <a:t> - 50</a:t>
            </a:r>
            <a:r>
              <a:rPr lang="pt-BR" sz="2400" dirty="0"/>
              <a:t>% mais 10% por dependente. </a:t>
            </a:r>
            <a:r>
              <a:rPr lang="pt-BR" sz="2400" dirty="0" smtClean="0"/>
              <a:t>Será </a:t>
            </a:r>
            <a:r>
              <a:rPr lang="pt-BR" sz="2400" dirty="0"/>
              <a:t>desvinculada do reajusta do salário </a:t>
            </a:r>
            <a:r>
              <a:rPr lang="pt-BR" sz="2400" dirty="0" smtClean="0"/>
              <a:t>mínimo. Não </a:t>
            </a:r>
            <a:r>
              <a:rPr lang="pt-BR" sz="2400" dirty="0"/>
              <a:t>será permitido o acúmulo de pensão mais aposentadoria que ultrapasse o valor equivalente a dois salários mínimos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6995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8" y="548682"/>
            <a:ext cx="7704856" cy="6001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t-BR" sz="2400" b="1" dirty="0"/>
              <a:t>Parlamentares não terão transição</a:t>
            </a:r>
          </a:p>
          <a:p>
            <a:pPr fontAlgn="base"/>
            <a:r>
              <a:rPr lang="pt-BR" sz="2400" dirty="0" smtClean="0"/>
              <a:t>Atualmente </a:t>
            </a:r>
            <a:r>
              <a:rPr lang="pt-BR" sz="2400" dirty="0"/>
              <a:t>seguem critérios </a:t>
            </a:r>
            <a:r>
              <a:rPr lang="pt-BR" sz="2400" dirty="0" smtClean="0"/>
              <a:t>especiais – </a:t>
            </a:r>
            <a:r>
              <a:rPr lang="pt-BR" sz="2400" dirty="0"/>
              <a:t>podem se aposentar aos 60 anos de idade e 35 de contribuição. A nova regre prevê que eles não passem pela transição. </a:t>
            </a:r>
            <a:r>
              <a:rPr lang="pt-BR" sz="2400" dirty="0" smtClean="0"/>
              <a:t>Só </a:t>
            </a:r>
            <a:r>
              <a:rPr lang="pt-BR" sz="2400" dirty="0"/>
              <a:t>poderá se </a:t>
            </a:r>
            <a:r>
              <a:rPr lang="pt-BR" sz="2400" dirty="0" smtClean="0"/>
              <a:t>aposentar com 65 anos, homens, </a:t>
            </a:r>
            <a:r>
              <a:rPr lang="pt-BR" sz="2400" dirty="0"/>
              <a:t>e </a:t>
            </a:r>
            <a:r>
              <a:rPr lang="pt-BR" sz="2400" dirty="0" smtClean="0"/>
              <a:t>62, mulheres. </a:t>
            </a:r>
            <a:r>
              <a:rPr lang="pt-BR" sz="2400" dirty="0"/>
              <a:t>O</a:t>
            </a:r>
            <a:r>
              <a:rPr lang="pt-BR" sz="2400" dirty="0" smtClean="0"/>
              <a:t> </a:t>
            </a:r>
            <a:r>
              <a:rPr lang="pt-BR" sz="2400" dirty="0"/>
              <a:t>tempo mínimo de contribuição </a:t>
            </a:r>
            <a:r>
              <a:rPr lang="pt-BR" sz="2400" dirty="0" smtClean="0"/>
              <a:t>é de </a:t>
            </a:r>
            <a:r>
              <a:rPr lang="pt-BR" sz="2400" dirty="0"/>
              <a:t>15 anos. </a:t>
            </a:r>
            <a:r>
              <a:rPr lang="pt-BR" sz="2400" dirty="0" smtClean="0"/>
              <a:t>O teto </a:t>
            </a:r>
            <a:r>
              <a:rPr lang="pt-BR" sz="2400" dirty="0"/>
              <a:t>será </a:t>
            </a:r>
            <a:r>
              <a:rPr lang="pt-BR" sz="2400" dirty="0" smtClean="0"/>
              <a:t>de </a:t>
            </a:r>
            <a:r>
              <a:rPr lang="pt-BR" sz="2400" dirty="0"/>
              <a:t>5.531 reais</a:t>
            </a:r>
            <a:r>
              <a:rPr lang="pt-BR" sz="2400" dirty="0" smtClean="0"/>
              <a:t>.</a:t>
            </a:r>
          </a:p>
          <a:p>
            <a:pPr fontAlgn="base"/>
            <a:endParaRPr lang="pt-BR" sz="2400" dirty="0"/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t-BR" sz="2400" b="1" dirty="0"/>
              <a:t>Militares não foram atingidos</a:t>
            </a:r>
          </a:p>
          <a:p>
            <a:pPr fontAlgn="base"/>
            <a:r>
              <a:rPr lang="pt-BR" sz="2400" dirty="0"/>
              <a:t>U</a:t>
            </a:r>
            <a:r>
              <a:rPr lang="pt-BR" sz="2400" dirty="0" smtClean="0"/>
              <a:t>m </a:t>
            </a:r>
            <a:r>
              <a:rPr lang="pt-BR" sz="2400" dirty="0"/>
              <a:t>dos pontos mais polêmicos da </a:t>
            </a:r>
            <a:r>
              <a:rPr lang="pt-BR" sz="2400" dirty="0" smtClean="0"/>
              <a:t>proposta. Em </a:t>
            </a:r>
            <a:r>
              <a:rPr lang="pt-BR" sz="2400" dirty="0"/>
              <a:t>2016, o Governo prometeu enviar um projeto de lei separadamente para mudar a Previdência da categoria. Mas não o fez. </a:t>
            </a:r>
            <a:r>
              <a:rPr lang="pt-BR" sz="2400" dirty="0" smtClean="0"/>
              <a:t>Militares </a:t>
            </a:r>
            <a:r>
              <a:rPr lang="pt-BR" sz="2400" dirty="0"/>
              <a:t>representam um terço dos servidores públicos, são responsáveis por 44,8% do rombo de 72,5 bilhões de reais da previdência da União.</a:t>
            </a:r>
          </a:p>
          <a:p>
            <a:pPr fontAlgn="base"/>
            <a:endParaRPr lang="pt-BR" sz="24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49100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683568" y="1196753"/>
            <a:ext cx="7776864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 smtClean="0"/>
              <a:t>Maria </a:t>
            </a:r>
            <a:r>
              <a:rPr lang="pt-BR" sz="2000" dirty="0"/>
              <a:t>Lucia </a:t>
            </a:r>
            <a:r>
              <a:rPr lang="pt-BR" sz="2000" dirty="0" err="1"/>
              <a:t>Fattorelli</a:t>
            </a:r>
            <a:r>
              <a:rPr lang="pt-BR" sz="2000" dirty="0"/>
              <a:t> -</a:t>
            </a:r>
            <a:r>
              <a:rPr lang="pt-BR" sz="2000" dirty="0" smtClean="0"/>
              <a:t> </a:t>
            </a:r>
            <a:r>
              <a:rPr lang="pt-BR" sz="2000" dirty="0"/>
              <a:t>participação na 1ª Sessão Legislativa Ordinária da Comissão de Fiscalização Financeira e Controle, na Câmara dos </a:t>
            </a:r>
            <a:r>
              <a:rPr lang="pt-BR" sz="2000" dirty="0" smtClean="0"/>
              <a:t>deputados</a:t>
            </a:r>
          </a:p>
          <a:p>
            <a:r>
              <a:rPr lang="pt-BR" sz="2000" dirty="0" smtClean="0"/>
              <a:t>Publicado </a:t>
            </a:r>
            <a:r>
              <a:rPr lang="pt-BR" sz="2000" dirty="0"/>
              <a:t>em 21 de out de 2015</a:t>
            </a:r>
          </a:p>
          <a:p>
            <a:endParaRPr lang="pt-BR" sz="2000" dirty="0" smtClean="0">
              <a:hlinkClick r:id="rId2"/>
            </a:endParaRPr>
          </a:p>
          <a:p>
            <a:pPr algn="ctr"/>
            <a:r>
              <a:rPr lang="pt-BR" dirty="0" smtClean="0">
                <a:hlinkClick r:id="rId2"/>
              </a:rPr>
              <a:t>https://www.youtube.com/watch?v=tG4z49HueEw</a:t>
            </a:r>
            <a:endParaRPr lang="pt-BR" dirty="0" smtClean="0"/>
          </a:p>
          <a:p>
            <a:pPr algn="ctr"/>
            <a:endParaRPr lang="pt-BR" sz="2000" dirty="0"/>
          </a:p>
          <a:p>
            <a:r>
              <a:rPr lang="pt-BR" sz="2000" dirty="0" smtClean="0"/>
              <a:t>Denise Gentil - A farsa chamada déficit da previdência</a:t>
            </a:r>
          </a:p>
          <a:p>
            <a:endParaRPr lang="pt-BR" sz="2000" dirty="0" smtClean="0"/>
          </a:p>
          <a:p>
            <a:pPr algn="ctr"/>
            <a:r>
              <a:rPr lang="pt-BR" dirty="0" smtClean="0">
                <a:hlinkClick r:id="rId3"/>
              </a:rPr>
              <a:t>http</a:t>
            </a:r>
            <a:r>
              <a:rPr lang="pt-BR" dirty="0">
                <a:hlinkClick r:id="rId3"/>
              </a:rPr>
              <a:t>://brasileiros.com.br/2016/02/farsa-chamada-deficit-da-previdencia</a:t>
            </a:r>
            <a:r>
              <a:rPr lang="pt-BR" dirty="0" smtClean="0">
                <a:hlinkClick r:id="rId3"/>
              </a:rPr>
              <a:t>/</a:t>
            </a:r>
            <a:endParaRPr lang="pt-BR" dirty="0" smtClean="0"/>
          </a:p>
          <a:p>
            <a:pPr algn="ctr"/>
            <a:endParaRPr lang="pt-BR" dirty="0"/>
          </a:p>
          <a:p>
            <a:r>
              <a:rPr lang="pt-BR" sz="2000" dirty="0" smtClean="0"/>
              <a:t>Eduardo </a:t>
            </a:r>
            <a:r>
              <a:rPr lang="pt-BR" sz="2000" dirty="0" err="1" smtClean="0"/>
              <a:t>Fagnani</a:t>
            </a:r>
            <a:r>
              <a:rPr lang="pt-BR" sz="2000" dirty="0" smtClean="0"/>
              <a:t> - </a:t>
            </a:r>
            <a:r>
              <a:rPr lang="pt-BR" sz="2000" dirty="0"/>
              <a:t>Mudança na Previdência prejudica trabalhadores </a:t>
            </a:r>
            <a:r>
              <a:rPr lang="pt-BR" sz="2000" dirty="0" smtClean="0"/>
              <a:t>para favorecer capital</a:t>
            </a:r>
          </a:p>
          <a:p>
            <a:endParaRPr lang="pt-BR" sz="2000" dirty="0"/>
          </a:p>
          <a:p>
            <a:pPr algn="ctr"/>
            <a:r>
              <a:rPr lang="pt-BR" dirty="0">
                <a:hlinkClick r:id="rId4"/>
              </a:rPr>
              <a:t>http://</a:t>
            </a:r>
            <a:r>
              <a:rPr lang="pt-BR" dirty="0" smtClean="0">
                <a:hlinkClick r:id="rId4"/>
              </a:rPr>
              <a:t>www.vermelho.org.br/noticia/281735-1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403649" y="404666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atin typeface="Calibri" panose="020F0502020204030204" pitchFamily="34" charset="0"/>
              </a:rPr>
              <a:t>UMA DISCUSSÃO CONTRAHEGEMÔNICA</a:t>
            </a:r>
            <a:endParaRPr lang="pt-BR" sz="2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8974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11560" y="625907"/>
            <a:ext cx="7848872" cy="5386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400" b="1" dirty="0" smtClean="0">
                <a:latin typeface="Calibri" panose="020F0502020204030204" pitchFamily="34" charset="0"/>
              </a:rPr>
              <a:t>PRINCIPAIS ARGUMENTOS</a:t>
            </a:r>
          </a:p>
          <a:p>
            <a:pPr algn="ctr"/>
            <a:endParaRPr lang="pt-BR" sz="24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Calibri" panose="020F0502020204030204" pitchFamily="34" charset="0"/>
              </a:rPr>
              <a:t>o </a:t>
            </a:r>
            <a:r>
              <a:rPr lang="pt-BR" sz="2400" dirty="0">
                <a:latin typeface="Calibri" panose="020F0502020204030204" pitchFamily="34" charset="0"/>
              </a:rPr>
              <a:t>discurso do rombo é </a:t>
            </a:r>
            <a:r>
              <a:rPr lang="pt-BR" sz="2400" dirty="0" smtClean="0">
                <a:latin typeface="Calibri" panose="020F0502020204030204" pitchFamily="34" charset="0"/>
              </a:rPr>
              <a:t>falacioso</a:t>
            </a:r>
            <a:r>
              <a:rPr lang="pt-BR" sz="2400" dirty="0">
                <a:latin typeface="Calibri" panose="020F0502020204030204" pitchFamily="34" charset="0"/>
              </a:rPr>
              <a:t>;</a:t>
            </a:r>
            <a:r>
              <a:rPr lang="pt-BR" sz="2400" dirty="0" smtClean="0">
                <a:latin typeface="Calibri" panose="020F0502020204030204" pitchFamily="34" charset="0"/>
              </a:rPr>
              <a:t> não há déficit, </a:t>
            </a:r>
            <a:r>
              <a:rPr lang="pt-BR" sz="2400" dirty="0">
                <a:latin typeface="Calibri" panose="020F0502020204030204" pitchFamily="34" charset="0"/>
              </a:rPr>
              <a:t>o problema é que o governo não tem arcado com a parte que lhe cabe </a:t>
            </a:r>
            <a:r>
              <a:rPr lang="pt-BR" sz="2400" dirty="0" smtClean="0">
                <a:latin typeface="Calibri" panose="020F0502020204030204" pitchFamily="34" charset="0"/>
              </a:rPr>
              <a:t>no financiamento </a:t>
            </a:r>
            <a:r>
              <a:rPr lang="pt-BR" sz="2400" dirty="0">
                <a:latin typeface="Calibri" panose="020F0502020204030204" pitchFamily="34" charset="0"/>
              </a:rPr>
              <a:t>do </a:t>
            </a:r>
            <a:r>
              <a:rPr lang="pt-BR" sz="2400" dirty="0" smtClean="0">
                <a:latin typeface="Calibri" panose="020F0502020204030204" pitchFamily="34" charset="0"/>
              </a:rPr>
              <a:t>sistema previdenciário</a:t>
            </a:r>
          </a:p>
          <a:p>
            <a:endParaRPr lang="pt-BR" sz="16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 smtClean="0">
                <a:latin typeface="Calibri" panose="020F0502020204030204" pitchFamily="34" charset="0"/>
              </a:rPr>
              <a:t>a </a:t>
            </a:r>
            <a:r>
              <a:rPr lang="pt-BR" sz="2400" dirty="0">
                <a:latin typeface="Calibri" panose="020F0502020204030204" pitchFamily="34" charset="0"/>
              </a:rPr>
              <a:t>Previdência ao redor do mundo é financiada pelo governo </a:t>
            </a:r>
            <a:r>
              <a:rPr lang="pt-BR" sz="2400" dirty="0" smtClean="0">
                <a:latin typeface="Calibri" panose="020F0502020204030204" pitchFamily="34" charset="0"/>
              </a:rPr>
              <a:t>(por </a:t>
            </a:r>
            <a:r>
              <a:rPr lang="pt-BR" sz="2400" dirty="0">
                <a:latin typeface="Calibri" panose="020F0502020204030204" pitchFamily="34" charset="0"/>
              </a:rPr>
              <a:t>meio </a:t>
            </a:r>
            <a:r>
              <a:rPr lang="pt-BR" sz="2400" dirty="0" smtClean="0">
                <a:latin typeface="Calibri" panose="020F0502020204030204" pitchFamily="34" charset="0"/>
              </a:rPr>
              <a:t>de tributos), </a:t>
            </a:r>
            <a:r>
              <a:rPr lang="pt-BR" sz="2400" dirty="0">
                <a:latin typeface="Calibri" panose="020F0502020204030204" pitchFamily="34" charset="0"/>
              </a:rPr>
              <a:t>pelo empregador e pelo </a:t>
            </a:r>
            <a:r>
              <a:rPr lang="pt-BR" sz="2400" dirty="0" smtClean="0">
                <a:latin typeface="Calibri" panose="020F0502020204030204" pitchFamily="34" charset="0"/>
              </a:rPr>
              <a:t>trabalhador</a:t>
            </a:r>
          </a:p>
          <a:p>
            <a:endParaRPr lang="pt-BR" sz="16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400" dirty="0">
                <a:latin typeface="Calibri" panose="020F0502020204030204" pitchFamily="34" charset="0"/>
              </a:rPr>
              <a:t>a</a:t>
            </a:r>
            <a:r>
              <a:rPr lang="pt-BR" sz="2400" dirty="0" smtClean="0">
                <a:latin typeface="Calibri" panose="020F0502020204030204" pitchFamily="34" charset="0"/>
              </a:rPr>
              <a:t> </a:t>
            </a:r>
            <a:r>
              <a:rPr lang="pt-BR" sz="2400" dirty="0">
                <a:latin typeface="Calibri" panose="020F0502020204030204" pitchFamily="34" charset="0"/>
              </a:rPr>
              <a:t>Constituição de </a:t>
            </a:r>
            <a:r>
              <a:rPr lang="pt-BR" sz="2400" dirty="0" smtClean="0">
                <a:latin typeface="Calibri" panose="020F0502020204030204" pitchFamily="34" charset="0"/>
              </a:rPr>
              <a:t>1988 inspirou-se nesses modelos e </a:t>
            </a:r>
            <a:r>
              <a:rPr lang="pt-BR" sz="2400" dirty="0">
                <a:latin typeface="Calibri" panose="020F0502020204030204" pitchFamily="34" charset="0"/>
              </a:rPr>
              <a:t>para o governo cumprir a </a:t>
            </a:r>
            <a:r>
              <a:rPr lang="pt-BR" sz="2400" dirty="0" smtClean="0">
                <a:latin typeface="Calibri" panose="020F0502020204030204" pitchFamily="34" charset="0"/>
              </a:rPr>
              <a:t>sua parte</a:t>
            </a:r>
            <a:r>
              <a:rPr lang="pt-BR" sz="2400" dirty="0">
                <a:latin typeface="Calibri" panose="020F0502020204030204" pitchFamily="34" charset="0"/>
              </a:rPr>
              <a:t>, foram criadas duas novas contribuições: a Contribuição Social para o </a:t>
            </a:r>
            <a:r>
              <a:rPr lang="pt-BR" sz="2400" dirty="0" smtClean="0">
                <a:latin typeface="Calibri" panose="020F0502020204030204" pitchFamily="34" charset="0"/>
              </a:rPr>
              <a:t>Financiamento da </a:t>
            </a:r>
            <a:r>
              <a:rPr lang="pt-BR" sz="2400" dirty="0">
                <a:latin typeface="Calibri" panose="020F0502020204030204" pitchFamily="34" charset="0"/>
              </a:rPr>
              <a:t>Seguridade Social (</a:t>
            </a:r>
            <a:r>
              <a:rPr lang="pt-BR" sz="2400" b="1" dirty="0" err="1">
                <a:latin typeface="Calibri" panose="020F0502020204030204" pitchFamily="34" charset="0"/>
              </a:rPr>
              <a:t>Cofins</a:t>
            </a:r>
            <a:r>
              <a:rPr lang="pt-BR" sz="2400" dirty="0">
                <a:latin typeface="Calibri" panose="020F0502020204030204" pitchFamily="34" charset="0"/>
              </a:rPr>
              <a:t>) e a Contribuição Social sobre o Lucro Líquido das </a:t>
            </a:r>
            <a:r>
              <a:rPr lang="pt-BR" sz="2400" dirty="0" smtClean="0">
                <a:latin typeface="Calibri" panose="020F0502020204030204" pitchFamily="34" charset="0"/>
              </a:rPr>
              <a:t>Empresas (</a:t>
            </a:r>
            <a:r>
              <a:rPr lang="pt-BR" sz="2400" b="1" dirty="0" smtClean="0">
                <a:latin typeface="Calibri" panose="020F0502020204030204" pitchFamily="34" charset="0"/>
              </a:rPr>
              <a:t>CSLL</a:t>
            </a:r>
            <a:r>
              <a:rPr lang="pt-BR" sz="2400" dirty="0" smtClean="0">
                <a:latin typeface="Calibri" panose="020F0502020204030204" pitchFamily="34" charset="0"/>
              </a:rPr>
              <a:t>), além das </a:t>
            </a:r>
            <a:r>
              <a:rPr lang="pt-BR" sz="2400" dirty="0">
                <a:latin typeface="Calibri" panose="020F0502020204030204" pitchFamily="34" charset="0"/>
              </a:rPr>
              <a:t>receitas de concursos de </a:t>
            </a:r>
            <a:r>
              <a:rPr lang="pt-BR" sz="2400" dirty="0" smtClean="0">
                <a:latin typeface="Calibri" panose="020F0502020204030204" pitchFamily="34" charset="0"/>
              </a:rPr>
              <a:t>prognóstico (loterias)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50635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3569" y="980142"/>
            <a:ext cx="784887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desde 1989 (governo Sarney), o Ministério da Previdência e Assistência Social não contabiliza essas duas contribuições como fontes de financiamento da Previdência 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Social</a:t>
            </a:r>
          </a:p>
          <a:p>
            <a:pPr lvl="0"/>
            <a:endParaRPr lang="pt-BR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prstClr val="black"/>
                </a:solidFill>
                <a:latin typeface="Calibri" panose="020F0502020204030204" pitchFamily="34" charset="0"/>
              </a:rPr>
              <a:t>o suposto rombo é ocasionado pelo não cumprimento, por parte do Estado, daquilo que determina o artigo 195 da </a:t>
            </a:r>
            <a:r>
              <a:rPr lang="pt-BR" sz="2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Constituição</a:t>
            </a:r>
          </a:p>
          <a:p>
            <a:pPr lvl="0"/>
            <a:endParaRPr lang="pt-BR" dirty="0" smtClean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t-BR" sz="2400" dirty="0"/>
              <a:t>por trás da narrativa do déficit está um discurso ideológico, que não teria bases na realidade</a:t>
            </a:r>
            <a:r>
              <a:rPr lang="pt-BR" sz="2400" dirty="0" smtClean="0"/>
              <a:t>:</a:t>
            </a:r>
            <a:r>
              <a:rPr lang="pt-BR" sz="2400" dirty="0"/>
              <a:t>	</a:t>
            </a:r>
            <a:endParaRPr lang="pt-BR" sz="2400" dirty="0">
              <a:solidFill>
                <a:prstClr val="black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15626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611561" y="911619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pt-BR" sz="2400" i="1" dirty="0">
                <a:solidFill>
                  <a:prstClr val="black"/>
                </a:solidFill>
              </a:rPr>
              <a:t>“Quando essas receitas são computadas, obtém-se</a:t>
            </a:r>
          </a:p>
          <a:p>
            <a:pPr lvl="1"/>
            <a:r>
              <a:rPr lang="pt-BR" sz="2400" i="1" dirty="0" smtClean="0">
                <a:solidFill>
                  <a:prstClr val="black"/>
                </a:solidFill>
              </a:rPr>
              <a:t>superávit </a:t>
            </a:r>
            <a:r>
              <a:rPr lang="pt-BR" sz="2400" i="1" dirty="0">
                <a:solidFill>
                  <a:prstClr val="black"/>
                </a:solidFill>
              </a:rPr>
              <a:t>de, por exemplo, R$ 68 bilhões em </a:t>
            </a:r>
            <a:r>
              <a:rPr lang="pt-BR" sz="2400" i="1" dirty="0" smtClean="0">
                <a:solidFill>
                  <a:prstClr val="black"/>
                </a:solidFill>
              </a:rPr>
              <a:t>2013 (déficit = 51 bi) </a:t>
            </a:r>
            <a:r>
              <a:rPr lang="pt-BR" sz="2400" i="1" dirty="0">
                <a:solidFill>
                  <a:prstClr val="black"/>
                </a:solidFill>
              </a:rPr>
              <a:t>e de R$ 56 </a:t>
            </a:r>
            <a:r>
              <a:rPr lang="pt-BR" sz="2400" i="1" dirty="0" smtClean="0">
                <a:solidFill>
                  <a:prstClr val="black"/>
                </a:solidFill>
              </a:rPr>
              <a:t>bilhões </a:t>
            </a:r>
            <a:r>
              <a:rPr lang="pt-BR" sz="2400" i="1" dirty="0">
                <a:solidFill>
                  <a:prstClr val="black"/>
                </a:solidFill>
              </a:rPr>
              <a:t>em </a:t>
            </a:r>
            <a:r>
              <a:rPr lang="pt-BR" sz="2400" i="1" dirty="0" smtClean="0">
                <a:solidFill>
                  <a:prstClr val="black"/>
                </a:solidFill>
              </a:rPr>
              <a:t>2014 (déficit = 56 bi). </a:t>
            </a:r>
            <a:r>
              <a:rPr lang="pt-BR" sz="2400" i="1" dirty="0">
                <a:solidFill>
                  <a:prstClr val="black"/>
                </a:solidFill>
              </a:rPr>
              <a:t>Mas essa informação não é repassada para a </a:t>
            </a:r>
            <a:r>
              <a:rPr lang="pt-BR" sz="2400" i="1" dirty="0" smtClean="0">
                <a:solidFill>
                  <a:prstClr val="black"/>
                </a:solidFill>
              </a:rPr>
              <a:t>população</a:t>
            </a:r>
            <a:r>
              <a:rPr lang="pt-BR" sz="2400" i="1" dirty="0">
                <a:solidFill>
                  <a:prstClr val="black"/>
                </a:solidFill>
              </a:rPr>
              <a:t>, que fica com a noção de que o sistema enfrenta  uma </a:t>
            </a:r>
            <a:r>
              <a:rPr lang="pt-BR" sz="2400" i="1" dirty="0" smtClean="0">
                <a:solidFill>
                  <a:prstClr val="black"/>
                </a:solidFill>
              </a:rPr>
              <a:t>crise </a:t>
            </a:r>
            <a:r>
              <a:rPr lang="pt-BR" sz="2400" i="1" dirty="0">
                <a:solidFill>
                  <a:prstClr val="black"/>
                </a:solidFill>
              </a:rPr>
              <a:t>de grandes </a:t>
            </a:r>
            <a:r>
              <a:rPr lang="pt-BR" sz="2400" i="1" dirty="0" smtClean="0">
                <a:solidFill>
                  <a:prstClr val="black"/>
                </a:solidFill>
              </a:rPr>
              <a:t>proporções</a:t>
            </a:r>
            <a:r>
              <a:rPr lang="pt-BR" sz="2400" i="1" dirty="0">
                <a:solidFill>
                  <a:prstClr val="black"/>
                </a:solidFill>
              </a:rPr>
              <a:t>...” </a:t>
            </a:r>
            <a:r>
              <a:rPr lang="pt-BR" sz="2000" dirty="0">
                <a:solidFill>
                  <a:prstClr val="black"/>
                </a:solidFill>
              </a:rPr>
              <a:t>(Denise Gentil)</a:t>
            </a:r>
          </a:p>
          <a:p>
            <a:pPr lvl="0"/>
            <a:endParaRPr lang="pt-BR" sz="2400" i="1" dirty="0">
              <a:solidFill>
                <a:prstClr val="black"/>
              </a:solidFill>
            </a:endParaRPr>
          </a:p>
          <a:p>
            <a:pPr lvl="1"/>
            <a:r>
              <a:rPr lang="pt-BR" sz="2400" i="1" dirty="0" smtClean="0">
                <a:solidFill>
                  <a:prstClr val="black"/>
                </a:solidFill>
              </a:rPr>
              <a:t>“</a:t>
            </a:r>
            <a:r>
              <a:rPr lang="pt-BR" sz="2400" i="1" dirty="0">
                <a:solidFill>
                  <a:prstClr val="black"/>
                </a:solidFill>
              </a:rPr>
              <a:t>É fruto da desonestidade intelectual de muitos</a:t>
            </a:r>
          </a:p>
          <a:p>
            <a:pPr lvl="1"/>
            <a:r>
              <a:rPr lang="pt-BR" sz="2400" i="1" dirty="0" smtClean="0">
                <a:solidFill>
                  <a:prstClr val="black"/>
                </a:solidFill>
              </a:rPr>
              <a:t>especialistas que estão do lado dos detentores da riqueza</a:t>
            </a:r>
          </a:p>
          <a:p>
            <a:pPr lvl="1"/>
            <a:r>
              <a:rPr lang="pt-BR" sz="2400" i="1" dirty="0" smtClean="0">
                <a:solidFill>
                  <a:prstClr val="black"/>
                </a:solidFill>
              </a:rPr>
              <a:t>financeira (...) Eles jamais aceitaram os artigos 194 e 195 da 	Constituição, que definem o que é Seguridade</a:t>
            </a:r>
            <a:r>
              <a:rPr lang="pt-BR" sz="2400" dirty="0" smtClean="0">
                <a:solidFill>
                  <a:prstClr val="black"/>
                </a:solidFill>
                <a:latin typeface="Times New Roman"/>
              </a:rPr>
              <a:t> </a:t>
            </a:r>
            <a:r>
              <a:rPr lang="pt-BR" sz="2400" i="1" dirty="0" smtClean="0">
                <a:solidFill>
                  <a:prstClr val="black"/>
                </a:solidFill>
                <a:latin typeface="Times New Roman"/>
              </a:rPr>
              <a:t>e a vinculação de recursos  para financiá-la</a:t>
            </a:r>
            <a:r>
              <a:rPr lang="pt-BR" sz="2400" dirty="0" smtClean="0">
                <a:solidFill>
                  <a:prstClr val="black"/>
                </a:solidFill>
                <a:latin typeface="Times New Roman"/>
              </a:rPr>
              <a:t>”</a:t>
            </a:r>
            <a:r>
              <a:rPr lang="pt-BR" sz="2400" i="1" dirty="0" smtClean="0">
                <a:solidFill>
                  <a:prstClr val="black"/>
                </a:solidFill>
              </a:rPr>
              <a:t> . </a:t>
            </a:r>
            <a:r>
              <a:rPr lang="pt-BR" sz="2000" dirty="0" smtClean="0">
                <a:solidFill>
                  <a:prstClr val="black"/>
                </a:solidFill>
              </a:rPr>
              <a:t>(Eduardo </a:t>
            </a:r>
            <a:r>
              <a:rPr lang="pt-BR" sz="2000" dirty="0" err="1" smtClean="0">
                <a:solidFill>
                  <a:prstClr val="black"/>
                </a:solidFill>
              </a:rPr>
              <a:t>Fagnani</a:t>
            </a:r>
            <a:r>
              <a:rPr lang="pt-BR" sz="2000" dirty="0" smtClean="0">
                <a:solidFill>
                  <a:prstClr val="black"/>
                </a:solidFill>
              </a:rPr>
              <a:t>)</a:t>
            </a:r>
            <a:r>
              <a:rPr lang="pt-BR" sz="2400" i="1" dirty="0" smtClean="0">
                <a:solidFill>
                  <a:prstClr val="black"/>
                </a:solidFill>
              </a:rPr>
              <a:t>  </a:t>
            </a:r>
            <a:endParaRPr lang="pt-BR" sz="24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057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99592" y="1818690"/>
            <a:ext cx="73448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 smtClean="0"/>
              <a:t>A hora não é de abatimento, mas </a:t>
            </a:r>
          </a:p>
          <a:p>
            <a:pPr algn="ctr"/>
            <a:endParaRPr lang="pt-BR" sz="3600" b="1" dirty="0"/>
          </a:p>
          <a:p>
            <a:pPr algn="ctr"/>
            <a:r>
              <a:rPr lang="pt-BR" sz="3600" b="1" dirty="0" smtClean="0"/>
              <a:t>de  mobilização, participação </a:t>
            </a:r>
          </a:p>
          <a:p>
            <a:pPr algn="ctr"/>
            <a:endParaRPr lang="pt-BR" sz="3600" b="1" dirty="0" smtClean="0"/>
          </a:p>
          <a:p>
            <a:pPr algn="ctr"/>
            <a:r>
              <a:rPr lang="pt-BR" sz="3600" b="1" dirty="0" smtClean="0"/>
              <a:t>e luta!</a:t>
            </a:r>
          </a:p>
          <a:p>
            <a:pPr algn="ctr"/>
            <a:endParaRPr lang="pt-BR" sz="3600" b="1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6771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tângulo 1"/>
          <p:cNvSpPr>
            <a:spLocks noChangeArrowheads="1"/>
          </p:cNvSpPr>
          <p:nvPr/>
        </p:nvSpPr>
        <p:spPr bwMode="auto">
          <a:xfrm>
            <a:off x="457200" y="1143001"/>
            <a:ext cx="83820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hangingPunct="1"/>
            <a:r>
              <a:rPr lang="pt-BR" sz="2400" dirty="0">
                <a:solidFill>
                  <a:srgbClr val="000000"/>
                </a:solidFill>
              </a:rPr>
              <a:t>Após a Alemanha a Inglaterra introduziu o seguro contributivo para saúde (acidentes de trabalho) e desemprego (1911) e </a:t>
            </a:r>
            <a:r>
              <a:rPr lang="pt-BR" sz="2400" u="sng" dirty="0">
                <a:solidFill>
                  <a:srgbClr val="000000"/>
                </a:solidFill>
              </a:rPr>
              <a:t>aposentadoria não contributiva</a:t>
            </a:r>
            <a:r>
              <a:rPr lang="pt-BR" sz="2400" dirty="0">
                <a:solidFill>
                  <a:srgbClr val="000000"/>
                </a:solidFill>
              </a:rPr>
              <a:t> para pobres com mais de 70 anos (1908).</a:t>
            </a:r>
          </a:p>
          <a:p>
            <a:pPr eaLnBrk="1" hangingPunct="1"/>
            <a:r>
              <a:rPr lang="pt-BR" sz="2400" dirty="0">
                <a:solidFill>
                  <a:srgbClr val="000000"/>
                </a:solidFill>
              </a:rPr>
              <a:t> </a:t>
            </a:r>
          </a:p>
          <a:p>
            <a:pPr eaLnBrk="1" hangingPunct="1"/>
            <a:r>
              <a:rPr lang="pt-BR" sz="2400" dirty="0">
                <a:solidFill>
                  <a:srgbClr val="000000"/>
                </a:solidFill>
              </a:rPr>
              <a:t>Com base numa avaliação das políticas anteriores (Relatório </a:t>
            </a:r>
            <a:r>
              <a:rPr lang="pt-BR" sz="2400" dirty="0" err="1">
                <a:solidFill>
                  <a:srgbClr val="000000"/>
                </a:solidFill>
              </a:rPr>
              <a:t>Webb</a:t>
            </a:r>
            <a:r>
              <a:rPr lang="pt-BR" sz="2400" dirty="0">
                <a:solidFill>
                  <a:srgbClr val="000000"/>
                </a:solidFill>
              </a:rPr>
              <a:t>) instaura-se no pós guerra um conjunto de reformas  que contribui para a instauração do Estado de Bem Estar Social (</a:t>
            </a:r>
            <a:r>
              <a:rPr lang="pt-BR" sz="2400" i="1" dirty="0" err="1">
                <a:solidFill>
                  <a:srgbClr val="000000"/>
                </a:solidFill>
              </a:rPr>
              <a:t>Well</a:t>
            </a:r>
            <a:r>
              <a:rPr lang="pt-BR" sz="2400" i="1" dirty="0">
                <a:solidFill>
                  <a:srgbClr val="000000"/>
                </a:solidFill>
              </a:rPr>
              <a:t> </a:t>
            </a:r>
            <a:r>
              <a:rPr lang="pt-BR" sz="2400" i="1" dirty="0" err="1">
                <a:solidFill>
                  <a:srgbClr val="000000"/>
                </a:solidFill>
              </a:rPr>
              <a:t>Fare</a:t>
            </a:r>
            <a:r>
              <a:rPr lang="pt-BR" sz="2400" i="1" dirty="0">
                <a:solidFill>
                  <a:srgbClr val="000000"/>
                </a:solidFill>
              </a:rPr>
              <a:t> </a:t>
            </a:r>
            <a:r>
              <a:rPr lang="pt-BR" sz="2400" i="1" dirty="0" err="1">
                <a:solidFill>
                  <a:srgbClr val="000000"/>
                </a:solidFill>
              </a:rPr>
              <a:t>State</a:t>
            </a:r>
            <a:r>
              <a:rPr lang="pt-BR" sz="2400" dirty="0">
                <a:solidFill>
                  <a:srgbClr val="000000"/>
                </a:solidFill>
              </a:rPr>
              <a:t>) – Relatório sobre Seguro Social e Serviços Aliados (1942 – NHS, Sistema de Saúde); contribuição previdenciária para acesso a ações e serviços de proteção social (1946); cobertura pública a grupos não coberto (1948).</a:t>
            </a:r>
          </a:p>
        </p:txBody>
      </p:sp>
      <p:sp>
        <p:nvSpPr>
          <p:cNvPr id="6147" name="Retângulo 2"/>
          <p:cNvSpPr>
            <a:spLocks noChangeArrowheads="1"/>
          </p:cNvSpPr>
          <p:nvPr/>
        </p:nvSpPr>
        <p:spPr bwMode="auto">
          <a:xfrm>
            <a:off x="2117343" y="441326"/>
            <a:ext cx="49295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pt-BR" sz="2400" b="1">
                <a:solidFill>
                  <a:srgbClr val="000000"/>
                </a:solidFill>
              </a:rPr>
              <a:t>ORIGENS DA PREVIDÊNCIA SOCIAL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775097" y="0"/>
            <a:ext cx="7552134" cy="6924973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pt-BR" sz="2400" b="1" dirty="0"/>
              <a:t>ORIGENS DA PREVIDÊNCIA SOCIAL</a:t>
            </a:r>
          </a:p>
          <a:p>
            <a:pPr algn="ctr" eaLnBrk="1" hangingPunct="1"/>
            <a:endParaRPr lang="pt-BR" sz="2400" dirty="0"/>
          </a:p>
          <a:p>
            <a:pPr eaLnBrk="1" hangingPunct="1"/>
            <a:r>
              <a:rPr lang="pt-BR" sz="2400" b="1" dirty="0"/>
              <a:t>Esquema Histórico das Políticas de Proteção Social</a:t>
            </a:r>
            <a:endParaRPr lang="pt-BR" sz="2400" dirty="0"/>
          </a:p>
          <a:p>
            <a:pPr eaLnBrk="1" hangingPunct="1"/>
            <a:endParaRPr lang="pt-BR" sz="2400" b="1" dirty="0"/>
          </a:p>
          <a:p>
            <a:pPr eaLnBrk="1" hangingPunct="1"/>
            <a:r>
              <a:rPr lang="pt-BR" sz="2000" b="1" dirty="0"/>
              <a:t>Primeira Onda</a:t>
            </a:r>
          </a:p>
          <a:p>
            <a:pPr eaLnBrk="1" hangingPunct="1"/>
            <a:endParaRPr lang="pt-BR" b="1" dirty="0"/>
          </a:p>
          <a:p>
            <a:pPr eaLnBrk="1" hangingPunct="1">
              <a:buFont typeface="Arial" pitchFamily="-105" charset="0"/>
              <a:buChar char="•"/>
            </a:pPr>
            <a:r>
              <a:rPr lang="pt-BR" dirty="0"/>
              <a:t>SEGUROS CONTRA ACIDENTES DE TRABALHO                  DOENÇA               INVALIDEZ</a:t>
            </a:r>
          </a:p>
          <a:p>
            <a:pPr eaLnBrk="1" hangingPunct="1">
              <a:buFont typeface="Arial" pitchFamily="-105" charset="0"/>
              <a:buChar char="•"/>
            </a:pPr>
            <a:endParaRPr lang="pt-BR" b="1" dirty="0"/>
          </a:p>
          <a:p>
            <a:pPr eaLnBrk="1" hangingPunct="1"/>
            <a:r>
              <a:rPr lang="pt-BR" sz="2000" b="1" dirty="0"/>
              <a:t>Segunda Onda</a:t>
            </a:r>
          </a:p>
          <a:p>
            <a:pPr eaLnBrk="1" hangingPunct="1"/>
            <a:endParaRPr lang="pt-BR" sz="2000" b="1" dirty="0"/>
          </a:p>
          <a:p>
            <a:pPr eaLnBrk="1" hangingPunct="1">
              <a:buFont typeface="Arial" pitchFamily="-105" charset="0"/>
              <a:buChar char="•"/>
            </a:pPr>
            <a:r>
              <a:rPr lang="pt-BR" b="1" dirty="0"/>
              <a:t>  </a:t>
            </a:r>
            <a:r>
              <a:rPr lang="pt-BR" dirty="0"/>
              <a:t>APOSENTADORIAS E PENSÕES                SEGUROS DESEMPREGO</a:t>
            </a:r>
          </a:p>
          <a:p>
            <a:pPr eaLnBrk="1" hangingPunct="1">
              <a:buFont typeface="Arial" pitchFamily="-105" charset="0"/>
              <a:buChar char="•"/>
            </a:pPr>
            <a:endParaRPr lang="pt-BR" dirty="0"/>
          </a:p>
          <a:p>
            <a:pPr eaLnBrk="1" hangingPunct="1"/>
            <a:r>
              <a:rPr lang="pt-BR" sz="2000" b="1" dirty="0"/>
              <a:t>Terceira Onda</a:t>
            </a:r>
            <a:endParaRPr lang="pt-BR" sz="2000" dirty="0"/>
          </a:p>
          <a:p>
            <a:pPr eaLnBrk="1" hangingPunct="1"/>
            <a:endParaRPr lang="pt-BR" sz="2000" dirty="0"/>
          </a:p>
          <a:p>
            <a:pPr eaLnBrk="1" hangingPunct="1">
              <a:buFont typeface="Arial" pitchFamily="-105" charset="0"/>
              <a:buChar char="•"/>
            </a:pPr>
            <a:r>
              <a:rPr lang="pt-BR" sz="2000" dirty="0"/>
              <a:t>PRESTAÇÕES FAMILIARES</a:t>
            </a:r>
          </a:p>
          <a:p>
            <a:pPr eaLnBrk="1" hangingPunct="1">
              <a:buFont typeface="Arial" pitchFamily="-105" charset="0"/>
              <a:buChar char="•"/>
            </a:pPr>
            <a:endParaRPr lang="pt-BR" sz="2000" dirty="0"/>
          </a:p>
          <a:p>
            <a:pPr eaLnBrk="1" hangingPunct="1"/>
            <a:r>
              <a:rPr lang="pt-BR" sz="2000" b="1" dirty="0"/>
              <a:t>COBERTURA</a:t>
            </a:r>
          </a:p>
          <a:p>
            <a:pPr eaLnBrk="1" hangingPunct="1"/>
            <a:endParaRPr lang="pt-BR" sz="2000" b="1" dirty="0"/>
          </a:p>
          <a:p>
            <a:pPr eaLnBrk="1" hangingPunct="1">
              <a:buFont typeface="Arial" pitchFamily="-105" charset="0"/>
              <a:buChar char="•"/>
            </a:pPr>
            <a:r>
              <a:rPr lang="pt-BR" sz="2000" dirty="0"/>
              <a:t>SETORES ESTRATÉGICOS E ESTADO              TRABALHADORES INDUSTRIAIS             </a:t>
            </a:r>
          </a:p>
          <a:p>
            <a:pPr eaLnBrk="1" hangingPunct="1"/>
            <a:r>
              <a:rPr lang="pt-BR" sz="2000" dirty="0"/>
              <a:t>       AGRÍCOLAS              AUTÔNOMOS   (              POPULAÇÃO)</a:t>
            </a:r>
            <a:r>
              <a:rPr lang="pt-BR" dirty="0"/>
              <a:t>                </a:t>
            </a:r>
            <a:endParaRPr lang="pt-BR" b="1" dirty="0"/>
          </a:p>
        </p:txBody>
      </p:sp>
      <p:cxnSp>
        <p:nvCxnSpPr>
          <p:cNvPr id="4" name="Conector de seta reta 3"/>
          <p:cNvCxnSpPr/>
          <p:nvPr/>
        </p:nvCxnSpPr>
        <p:spPr>
          <a:xfrm>
            <a:off x="4276725" y="2530475"/>
            <a:ext cx="45243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ector de seta reta 5"/>
          <p:cNvCxnSpPr/>
          <p:nvPr/>
        </p:nvCxnSpPr>
        <p:spPr>
          <a:xfrm>
            <a:off x="5574506" y="2530475"/>
            <a:ext cx="45243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de seta reta 6"/>
          <p:cNvCxnSpPr/>
          <p:nvPr/>
        </p:nvCxnSpPr>
        <p:spPr>
          <a:xfrm>
            <a:off x="3294460" y="3690938"/>
            <a:ext cx="45362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de seta reta 7"/>
          <p:cNvCxnSpPr/>
          <p:nvPr/>
        </p:nvCxnSpPr>
        <p:spPr>
          <a:xfrm>
            <a:off x="6836569" y="6084888"/>
            <a:ext cx="453629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de seta reta 8"/>
          <p:cNvCxnSpPr/>
          <p:nvPr/>
        </p:nvCxnSpPr>
        <p:spPr>
          <a:xfrm>
            <a:off x="3829050" y="6073775"/>
            <a:ext cx="453629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de seta reta 9"/>
          <p:cNvCxnSpPr/>
          <p:nvPr/>
        </p:nvCxnSpPr>
        <p:spPr>
          <a:xfrm>
            <a:off x="2091929" y="6400800"/>
            <a:ext cx="453628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>
            <a:off x="3938587" y="6400800"/>
            <a:ext cx="453629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10754" y="0"/>
            <a:ext cx="8579644" cy="6863416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pt-BR" sz="2800" b="1" dirty="0">
                <a:latin typeface="Trebuchet MS" pitchFamily="-105" charset="0"/>
              </a:rPr>
              <a:t>EXPANSÃO DAS POLÍTICAS SOCIAIS E DA PREVIDÊNCIA SOCIAL</a:t>
            </a:r>
          </a:p>
          <a:p>
            <a:pPr algn="ctr" eaLnBrk="1" hangingPunct="1"/>
            <a:endParaRPr lang="pt-BR" sz="2400" b="1" dirty="0">
              <a:latin typeface="Trebuchet MS" pitchFamily="-105" charset="0"/>
            </a:endParaRPr>
          </a:p>
          <a:p>
            <a:pPr algn="ctr" eaLnBrk="1" hangingPunct="1"/>
            <a:endParaRPr lang="pt-BR" sz="2400" dirty="0">
              <a:latin typeface="Trebuchet MS" pitchFamily="-105" charset="0"/>
            </a:endParaRPr>
          </a:p>
          <a:p>
            <a:pPr eaLnBrk="1" hangingPunct="1"/>
            <a:r>
              <a:rPr lang="pt-BR" sz="2400" dirty="0">
                <a:latin typeface="Trebuchet MS" pitchFamily="-105" charset="0"/>
              </a:rPr>
              <a:t>PÓS GUERRA ATÉ FINAIS DOS ANOS 1970 –  “ANOS DOURADOS”</a:t>
            </a:r>
          </a:p>
          <a:p>
            <a:pPr eaLnBrk="1" hangingPunct="1"/>
            <a:endParaRPr lang="pt-BR" sz="2400" dirty="0">
              <a:latin typeface="Trebuchet MS" pitchFamily="-105" charset="0"/>
            </a:endParaRPr>
          </a:p>
          <a:p>
            <a:pPr eaLnBrk="1" hangingPunct="1">
              <a:buFont typeface="Arial" pitchFamily="-105" charset="0"/>
              <a:buChar char="•"/>
            </a:pPr>
            <a:r>
              <a:rPr lang="pt-BR" sz="2400" dirty="0">
                <a:latin typeface="Trebuchet MS" pitchFamily="-105" charset="0"/>
              </a:rPr>
              <a:t>Guerra Fria;</a:t>
            </a:r>
          </a:p>
          <a:p>
            <a:pPr eaLnBrk="1" hangingPunct="1"/>
            <a:endParaRPr lang="pt-BR" sz="2400" dirty="0">
              <a:latin typeface="Trebuchet MS" pitchFamily="-105" charset="0"/>
            </a:endParaRPr>
          </a:p>
          <a:p>
            <a:pPr eaLnBrk="1" hangingPunct="1">
              <a:buFont typeface="Arial" pitchFamily="-105" charset="0"/>
              <a:buChar char="•"/>
            </a:pPr>
            <a:r>
              <a:rPr lang="pt-BR" sz="2400" dirty="0">
                <a:latin typeface="Trebuchet MS" pitchFamily="-105" charset="0"/>
              </a:rPr>
              <a:t>Consolidação da Social Democracia (Europa);</a:t>
            </a:r>
          </a:p>
          <a:p>
            <a:pPr eaLnBrk="1" hangingPunct="1">
              <a:buFont typeface="Arial" pitchFamily="-105" charset="0"/>
              <a:buChar char="•"/>
            </a:pPr>
            <a:endParaRPr lang="pt-BR" sz="2400" dirty="0">
              <a:latin typeface="Trebuchet MS" pitchFamily="-105" charset="0"/>
            </a:endParaRPr>
          </a:p>
          <a:p>
            <a:pPr eaLnBrk="1" hangingPunct="1">
              <a:buFont typeface="Arial" pitchFamily="-105" charset="0"/>
              <a:buChar char="•"/>
            </a:pPr>
            <a:r>
              <a:rPr lang="pt-BR" sz="2400" dirty="0" err="1">
                <a:latin typeface="Trebuchet MS" pitchFamily="-105" charset="0"/>
              </a:rPr>
              <a:t>Fordismo</a:t>
            </a:r>
            <a:r>
              <a:rPr lang="pt-BR" sz="2400" dirty="0">
                <a:latin typeface="Trebuchet MS" pitchFamily="-105" charset="0"/>
              </a:rPr>
              <a:t> (produção e consumo de massa);</a:t>
            </a:r>
          </a:p>
          <a:p>
            <a:pPr eaLnBrk="1" hangingPunct="1">
              <a:buFont typeface="Arial" pitchFamily="-105" charset="0"/>
              <a:buChar char="•"/>
            </a:pPr>
            <a:endParaRPr lang="pt-BR" sz="2400" dirty="0">
              <a:latin typeface="Trebuchet MS" pitchFamily="-105" charset="0"/>
            </a:endParaRPr>
          </a:p>
          <a:p>
            <a:pPr eaLnBrk="1" hangingPunct="1">
              <a:buFont typeface="Arial" pitchFamily="-105" charset="0"/>
              <a:buChar char="•"/>
            </a:pPr>
            <a:r>
              <a:rPr lang="pt-BR" sz="2400" dirty="0" err="1">
                <a:latin typeface="Trebuchet MS" pitchFamily="-105" charset="0"/>
              </a:rPr>
              <a:t>Keynesianismo</a:t>
            </a:r>
            <a:r>
              <a:rPr lang="pt-BR" sz="2400" dirty="0">
                <a:latin typeface="Trebuchet MS" pitchFamily="-105" charset="0"/>
              </a:rPr>
              <a:t> (forte participação do Estado na atividade econômica);</a:t>
            </a:r>
          </a:p>
          <a:p>
            <a:pPr eaLnBrk="1" hangingPunct="1">
              <a:buFont typeface="Arial" pitchFamily="-105" charset="0"/>
              <a:buChar char="•"/>
            </a:pPr>
            <a:endParaRPr lang="pt-BR" sz="2400" dirty="0">
              <a:latin typeface="Trebuchet MS" pitchFamily="-105" charset="0"/>
            </a:endParaRPr>
          </a:p>
          <a:p>
            <a:pPr eaLnBrk="1" hangingPunct="1">
              <a:buFont typeface="Arial" pitchFamily="-105" charset="0"/>
              <a:buChar char="•"/>
            </a:pPr>
            <a:r>
              <a:rPr lang="pt-BR" sz="2400" dirty="0">
                <a:latin typeface="Trebuchet MS" pitchFamily="-105" charset="0"/>
              </a:rPr>
              <a:t>Políticas de acomodação entre Capital e Trabalho;</a:t>
            </a:r>
          </a:p>
          <a:p>
            <a:pPr eaLnBrk="1" hangingPunct="1">
              <a:buFont typeface="Arial" pitchFamily="-105" charset="0"/>
              <a:buChar char="•"/>
            </a:pPr>
            <a:endParaRPr lang="pt-BR" sz="2400" dirty="0">
              <a:latin typeface="Trebuchet MS" pitchFamily="-105" charset="0"/>
            </a:endParaRPr>
          </a:p>
          <a:p>
            <a:pPr eaLnBrk="1" hangingPunct="1">
              <a:buFont typeface="Arial" pitchFamily="-105" charset="0"/>
              <a:buChar char="•"/>
            </a:pPr>
            <a:r>
              <a:rPr lang="pt-BR" sz="2400" i="1" dirty="0" err="1">
                <a:latin typeface="Trebuchet MS" pitchFamily="-105" charset="0"/>
              </a:rPr>
              <a:t>Wellfare</a:t>
            </a:r>
            <a:r>
              <a:rPr lang="pt-BR" sz="2400" i="1" dirty="0">
                <a:latin typeface="Trebuchet MS" pitchFamily="-105" charset="0"/>
              </a:rPr>
              <a:t> </a:t>
            </a:r>
            <a:r>
              <a:rPr lang="pt-BR" sz="2400" i="1" dirty="0" err="1">
                <a:latin typeface="Trebuchet MS" pitchFamily="-105" charset="0"/>
              </a:rPr>
              <a:t>State</a:t>
            </a:r>
            <a:r>
              <a:rPr lang="pt-BR" sz="2400" i="1" dirty="0">
                <a:latin typeface="Trebuchet MS" pitchFamily="-105" charset="0"/>
              </a:rPr>
              <a:t>.</a:t>
            </a:r>
            <a:endParaRPr lang="pt-BR" sz="2400" dirty="0">
              <a:latin typeface="Trebuchet MS" pitchFamily="-10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45269" y="1"/>
            <a:ext cx="8686800" cy="7017305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pt-BR" sz="2800" b="1" dirty="0">
                <a:latin typeface="Trebuchet MS" pitchFamily="-105" charset="0"/>
              </a:rPr>
              <a:t>CRISE DOS SISTEMAS DE PROTEÇÃO SOCIAL E DA PREVIDÊNCIA</a:t>
            </a:r>
          </a:p>
          <a:p>
            <a:pPr algn="ctr" eaLnBrk="1" hangingPunct="1"/>
            <a:endParaRPr lang="pt-BR" sz="2400" b="1" dirty="0">
              <a:latin typeface="Trebuchet MS" pitchFamily="-105" charset="0"/>
            </a:endParaRPr>
          </a:p>
          <a:p>
            <a:pPr algn="ctr" eaLnBrk="1" hangingPunct="1"/>
            <a:endParaRPr lang="pt-BR" sz="1000" dirty="0">
              <a:latin typeface="Trebuchet MS" pitchFamily="-105" charset="0"/>
            </a:endParaRPr>
          </a:p>
          <a:p>
            <a:pPr eaLnBrk="1" hangingPunct="1"/>
            <a:r>
              <a:rPr lang="pt-BR" sz="2400" dirty="0">
                <a:latin typeface="Trebuchet MS" pitchFamily="-105" charset="0"/>
              </a:rPr>
              <a:t>FINAL DOS ANOS 1970 ATÉ OS DIAS ATUAIS</a:t>
            </a:r>
          </a:p>
          <a:p>
            <a:pPr eaLnBrk="1" hangingPunct="1"/>
            <a:endParaRPr lang="pt-BR" sz="2400" dirty="0">
              <a:latin typeface="Trebuchet MS" pitchFamily="-105" charset="0"/>
            </a:endParaRPr>
          </a:p>
          <a:p>
            <a:pPr eaLnBrk="1" hangingPunct="1">
              <a:buFont typeface="Arial" pitchFamily="-105" charset="0"/>
              <a:buChar char="•"/>
            </a:pPr>
            <a:r>
              <a:rPr lang="pt-BR" sz="2400" dirty="0">
                <a:latin typeface="Trebuchet MS" pitchFamily="-105" charset="0"/>
              </a:rPr>
              <a:t>Crise do Capitalismo (</a:t>
            </a:r>
            <a:r>
              <a:rPr lang="pt-BR" sz="2400" dirty="0" err="1">
                <a:latin typeface="Trebuchet MS" pitchFamily="-105" charset="0"/>
              </a:rPr>
              <a:t>Fordismo</a:t>
            </a:r>
            <a:r>
              <a:rPr lang="pt-BR" sz="2400" dirty="0">
                <a:latin typeface="Trebuchet MS" pitchFamily="-105" charset="0"/>
              </a:rPr>
              <a:t> e </a:t>
            </a:r>
            <a:r>
              <a:rPr lang="pt-BR" sz="2400" dirty="0" err="1">
                <a:latin typeface="Trebuchet MS" pitchFamily="-105" charset="0"/>
              </a:rPr>
              <a:t>Keynesianismo</a:t>
            </a:r>
            <a:r>
              <a:rPr lang="pt-BR" sz="2400" dirty="0">
                <a:latin typeface="Trebuchet MS" pitchFamily="-105" charset="0"/>
              </a:rPr>
              <a:t>);</a:t>
            </a:r>
          </a:p>
          <a:p>
            <a:pPr eaLnBrk="1" hangingPunct="1">
              <a:buFont typeface="Arial" pitchFamily="-105" charset="0"/>
              <a:buChar char="•"/>
            </a:pPr>
            <a:endParaRPr lang="pt-BR" sz="2400" dirty="0">
              <a:latin typeface="Trebuchet MS" pitchFamily="-105" charset="0"/>
            </a:endParaRPr>
          </a:p>
          <a:p>
            <a:pPr eaLnBrk="1" hangingPunct="1">
              <a:buFont typeface="Arial" pitchFamily="-105" charset="0"/>
              <a:buChar char="•"/>
            </a:pPr>
            <a:r>
              <a:rPr lang="pt-BR" sz="2400" dirty="0">
                <a:latin typeface="Trebuchet MS" pitchFamily="-105" charset="0"/>
              </a:rPr>
              <a:t>Crise do </a:t>
            </a:r>
            <a:r>
              <a:rPr lang="pt-BR" sz="2400" i="1" dirty="0" err="1">
                <a:latin typeface="Trebuchet MS" pitchFamily="-105" charset="0"/>
              </a:rPr>
              <a:t>Wellfare</a:t>
            </a:r>
            <a:r>
              <a:rPr lang="pt-BR" sz="2400" i="1" dirty="0">
                <a:latin typeface="Trebuchet MS" pitchFamily="-105" charset="0"/>
              </a:rPr>
              <a:t> </a:t>
            </a:r>
            <a:r>
              <a:rPr lang="pt-BR" sz="2400" i="1" dirty="0" err="1">
                <a:latin typeface="Trebuchet MS" pitchFamily="-105" charset="0"/>
              </a:rPr>
              <a:t>State</a:t>
            </a:r>
            <a:r>
              <a:rPr lang="pt-BR" sz="2400" dirty="0">
                <a:latin typeface="Trebuchet MS" pitchFamily="-105" charset="0"/>
              </a:rPr>
              <a:t>;</a:t>
            </a:r>
          </a:p>
          <a:p>
            <a:pPr eaLnBrk="1" hangingPunct="1"/>
            <a:endParaRPr lang="pt-BR" sz="2400" dirty="0">
              <a:latin typeface="Trebuchet MS" pitchFamily="-105" charset="0"/>
            </a:endParaRPr>
          </a:p>
          <a:p>
            <a:pPr eaLnBrk="1" hangingPunct="1">
              <a:buFont typeface="Arial" pitchFamily="-105" charset="0"/>
              <a:buChar char="•"/>
            </a:pPr>
            <a:r>
              <a:rPr lang="pt-BR" sz="2400" dirty="0">
                <a:latin typeface="Trebuchet MS" pitchFamily="-105" charset="0"/>
              </a:rPr>
              <a:t>Retomada de Governos Conservadores (</a:t>
            </a:r>
            <a:r>
              <a:rPr lang="pt-BR" sz="2400" dirty="0" err="1">
                <a:latin typeface="Trebuchet MS" pitchFamily="-105" charset="0"/>
              </a:rPr>
              <a:t>Tatcher</a:t>
            </a:r>
            <a:r>
              <a:rPr lang="pt-BR" sz="2400" dirty="0">
                <a:latin typeface="Trebuchet MS" pitchFamily="-105" charset="0"/>
              </a:rPr>
              <a:t> - 1979; Reagan 1980; Chirac  - 1º Ministro 1976);</a:t>
            </a:r>
          </a:p>
          <a:p>
            <a:pPr eaLnBrk="1" hangingPunct="1"/>
            <a:endParaRPr lang="pt-BR" sz="2400" dirty="0">
              <a:latin typeface="Trebuchet MS" pitchFamily="-105" charset="0"/>
            </a:endParaRPr>
          </a:p>
          <a:p>
            <a:pPr eaLnBrk="1" hangingPunct="1">
              <a:buFont typeface="Arial" pitchFamily="-105" charset="0"/>
              <a:buChar char="•"/>
            </a:pPr>
            <a:r>
              <a:rPr lang="pt-BR" sz="2400" dirty="0">
                <a:latin typeface="Trebuchet MS" pitchFamily="-105" charset="0"/>
              </a:rPr>
              <a:t>Ascensão do pensamento e </a:t>
            </a:r>
            <a:r>
              <a:rPr lang="pt-BR" sz="2400" dirty="0" err="1">
                <a:latin typeface="Trebuchet MS" pitchFamily="-105" charset="0"/>
              </a:rPr>
              <a:t>politicas</a:t>
            </a:r>
            <a:r>
              <a:rPr lang="pt-BR" sz="2400" dirty="0">
                <a:latin typeface="Trebuchet MS" pitchFamily="-105" charset="0"/>
              </a:rPr>
              <a:t> neoliberais;</a:t>
            </a:r>
          </a:p>
          <a:p>
            <a:pPr eaLnBrk="1" hangingPunct="1">
              <a:buFont typeface="Arial" pitchFamily="-105" charset="0"/>
              <a:buChar char="•"/>
            </a:pPr>
            <a:endParaRPr lang="pt-BR" sz="2400" dirty="0">
              <a:latin typeface="Trebuchet MS" pitchFamily="-105" charset="0"/>
            </a:endParaRPr>
          </a:p>
          <a:p>
            <a:pPr eaLnBrk="1" hangingPunct="1">
              <a:buFont typeface="Arial" pitchFamily="-105" charset="0"/>
              <a:buChar char="•"/>
            </a:pPr>
            <a:r>
              <a:rPr lang="pt-BR" sz="2400" dirty="0">
                <a:latin typeface="Trebuchet MS" pitchFamily="-105" charset="0"/>
              </a:rPr>
              <a:t>Crise do “Socialismo Real” -  queda do Muro de Berlin 1989;</a:t>
            </a:r>
          </a:p>
          <a:p>
            <a:pPr eaLnBrk="1" hangingPunct="1">
              <a:buFont typeface="Arial" pitchFamily="-105" charset="0"/>
              <a:buChar char="•"/>
            </a:pPr>
            <a:endParaRPr lang="pt-BR" sz="2400" dirty="0">
              <a:latin typeface="Trebuchet MS" pitchFamily="-105" charset="0"/>
            </a:endParaRPr>
          </a:p>
          <a:p>
            <a:pPr eaLnBrk="1" hangingPunct="1">
              <a:buFont typeface="Arial" pitchFamily="-105" charset="0"/>
              <a:buChar char="•"/>
            </a:pPr>
            <a:r>
              <a:rPr lang="pt-BR" sz="2400" dirty="0">
                <a:latin typeface="Trebuchet MS" pitchFamily="-105" charset="0"/>
              </a:rPr>
              <a:t>Reformas  da Previdência e dos Sistemas de Saúde (Banco Mundial – FMI)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28600" y="381000"/>
            <a:ext cx="8098631" cy="600164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pt-BR" sz="2400" b="1" dirty="0">
                <a:latin typeface="Trebuchet MS" pitchFamily="-105" charset="0"/>
              </a:rPr>
              <a:t>POLITICA PREVIDENCIARIA NO BRASIL</a:t>
            </a:r>
          </a:p>
          <a:p>
            <a:pPr algn="ctr" eaLnBrk="1" hangingPunct="1"/>
            <a:endParaRPr lang="pt-BR" sz="2400" b="1" dirty="0">
              <a:latin typeface="Trebuchet MS" pitchFamily="-105" charset="0"/>
            </a:endParaRPr>
          </a:p>
          <a:p>
            <a:pPr algn="ctr" eaLnBrk="1" hangingPunct="1"/>
            <a:endParaRPr lang="pt-BR" sz="2400" b="1" dirty="0">
              <a:latin typeface="Trebuchet MS" pitchFamily="-105" charset="0"/>
            </a:endParaRPr>
          </a:p>
          <a:p>
            <a:pPr eaLnBrk="1" hangingPunct="1"/>
            <a:r>
              <a:rPr lang="pt-BR" sz="2400" dirty="0">
                <a:latin typeface="Trebuchet MS" pitchFamily="-105" charset="0"/>
              </a:rPr>
              <a:t>Após a abolição,  as relações trabalho e capital eram circunscritas ao campo privado das relações contratuais (quando havia contrato), no âmbito do direito privado.</a:t>
            </a:r>
          </a:p>
          <a:p>
            <a:pPr eaLnBrk="1" hangingPunct="1"/>
            <a:endParaRPr lang="pt-BR" sz="2400" dirty="0">
              <a:latin typeface="Trebuchet MS" pitchFamily="-105" charset="0"/>
            </a:endParaRPr>
          </a:p>
          <a:p>
            <a:pPr eaLnBrk="1" hangingPunct="1"/>
            <a:endParaRPr lang="pt-BR" sz="2400" dirty="0">
              <a:latin typeface="Trebuchet MS" pitchFamily="-105" charset="0"/>
            </a:endParaRPr>
          </a:p>
          <a:p>
            <a:pPr eaLnBrk="1" hangingPunct="1"/>
            <a:r>
              <a:rPr lang="pt-BR" sz="2400" dirty="0">
                <a:latin typeface="Trebuchet MS" pitchFamily="-105" charset="0"/>
              </a:rPr>
              <a:t>Primeira regulação – reconhecimento do direito de organização sindical: 1903 – agricultura e indústria rural; 1907 – demais categorias.</a:t>
            </a:r>
          </a:p>
          <a:p>
            <a:pPr eaLnBrk="1" hangingPunct="1"/>
            <a:endParaRPr lang="pt-BR" sz="2400" dirty="0">
              <a:latin typeface="Trebuchet MS" pitchFamily="-105" charset="0"/>
            </a:endParaRPr>
          </a:p>
          <a:p>
            <a:pPr eaLnBrk="1" hangingPunct="1"/>
            <a:r>
              <a:rPr lang="pt-BR" sz="2400" dirty="0">
                <a:latin typeface="Trebuchet MS" pitchFamily="-105" charset="0"/>
              </a:rPr>
              <a:t>Previdência no Brasil segue o padrão geral: acidentes de trabalho – doença, invalidez – aposentadoria – prestações familiares.</a:t>
            </a:r>
          </a:p>
          <a:p>
            <a:pPr eaLnBrk="1" hangingPunct="1"/>
            <a:endParaRPr lang="pt-BR" sz="2400" dirty="0">
              <a:latin typeface="Trebuchet MS" pitchFamily="-105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tângulo 1"/>
          <p:cNvSpPr>
            <a:spLocks noChangeArrowheads="1"/>
          </p:cNvSpPr>
          <p:nvPr/>
        </p:nvSpPr>
        <p:spPr bwMode="auto">
          <a:xfrm>
            <a:off x="1053703" y="779464"/>
            <a:ext cx="7033022" cy="6801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eaLnBrk="1" hangingPunct="1"/>
            <a:r>
              <a:rPr lang="pt-BR" sz="2800"/>
              <a:t>ESTADO LIBERAL – ANOS 20</a:t>
            </a:r>
          </a:p>
          <a:p>
            <a:pPr eaLnBrk="1" hangingPunct="1"/>
            <a:endParaRPr lang="pt-BR" sz="2400"/>
          </a:p>
          <a:p>
            <a:pPr eaLnBrk="1" hangingPunct="1"/>
            <a:r>
              <a:rPr lang="pt-BR" sz="2400"/>
              <a:t>1919 – Lei de acidentes de trabalho para trabalhadores da indústria -  seguro privado, valor facultativo, culpa subjetiva, ônus da prova do trabalhador</a:t>
            </a:r>
          </a:p>
          <a:p>
            <a:pPr eaLnBrk="1" hangingPunct="1"/>
            <a:endParaRPr lang="pt-BR" sz="2400"/>
          </a:p>
          <a:p>
            <a:pPr eaLnBrk="1" hangingPunct="1"/>
            <a:r>
              <a:rPr lang="pt-BR" sz="2400"/>
              <a:t>1923 – Lei Eloy Chaves – CAPS</a:t>
            </a:r>
          </a:p>
          <a:p>
            <a:pPr eaLnBrk="1" hangingPunct="1"/>
            <a:endParaRPr lang="pt-BR" sz="2400"/>
          </a:p>
          <a:p>
            <a:pPr eaLnBrk="1" hangingPunct="1"/>
            <a:r>
              <a:rPr lang="pt-BR" sz="2400"/>
              <a:t>1924 – Seguro de acidentes estendido ao comércio e agricultura</a:t>
            </a:r>
          </a:p>
          <a:p>
            <a:pPr eaLnBrk="1" hangingPunct="1"/>
            <a:r>
              <a:rPr lang="pt-BR" sz="2400"/>
              <a:t>           - Legislação sobre direito à férias – não regulamentada</a:t>
            </a:r>
          </a:p>
          <a:p>
            <a:pPr eaLnBrk="1" hangingPunct="1"/>
            <a:endParaRPr lang="pt-BR" sz="2400"/>
          </a:p>
          <a:p>
            <a:pPr eaLnBrk="1" hangingPunct="1"/>
            <a:r>
              <a:rPr lang="pt-BR" sz="2400"/>
              <a:t>1927 – Código de Menores – não regulamentado (regulamentação 1932)</a:t>
            </a:r>
          </a:p>
          <a:p>
            <a:pPr eaLnBrk="1" hangingPunct="1"/>
            <a:endParaRPr lang="pt-BR" sz="2400"/>
          </a:p>
          <a:p>
            <a:pPr eaLnBrk="1" hangingPunct="1"/>
            <a:endParaRPr lang="pt-B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Ex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ntegração">
  <a:themeElements>
    <a:clrScheme name="Integração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Integração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tegração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1050</TotalTime>
  <Words>2684</Words>
  <Application>Microsoft Macintosh PowerPoint</Application>
  <PresentationFormat>On-screen Show (4:3)</PresentationFormat>
  <Paragraphs>363</Paragraphs>
  <Slides>37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37</vt:i4>
      </vt:variant>
    </vt:vector>
  </HeadingPairs>
  <TitlesOfParts>
    <vt:vector size="39" baseType="lpstr">
      <vt:lpstr>Executivo</vt:lpstr>
      <vt:lpstr>Integração</vt:lpstr>
      <vt:lpstr>Slide 1</vt:lpstr>
      <vt:lpstr> A CRISE DA PREVIDÊNCIA SOCIAL E A PERDA DE DIREITOS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Jairo</dc:creator>
  <cp:lastModifiedBy>Luciene de Aguiar Barcelos Coutinho</cp:lastModifiedBy>
  <cp:revision>185</cp:revision>
  <dcterms:created xsi:type="dcterms:W3CDTF">2018-05-04T14:02:57Z</dcterms:created>
  <dcterms:modified xsi:type="dcterms:W3CDTF">2018-05-04T14:08:30Z</dcterms:modified>
</cp:coreProperties>
</file>