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9" r:id="rId1"/>
  </p:sldMasterIdLst>
  <p:notesMasterIdLst>
    <p:notesMasterId r:id="rId12"/>
  </p:notesMasterIdLst>
  <p:sldIdLst>
    <p:sldId id="256" r:id="rId2"/>
    <p:sldId id="263" r:id="rId3"/>
    <p:sldId id="265" r:id="rId4"/>
    <p:sldId id="266" r:id="rId5"/>
    <p:sldId id="269" r:id="rId6"/>
    <p:sldId id="270" r:id="rId7"/>
    <p:sldId id="271" r:id="rId8"/>
    <p:sldId id="272" r:id="rId9"/>
    <p:sldId id="273" r:id="rId10"/>
    <p:sldId id="274" r:id="rId11"/>
  </p:sldIdLst>
  <p:sldSz cx="11430000" cy="6858000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-103" charset="0"/>
        <a:ea typeface="ＭＳ Ｐゴシック" pitchFamily="-103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-103" charset="0"/>
        <a:ea typeface="ＭＳ Ｐゴシック" pitchFamily="-103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-103" charset="0"/>
        <a:ea typeface="ＭＳ Ｐゴシック" pitchFamily="-103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-103" charset="0"/>
        <a:ea typeface="ＭＳ Ｐゴシック" pitchFamily="-103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-103" charset="0"/>
        <a:ea typeface="ＭＳ Ｐゴシック" pitchFamily="-103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-103" charset="0"/>
        <a:ea typeface="ＭＳ Ｐゴシック" pitchFamily="-103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-103" charset="0"/>
        <a:ea typeface="ＭＳ Ｐゴシック" pitchFamily="-103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-103" charset="0"/>
        <a:ea typeface="ＭＳ Ｐゴシック" pitchFamily="-103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-103" charset="0"/>
        <a:ea typeface="ＭＳ Ｐゴシック" pitchFamily="-103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99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584" y="-104"/>
      </p:cViewPr>
      <p:guideLst>
        <p:guide orient="horz" pos="2160"/>
        <p:guide pos="36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  <a:ea typeface="+mn-ea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+mn-ea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571500" y="685800"/>
            <a:ext cx="5715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  <a:ea typeface="+mn-ea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E45C4F3-B919-4A9E-B556-B443AD33C381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03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03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03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03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03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11260138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4" y="1604"/>
              <a:ext cx="449" cy="299"/>
              <a:chOff x="720" y="336"/>
              <a:chExt cx="625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Tahoma" pitchFamily="34" charset="0"/>
                  <a:ea typeface="+mn-ea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7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Tahoma" pitchFamily="34" charset="0"/>
                  <a:ea typeface="+mn-ea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2" y="1870"/>
              <a:ext cx="465" cy="299"/>
              <a:chOff x="912" y="2640"/>
              <a:chExt cx="671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0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Tahoma" pitchFamily="34" charset="0"/>
                  <a:ea typeface="+mn-ea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7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Tahoma" pitchFamily="34" charset="0"/>
                  <a:ea typeface="+mn-ea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Tahoma" pitchFamily="34" charset="0"/>
                <a:ea typeface="+mn-ea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Tahoma" pitchFamily="34" charset="0"/>
                <a:ea typeface="+mn-ea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Tahoma" pitchFamily="34" charset="0"/>
                <a:ea typeface="+mn-ea"/>
              </a:endParaRPr>
            </a:p>
          </p:txBody>
        </p:sp>
      </p:grpSp>
      <p:sp>
        <p:nvSpPr>
          <p:cNvPr id="410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238250" y="1828800"/>
            <a:ext cx="97155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714500" y="3886200"/>
            <a:ext cx="80010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1238250" y="6248400"/>
            <a:ext cx="238125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4286250" y="6248400"/>
            <a:ext cx="36195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572500" y="6248400"/>
            <a:ext cx="238125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31508543-69FF-4113-8A86-7C57BC9AB4A7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10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0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54C5E3-774D-4E96-BBB5-0D75974B78DA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55063" y="617538"/>
            <a:ext cx="2438400" cy="551497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438275" y="617538"/>
            <a:ext cx="7164388" cy="551497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10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0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786D95-E2A4-41F6-9EAB-A631FF26FF3A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10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0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7AC67C-69B0-4761-8EE7-E5DF56CBDD55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3288" y="4406900"/>
            <a:ext cx="97155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03288" y="2906713"/>
            <a:ext cx="97155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10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0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74E416-FD6A-4336-81D3-97072E282076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477963" y="2017713"/>
            <a:ext cx="47815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411913" y="2017713"/>
            <a:ext cx="47815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10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0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BCCA36-844E-436E-B2E3-2BF41BEE8462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10287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71500" y="1535113"/>
            <a:ext cx="50498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71500" y="2174875"/>
            <a:ext cx="50498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807075" y="1535113"/>
            <a:ext cx="50514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807075" y="2174875"/>
            <a:ext cx="50514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10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10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10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CF5773-7A5B-4C87-BD0A-1CABEDE459BB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10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10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0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A3D7F6-B312-4265-8D77-14DD15BB10D1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10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10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9D5E99-F09A-4412-B504-61A658D3AAA8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71500" y="273050"/>
            <a:ext cx="3760788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468813" y="273050"/>
            <a:ext cx="638968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71500" y="1435100"/>
            <a:ext cx="376078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10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0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251307-0425-42D5-AC87-890F34FE5741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39963" y="4800600"/>
            <a:ext cx="68580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39963" y="612775"/>
            <a:ext cx="6858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239963" y="5367338"/>
            <a:ext cx="68580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10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0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B96709-4461-47D5-BCFF-E315812693E4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/>
          <p:cNvSpPr>
            <a:spLocks noChangeArrowheads="1"/>
          </p:cNvSpPr>
          <p:nvPr/>
        </p:nvSpPr>
        <p:spPr bwMode="ltGray">
          <a:xfrm>
            <a:off x="522288" y="1098550"/>
            <a:ext cx="54610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pt-BR">
              <a:latin typeface="Tahoma" pitchFamily="34" charset="0"/>
              <a:ea typeface="+mn-ea"/>
            </a:endParaRPr>
          </a:p>
        </p:txBody>
      </p:sp>
      <p:sp>
        <p:nvSpPr>
          <p:cNvPr id="3075" name="Rectangle 1027"/>
          <p:cNvSpPr>
            <a:spLocks noChangeArrowheads="1"/>
          </p:cNvSpPr>
          <p:nvPr/>
        </p:nvSpPr>
        <p:spPr bwMode="ltGray">
          <a:xfrm>
            <a:off x="1000125" y="1098550"/>
            <a:ext cx="41116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pt-BR">
              <a:latin typeface="Tahoma" pitchFamily="34" charset="0"/>
              <a:ea typeface="+mn-ea"/>
            </a:endParaRPr>
          </a:p>
        </p:txBody>
      </p:sp>
      <p:sp>
        <p:nvSpPr>
          <p:cNvPr id="3076" name="Rectangle 1028"/>
          <p:cNvSpPr>
            <a:spLocks noChangeArrowheads="1"/>
          </p:cNvSpPr>
          <p:nvPr/>
        </p:nvSpPr>
        <p:spPr bwMode="ltGray">
          <a:xfrm>
            <a:off x="676275" y="1520825"/>
            <a:ext cx="528638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pt-BR">
              <a:latin typeface="Tahoma" pitchFamily="34" charset="0"/>
              <a:ea typeface="+mn-ea"/>
            </a:endParaRPr>
          </a:p>
        </p:txBody>
      </p:sp>
      <p:sp>
        <p:nvSpPr>
          <p:cNvPr id="3077" name="Rectangle 1029"/>
          <p:cNvSpPr>
            <a:spLocks noChangeArrowheads="1"/>
          </p:cNvSpPr>
          <p:nvPr/>
        </p:nvSpPr>
        <p:spPr bwMode="ltGray">
          <a:xfrm>
            <a:off x="1139825" y="1520825"/>
            <a:ext cx="460375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pt-BR">
              <a:latin typeface="Tahoma" pitchFamily="34" charset="0"/>
              <a:ea typeface="+mn-ea"/>
            </a:endParaRPr>
          </a:p>
        </p:txBody>
      </p:sp>
      <p:sp>
        <p:nvSpPr>
          <p:cNvPr id="3078" name="Rectangle 1030"/>
          <p:cNvSpPr>
            <a:spLocks noChangeArrowheads="1"/>
          </p:cNvSpPr>
          <p:nvPr/>
        </p:nvSpPr>
        <p:spPr bwMode="ltGray">
          <a:xfrm>
            <a:off x="158750" y="1447800"/>
            <a:ext cx="7000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pt-BR">
              <a:latin typeface="Tahoma" pitchFamily="34" charset="0"/>
              <a:ea typeface="+mn-ea"/>
            </a:endParaRPr>
          </a:p>
        </p:txBody>
      </p:sp>
      <p:sp>
        <p:nvSpPr>
          <p:cNvPr id="3079" name="Rectangle 1031"/>
          <p:cNvSpPr>
            <a:spLocks noChangeArrowheads="1"/>
          </p:cNvSpPr>
          <p:nvPr/>
        </p:nvSpPr>
        <p:spPr bwMode="gray">
          <a:xfrm>
            <a:off x="952500" y="990600"/>
            <a:ext cx="41275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pt-BR">
              <a:latin typeface="Tahoma" pitchFamily="34" charset="0"/>
              <a:ea typeface="+mn-ea"/>
            </a:endParaRPr>
          </a:p>
        </p:txBody>
      </p:sp>
      <p:sp>
        <p:nvSpPr>
          <p:cNvPr id="3080" name="Rectangle 1032"/>
          <p:cNvSpPr>
            <a:spLocks noChangeArrowheads="1"/>
          </p:cNvSpPr>
          <p:nvPr/>
        </p:nvSpPr>
        <p:spPr bwMode="gray">
          <a:xfrm>
            <a:off x="554038" y="1781175"/>
            <a:ext cx="102838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pt-BR">
              <a:latin typeface="Tahoma" pitchFamily="34" charset="0"/>
              <a:ea typeface="+mn-ea"/>
            </a:endParaRPr>
          </a:p>
        </p:txBody>
      </p:sp>
      <p:sp>
        <p:nvSpPr>
          <p:cNvPr id="1033" name="Rectangle 1033"/>
          <p:cNvSpPr>
            <a:spLocks noGrp="1" noChangeArrowheads="1"/>
          </p:cNvSpPr>
          <p:nvPr>
            <p:ph type="title"/>
          </p:nvPr>
        </p:nvSpPr>
        <p:spPr bwMode="auto">
          <a:xfrm>
            <a:off x="1438275" y="617538"/>
            <a:ext cx="97424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34" name="Rectangle 103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77963" y="2017713"/>
            <a:ext cx="97155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3083" name="Rectangle 103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324600"/>
            <a:ext cx="2381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Tahoma" pitchFamily="34" charset="0"/>
                <a:ea typeface="+mn-ea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84" name="Rectangle 103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91000" y="6324600"/>
            <a:ext cx="3619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ahoma" pitchFamily="34" charset="0"/>
                <a:ea typeface="+mn-ea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85" name="Rectangle 103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77250" y="6324600"/>
            <a:ext cx="2381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268AA3B2-AD2F-4C05-B790-68EAAB7555CA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03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pitchFamily="-103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pitchFamily="-103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pitchFamily="-103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pitchFamily="-103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-103" charset="2"/>
        <a:buChar char="n"/>
        <a:defRPr sz="3200">
          <a:solidFill>
            <a:schemeClr val="tx1"/>
          </a:solidFill>
          <a:latin typeface="+mn-lt"/>
          <a:ea typeface="ＭＳ Ｐゴシック" pitchFamily="-103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-103" charset="2"/>
        <a:buChar char="n"/>
        <a:defRPr sz="2800">
          <a:solidFill>
            <a:schemeClr val="tx1"/>
          </a:solidFill>
          <a:latin typeface="+mn-lt"/>
          <a:ea typeface="ＭＳ Ｐゴシック" pitchFamily="-103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-103" charset="2"/>
        <a:buChar char="n"/>
        <a:defRPr sz="2400">
          <a:solidFill>
            <a:schemeClr val="tx1"/>
          </a:solidFill>
          <a:latin typeface="+mn-lt"/>
          <a:ea typeface="ＭＳ Ｐゴシック" pitchFamily="-103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-103" charset="2"/>
        <a:buChar char="n"/>
        <a:defRPr sz="2000">
          <a:solidFill>
            <a:schemeClr val="tx1"/>
          </a:solidFill>
          <a:latin typeface="+mn-lt"/>
          <a:ea typeface="ＭＳ Ｐゴシック" pitchFamily="-103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-103" charset="2"/>
        <a:buChar char="n"/>
        <a:defRPr sz="2000">
          <a:solidFill>
            <a:schemeClr val="tx1"/>
          </a:solidFill>
          <a:latin typeface="+mn-lt"/>
          <a:ea typeface="ＭＳ Ｐゴシック" pitchFamily="-103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708275" y="2066925"/>
            <a:ext cx="61182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3600" b="1"/>
              <a:t>Falando um pouco de SUS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2409825" y="3014663"/>
            <a:ext cx="68341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4000" b="1"/>
              <a:t>A expressão de um desejo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7204075" y="5546725"/>
            <a:ext cx="35512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000" b="1"/>
              <a:t>Luiz Carlos Fadel de Vasconcellos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809750" y="1066800"/>
            <a:ext cx="9334500" cy="762000"/>
            <a:chOff x="-3" y="400"/>
            <a:chExt cx="1694" cy="467"/>
          </a:xfrm>
        </p:grpSpPr>
        <p:grpSp>
          <p:nvGrpSpPr>
            <p:cNvPr id="12350" name="Group 3"/>
            <p:cNvGrpSpPr>
              <a:grpSpLocks/>
            </p:cNvGrpSpPr>
            <p:nvPr/>
          </p:nvGrpSpPr>
          <p:grpSpPr bwMode="auto">
            <a:xfrm>
              <a:off x="0" y="403"/>
              <a:ext cx="1688" cy="461"/>
              <a:chOff x="0" y="403"/>
              <a:chExt cx="1688" cy="461"/>
            </a:xfrm>
          </p:grpSpPr>
          <p:sp>
            <p:nvSpPr>
              <p:cNvPr id="12352" name="Rectangle 4"/>
              <p:cNvSpPr>
                <a:spLocks noChangeArrowheads="1"/>
              </p:cNvSpPr>
              <p:nvPr/>
            </p:nvSpPr>
            <p:spPr bwMode="auto">
              <a:xfrm>
                <a:off x="28" y="403"/>
                <a:ext cx="16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pt-BR" sz="3200" b="1">
                    <a:latin typeface="Times New Roman" pitchFamily="-103" charset="0"/>
                    <a:cs typeface="Times New Roman" pitchFamily="-103" charset="0"/>
                  </a:rPr>
                  <a:t>Sistema Único de Saúde</a:t>
                </a:r>
                <a:endParaRPr lang="pt-BR" sz="3200">
                  <a:latin typeface="Times New Roman" pitchFamily="-103" charset="0"/>
                  <a:cs typeface="Times New Roman" pitchFamily="-103" charset="0"/>
                </a:endParaRPr>
              </a:p>
            </p:txBody>
          </p:sp>
          <p:sp>
            <p:nvSpPr>
              <p:cNvPr id="12353" name="Rectangle 5"/>
              <p:cNvSpPr>
                <a:spLocks noChangeArrowheads="1"/>
              </p:cNvSpPr>
              <p:nvPr/>
            </p:nvSpPr>
            <p:spPr bwMode="auto">
              <a:xfrm>
                <a:off x="0" y="403"/>
                <a:ext cx="1688" cy="461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pt-BR"/>
              </a:p>
            </p:txBody>
          </p:sp>
        </p:grpSp>
        <p:sp>
          <p:nvSpPr>
            <p:cNvPr id="12351" name="Rectangle 6"/>
            <p:cNvSpPr>
              <a:spLocks noChangeArrowheads="1"/>
            </p:cNvSpPr>
            <p:nvPr/>
          </p:nvSpPr>
          <p:spPr bwMode="auto">
            <a:xfrm>
              <a:off x="-3" y="400"/>
              <a:ext cx="1694" cy="467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</p:grp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10515600" y="1828800"/>
            <a:ext cx="609600" cy="4038600"/>
            <a:chOff x="-3" y="400"/>
            <a:chExt cx="1694" cy="986"/>
          </a:xfrm>
        </p:grpSpPr>
        <p:grpSp>
          <p:nvGrpSpPr>
            <p:cNvPr id="12346" name="Group 8"/>
            <p:cNvGrpSpPr>
              <a:grpSpLocks/>
            </p:cNvGrpSpPr>
            <p:nvPr/>
          </p:nvGrpSpPr>
          <p:grpSpPr bwMode="auto">
            <a:xfrm>
              <a:off x="0" y="403"/>
              <a:ext cx="1688" cy="980"/>
              <a:chOff x="0" y="403"/>
              <a:chExt cx="1688" cy="980"/>
            </a:xfrm>
          </p:grpSpPr>
          <p:sp>
            <p:nvSpPr>
              <p:cNvPr id="12348" name="Rectangle 9"/>
              <p:cNvSpPr>
                <a:spLocks noChangeArrowheads="1"/>
              </p:cNvSpPr>
              <p:nvPr/>
            </p:nvSpPr>
            <p:spPr bwMode="auto">
              <a:xfrm>
                <a:off x="28" y="403"/>
                <a:ext cx="1632" cy="9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pt-BR" sz="2800" b="1">
                    <a:latin typeface="Times New Roman" pitchFamily="-103" charset="0"/>
                    <a:cs typeface="Times New Roman" pitchFamily="-103" charset="0"/>
                  </a:rPr>
                  <a:t>UN</a:t>
                </a:r>
              </a:p>
              <a:p>
                <a:pPr algn="ctr"/>
                <a:r>
                  <a:rPr lang="pt-BR" sz="2800" b="1">
                    <a:latin typeface="Times New Roman" pitchFamily="-103" charset="0"/>
                    <a:cs typeface="Times New Roman" pitchFamily="-103" charset="0"/>
                  </a:rPr>
                  <a:t>I</a:t>
                </a:r>
              </a:p>
              <a:p>
                <a:pPr algn="ctr"/>
                <a:r>
                  <a:rPr lang="pt-BR" sz="2800" b="1">
                    <a:latin typeface="Times New Roman" pitchFamily="-103" charset="0"/>
                    <a:cs typeface="Times New Roman" pitchFamily="-103" charset="0"/>
                  </a:rPr>
                  <a:t>C</a:t>
                </a:r>
              </a:p>
              <a:p>
                <a:pPr algn="ctr"/>
                <a:r>
                  <a:rPr lang="pt-BR" sz="2800" b="1">
                    <a:latin typeface="Times New Roman" pitchFamily="-103" charset="0"/>
                    <a:cs typeface="Times New Roman" pitchFamily="-103" charset="0"/>
                  </a:rPr>
                  <a:t>I</a:t>
                </a:r>
              </a:p>
              <a:p>
                <a:pPr algn="ctr"/>
                <a:r>
                  <a:rPr lang="pt-BR" sz="2800" b="1">
                    <a:latin typeface="Times New Roman" pitchFamily="-103" charset="0"/>
                    <a:cs typeface="Times New Roman" pitchFamily="-103" charset="0"/>
                  </a:rPr>
                  <a:t>DADE</a:t>
                </a:r>
                <a:endParaRPr lang="pt-BR" sz="2800">
                  <a:latin typeface="Times New Roman" pitchFamily="-103" charset="0"/>
                  <a:cs typeface="Times New Roman" pitchFamily="-103" charset="0"/>
                </a:endParaRPr>
              </a:p>
            </p:txBody>
          </p:sp>
          <p:sp>
            <p:nvSpPr>
              <p:cNvPr id="12349" name="Rectangle 10"/>
              <p:cNvSpPr>
                <a:spLocks noChangeArrowheads="1"/>
              </p:cNvSpPr>
              <p:nvPr/>
            </p:nvSpPr>
            <p:spPr bwMode="auto">
              <a:xfrm>
                <a:off x="0" y="403"/>
                <a:ext cx="1688" cy="980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pt-BR"/>
              </a:p>
            </p:txBody>
          </p:sp>
        </p:grpSp>
        <p:sp>
          <p:nvSpPr>
            <p:cNvPr id="12347" name="Rectangle 11"/>
            <p:cNvSpPr>
              <a:spLocks noChangeArrowheads="1"/>
            </p:cNvSpPr>
            <p:nvPr/>
          </p:nvSpPr>
          <p:spPr bwMode="auto">
            <a:xfrm>
              <a:off x="-3" y="400"/>
              <a:ext cx="1694" cy="986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</p:grpSp>
      <p:grpSp>
        <p:nvGrpSpPr>
          <p:cNvPr id="6" name="Group 12"/>
          <p:cNvGrpSpPr>
            <a:grpSpLocks/>
          </p:cNvGrpSpPr>
          <p:nvPr/>
        </p:nvGrpSpPr>
        <p:grpSpPr bwMode="auto">
          <a:xfrm>
            <a:off x="1828800" y="1828800"/>
            <a:ext cx="8686800" cy="762000"/>
            <a:chOff x="-3" y="400"/>
            <a:chExt cx="1694" cy="986"/>
          </a:xfrm>
        </p:grpSpPr>
        <p:grpSp>
          <p:nvGrpSpPr>
            <p:cNvPr id="12342" name="Group 13"/>
            <p:cNvGrpSpPr>
              <a:grpSpLocks/>
            </p:cNvGrpSpPr>
            <p:nvPr/>
          </p:nvGrpSpPr>
          <p:grpSpPr bwMode="auto">
            <a:xfrm>
              <a:off x="0" y="403"/>
              <a:ext cx="1688" cy="980"/>
              <a:chOff x="0" y="403"/>
              <a:chExt cx="1688" cy="980"/>
            </a:xfrm>
          </p:grpSpPr>
          <p:sp>
            <p:nvSpPr>
              <p:cNvPr id="12344" name="Rectangle 14"/>
              <p:cNvSpPr>
                <a:spLocks noChangeArrowheads="1"/>
              </p:cNvSpPr>
              <p:nvPr/>
            </p:nvSpPr>
            <p:spPr bwMode="auto">
              <a:xfrm>
                <a:off x="28" y="403"/>
                <a:ext cx="1632" cy="9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pt-BR" sz="3200" b="1">
                    <a:latin typeface="Times New Roman" pitchFamily="-103" charset="0"/>
                  </a:rPr>
                  <a:t>PACTUAÇÃO DA GESTÃO</a:t>
                </a:r>
              </a:p>
            </p:txBody>
          </p:sp>
          <p:sp>
            <p:nvSpPr>
              <p:cNvPr id="12345" name="Rectangle 15"/>
              <p:cNvSpPr>
                <a:spLocks noChangeArrowheads="1"/>
              </p:cNvSpPr>
              <p:nvPr/>
            </p:nvSpPr>
            <p:spPr bwMode="auto">
              <a:xfrm>
                <a:off x="0" y="403"/>
                <a:ext cx="1688" cy="980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pt-BR"/>
              </a:p>
            </p:txBody>
          </p:sp>
        </p:grpSp>
        <p:sp>
          <p:nvSpPr>
            <p:cNvPr id="12343" name="Rectangle 16"/>
            <p:cNvSpPr>
              <a:spLocks noChangeArrowheads="1"/>
            </p:cNvSpPr>
            <p:nvPr/>
          </p:nvSpPr>
          <p:spPr bwMode="auto">
            <a:xfrm>
              <a:off x="-3" y="400"/>
              <a:ext cx="1694" cy="986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</p:grpSp>
      <p:grpSp>
        <p:nvGrpSpPr>
          <p:cNvPr id="8" name="Group 107"/>
          <p:cNvGrpSpPr>
            <a:grpSpLocks/>
          </p:cNvGrpSpPr>
          <p:nvPr/>
        </p:nvGrpSpPr>
        <p:grpSpPr bwMode="auto">
          <a:xfrm>
            <a:off x="76200" y="6324600"/>
            <a:ext cx="3352800" cy="457200"/>
            <a:chOff x="-3" y="400"/>
            <a:chExt cx="1694" cy="986"/>
          </a:xfrm>
        </p:grpSpPr>
        <p:grpSp>
          <p:nvGrpSpPr>
            <p:cNvPr id="12338" name="Group 108"/>
            <p:cNvGrpSpPr>
              <a:grpSpLocks/>
            </p:cNvGrpSpPr>
            <p:nvPr/>
          </p:nvGrpSpPr>
          <p:grpSpPr bwMode="auto">
            <a:xfrm>
              <a:off x="0" y="403"/>
              <a:ext cx="1688" cy="980"/>
              <a:chOff x="0" y="403"/>
              <a:chExt cx="1688" cy="980"/>
            </a:xfrm>
          </p:grpSpPr>
          <p:sp>
            <p:nvSpPr>
              <p:cNvPr id="12340" name="Rectangle 109"/>
              <p:cNvSpPr>
                <a:spLocks noChangeArrowheads="1"/>
              </p:cNvSpPr>
              <p:nvPr/>
            </p:nvSpPr>
            <p:spPr bwMode="auto">
              <a:xfrm>
                <a:off x="28" y="403"/>
                <a:ext cx="1632" cy="9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pt-BR" sz="2200" b="1">
                    <a:latin typeface="Times New Roman" pitchFamily="-103" charset="0"/>
                    <a:cs typeface="Times New Roman" pitchFamily="-103" charset="0"/>
                  </a:rPr>
                  <a:t>PACTO PELA SAÚDE</a:t>
                </a:r>
                <a:endParaRPr lang="pt-BR" sz="2200">
                  <a:latin typeface="Times New Roman" pitchFamily="-103" charset="0"/>
                  <a:cs typeface="Times New Roman" pitchFamily="-103" charset="0"/>
                </a:endParaRPr>
              </a:p>
            </p:txBody>
          </p:sp>
          <p:sp>
            <p:nvSpPr>
              <p:cNvPr id="12341" name="Rectangle 110"/>
              <p:cNvSpPr>
                <a:spLocks noChangeArrowheads="1"/>
              </p:cNvSpPr>
              <p:nvPr/>
            </p:nvSpPr>
            <p:spPr bwMode="auto">
              <a:xfrm>
                <a:off x="0" y="403"/>
                <a:ext cx="1688" cy="980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pt-BR"/>
              </a:p>
            </p:txBody>
          </p:sp>
        </p:grpSp>
        <p:sp>
          <p:nvSpPr>
            <p:cNvPr id="12339" name="Rectangle 111"/>
            <p:cNvSpPr>
              <a:spLocks noChangeArrowheads="1"/>
            </p:cNvSpPr>
            <p:nvPr/>
          </p:nvSpPr>
          <p:spPr bwMode="auto">
            <a:xfrm>
              <a:off x="-3" y="400"/>
              <a:ext cx="1694" cy="986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</p:grpSp>
      <p:grpSp>
        <p:nvGrpSpPr>
          <p:cNvPr id="10" name="Group 117"/>
          <p:cNvGrpSpPr>
            <a:grpSpLocks/>
          </p:cNvGrpSpPr>
          <p:nvPr/>
        </p:nvGrpSpPr>
        <p:grpSpPr bwMode="auto">
          <a:xfrm>
            <a:off x="8382000" y="2667000"/>
            <a:ext cx="2133600" cy="685800"/>
            <a:chOff x="-3" y="400"/>
            <a:chExt cx="1694" cy="986"/>
          </a:xfrm>
        </p:grpSpPr>
        <p:grpSp>
          <p:nvGrpSpPr>
            <p:cNvPr id="12334" name="Group 118"/>
            <p:cNvGrpSpPr>
              <a:grpSpLocks/>
            </p:cNvGrpSpPr>
            <p:nvPr/>
          </p:nvGrpSpPr>
          <p:grpSpPr bwMode="auto">
            <a:xfrm>
              <a:off x="0" y="403"/>
              <a:ext cx="1688" cy="980"/>
              <a:chOff x="0" y="403"/>
              <a:chExt cx="1688" cy="980"/>
            </a:xfrm>
          </p:grpSpPr>
          <p:sp>
            <p:nvSpPr>
              <p:cNvPr id="12336" name="Rectangle 119"/>
              <p:cNvSpPr>
                <a:spLocks noChangeArrowheads="1"/>
              </p:cNvSpPr>
              <p:nvPr/>
            </p:nvSpPr>
            <p:spPr bwMode="auto">
              <a:xfrm>
                <a:off x="28" y="403"/>
                <a:ext cx="1632" cy="9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pt-BR" sz="1900" b="1">
                    <a:latin typeface="Times New Roman" pitchFamily="-103" charset="0"/>
                  </a:rPr>
                  <a:t>GESTÃO FINANCEIRA</a:t>
                </a:r>
              </a:p>
            </p:txBody>
          </p:sp>
          <p:sp>
            <p:nvSpPr>
              <p:cNvPr id="12337" name="Rectangle 120"/>
              <p:cNvSpPr>
                <a:spLocks noChangeArrowheads="1"/>
              </p:cNvSpPr>
              <p:nvPr/>
            </p:nvSpPr>
            <p:spPr bwMode="auto">
              <a:xfrm>
                <a:off x="0" y="403"/>
                <a:ext cx="1688" cy="980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pt-BR"/>
              </a:p>
            </p:txBody>
          </p:sp>
        </p:grpSp>
        <p:sp>
          <p:nvSpPr>
            <p:cNvPr id="12335" name="Rectangle 121"/>
            <p:cNvSpPr>
              <a:spLocks noChangeArrowheads="1"/>
            </p:cNvSpPr>
            <p:nvPr/>
          </p:nvSpPr>
          <p:spPr bwMode="auto">
            <a:xfrm>
              <a:off x="-3" y="400"/>
              <a:ext cx="1694" cy="986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</p:grpSp>
      <p:grpSp>
        <p:nvGrpSpPr>
          <p:cNvPr id="12" name="Group 122"/>
          <p:cNvGrpSpPr>
            <a:grpSpLocks/>
          </p:cNvGrpSpPr>
          <p:nvPr/>
        </p:nvGrpSpPr>
        <p:grpSpPr bwMode="auto">
          <a:xfrm>
            <a:off x="6248400" y="2667000"/>
            <a:ext cx="2133600" cy="685800"/>
            <a:chOff x="-3" y="400"/>
            <a:chExt cx="1694" cy="986"/>
          </a:xfrm>
        </p:grpSpPr>
        <p:grpSp>
          <p:nvGrpSpPr>
            <p:cNvPr id="12330" name="Group 123"/>
            <p:cNvGrpSpPr>
              <a:grpSpLocks/>
            </p:cNvGrpSpPr>
            <p:nvPr/>
          </p:nvGrpSpPr>
          <p:grpSpPr bwMode="auto">
            <a:xfrm>
              <a:off x="0" y="403"/>
              <a:ext cx="1688" cy="980"/>
              <a:chOff x="0" y="403"/>
              <a:chExt cx="1688" cy="980"/>
            </a:xfrm>
          </p:grpSpPr>
          <p:sp>
            <p:nvSpPr>
              <p:cNvPr id="12332" name="Rectangle 124"/>
              <p:cNvSpPr>
                <a:spLocks noChangeArrowheads="1"/>
              </p:cNvSpPr>
              <p:nvPr/>
            </p:nvSpPr>
            <p:spPr bwMode="auto">
              <a:xfrm>
                <a:off x="28" y="403"/>
                <a:ext cx="1632" cy="9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pt-BR" sz="1800" b="1">
                    <a:latin typeface="Times New Roman" pitchFamily="-103" charset="0"/>
                  </a:rPr>
                  <a:t>GESTÃO PARTICIPATIVA</a:t>
                </a:r>
              </a:p>
            </p:txBody>
          </p:sp>
          <p:sp>
            <p:nvSpPr>
              <p:cNvPr id="12333" name="Rectangle 125"/>
              <p:cNvSpPr>
                <a:spLocks noChangeArrowheads="1"/>
              </p:cNvSpPr>
              <p:nvPr/>
            </p:nvSpPr>
            <p:spPr bwMode="auto">
              <a:xfrm>
                <a:off x="0" y="403"/>
                <a:ext cx="1688" cy="980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pt-BR"/>
              </a:p>
            </p:txBody>
          </p:sp>
        </p:grpSp>
        <p:sp>
          <p:nvSpPr>
            <p:cNvPr id="12331" name="Rectangle 126"/>
            <p:cNvSpPr>
              <a:spLocks noChangeArrowheads="1"/>
            </p:cNvSpPr>
            <p:nvPr/>
          </p:nvSpPr>
          <p:spPr bwMode="auto">
            <a:xfrm>
              <a:off x="-3" y="400"/>
              <a:ext cx="1694" cy="986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</p:grpSp>
      <p:grpSp>
        <p:nvGrpSpPr>
          <p:cNvPr id="14" name="Group 127"/>
          <p:cNvGrpSpPr>
            <a:grpSpLocks/>
          </p:cNvGrpSpPr>
          <p:nvPr/>
        </p:nvGrpSpPr>
        <p:grpSpPr bwMode="auto">
          <a:xfrm>
            <a:off x="4191000" y="2667000"/>
            <a:ext cx="2057400" cy="685800"/>
            <a:chOff x="-3" y="400"/>
            <a:chExt cx="1694" cy="986"/>
          </a:xfrm>
        </p:grpSpPr>
        <p:grpSp>
          <p:nvGrpSpPr>
            <p:cNvPr id="12326" name="Group 128"/>
            <p:cNvGrpSpPr>
              <a:grpSpLocks/>
            </p:cNvGrpSpPr>
            <p:nvPr/>
          </p:nvGrpSpPr>
          <p:grpSpPr bwMode="auto">
            <a:xfrm>
              <a:off x="0" y="403"/>
              <a:ext cx="1688" cy="980"/>
              <a:chOff x="0" y="403"/>
              <a:chExt cx="1688" cy="980"/>
            </a:xfrm>
          </p:grpSpPr>
          <p:sp>
            <p:nvSpPr>
              <p:cNvPr id="12328" name="Rectangle 129"/>
              <p:cNvSpPr>
                <a:spLocks noChangeArrowheads="1"/>
              </p:cNvSpPr>
              <p:nvPr/>
            </p:nvSpPr>
            <p:spPr bwMode="auto">
              <a:xfrm>
                <a:off x="28" y="403"/>
                <a:ext cx="1632" cy="9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pt-BR" sz="1900" b="1">
                    <a:latin typeface="Times New Roman" pitchFamily="-103" charset="0"/>
                  </a:rPr>
                  <a:t>GESTÃO EXECUTIVA</a:t>
                </a:r>
              </a:p>
            </p:txBody>
          </p:sp>
          <p:sp>
            <p:nvSpPr>
              <p:cNvPr id="12329" name="Rectangle 130"/>
              <p:cNvSpPr>
                <a:spLocks noChangeArrowheads="1"/>
              </p:cNvSpPr>
              <p:nvPr/>
            </p:nvSpPr>
            <p:spPr bwMode="auto">
              <a:xfrm>
                <a:off x="0" y="403"/>
                <a:ext cx="1688" cy="980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pt-BR"/>
              </a:p>
            </p:txBody>
          </p:sp>
        </p:grpSp>
        <p:sp>
          <p:nvSpPr>
            <p:cNvPr id="12327" name="Rectangle 131"/>
            <p:cNvSpPr>
              <a:spLocks noChangeArrowheads="1"/>
            </p:cNvSpPr>
            <p:nvPr/>
          </p:nvSpPr>
          <p:spPr bwMode="auto">
            <a:xfrm>
              <a:off x="-3" y="400"/>
              <a:ext cx="1694" cy="986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</p:grpSp>
      <p:graphicFrame>
        <p:nvGraphicFramePr>
          <p:cNvPr id="43190" name="Group 182"/>
          <p:cNvGraphicFramePr>
            <a:graphicFrameLocks noGrp="1"/>
          </p:cNvGraphicFramePr>
          <p:nvPr/>
        </p:nvGraphicFramePr>
        <p:xfrm>
          <a:off x="4191000" y="3352800"/>
          <a:ext cx="6324600" cy="2133600"/>
        </p:xfrm>
        <a:graphic>
          <a:graphicData uri="http://schemas.openxmlformats.org/drawingml/2006/table">
            <a:tbl>
              <a:tblPr/>
              <a:tblGrid>
                <a:gridCol w="2057400"/>
                <a:gridCol w="2133600"/>
                <a:gridCol w="2133600"/>
              </a:tblGrid>
              <a:tr h="711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SMS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3191" name="AutoShape 183"/>
          <p:cNvSpPr>
            <a:spLocks noChangeArrowheads="1"/>
          </p:cNvSpPr>
          <p:nvPr/>
        </p:nvSpPr>
        <p:spPr bwMode="auto">
          <a:xfrm>
            <a:off x="5029200" y="5715000"/>
            <a:ext cx="5105400" cy="685800"/>
          </a:xfrm>
          <a:prstGeom prst="leftRightArrow">
            <a:avLst>
              <a:gd name="adj1" fmla="val 50000"/>
              <a:gd name="adj2" fmla="val 148889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3193" name="Text Box 185"/>
          <p:cNvSpPr txBox="1">
            <a:spLocks noChangeArrowheads="1"/>
          </p:cNvSpPr>
          <p:nvPr/>
        </p:nvSpPr>
        <p:spPr bwMode="auto">
          <a:xfrm>
            <a:off x="6019800" y="5881688"/>
            <a:ext cx="32131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1800" b="1"/>
              <a:t>PACTUAÇÃO HORIZONTAL</a:t>
            </a:r>
          </a:p>
        </p:txBody>
      </p:sp>
      <p:sp>
        <p:nvSpPr>
          <p:cNvPr id="43194" name="AutoShape 186"/>
          <p:cNvSpPr>
            <a:spLocks noChangeArrowheads="1"/>
          </p:cNvSpPr>
          <p:nvPr/>
        </p:nvSpPr>
        <p:spPr bwMode="auto">
          <a:xfrm rot="-5400000">
            <a:off x="-876300" y="3771900"/>
            <a:ext cx="2667000" cy="609600"/>
          </a:xfrm>
          <a:prstGeom prst="leftRightArrow">
            <a:avLst>
              <a:gd name="adj1" fmla="val 43981"/>
              <a:gd name="adj2" fmla="val 6965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3196" name="Text Box 188"/>
          <p:cNvSpPr txBox="1">
            <a:spLocks noChangeArrowheads="1"/>
          </p:cNvSpPr>
          <p:nvPr/>
        </p:nvSpPr>
        <p:spPr bwMode="auto">
          <a:xfrm>
            <a:off x="304800" y="2968625"/>
            <a:ext cx="350838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1800" b="1"/>
              <a:t>V</a:t>
            </a:r>
          </a:p>
          <a:p>
            <a:r>
              <a:rPr lang="pt-BR" sz="1800" b="1"/>
              <a:t>E</a:t>
            </a:r>
          </a:p>
          <a:p>
            <a:r>
              <a:rPr lang="pt-BR" sz="1800" b="1"/>
              <a:t>R</a:t>
            </a:r>
          </a:p>
          <a:p>
            <a:r>
              <a:rPr lang="pt-BR" sz="1800" b="1"/>
              <a:t>T</a:t>
            </a:r>
          </a:p>
          <a:p>
            <a:r>
              <a:rPr lang="pt-BR" sz="1800" b="1"/>
              <a:t>I</a:t>
            </a:r>
          </a:p>
          <a:p>
            <a:r>
              <a:rPr lang="pt-BR" sz="1800" b="1"/>
              <a:t>C</a:t>
            </a:r>
          </a:p>
          <a:p>
            <a:r>
              <a:rPr lang="pt-BR" sz="1800" b="1"/>
              <a:t>A</a:t>
            </a:r>
          </a:p>
          <a:p>
            <a:r>
              <a:rPr lang="pt-BR" sz="1800" b="1"/>
              <a:t>L</a:t>
            </a:r>
          </a:p>
        </p:txBody>
      </p:sp>
      <p:sp>
        <p:nvSpPr>
          <p:cNvPr id="43201" name="AutoShape 193"/>
          <p:cNvSpPr>
            <a:spLocks noChangeArrowheads="1"/>
          </p:cNvSpPr>
          <p:nvPr/>
        </p:nvSpPr>
        <p:spPr bwMode="auto">
          <a:xfrm rot="-5346913">
            <a:off x="3695701" y="4687887"/>
            <a:ext cx="1065212" cy="379413"/>
          </a:xfrm>
          <a:custGeom>
            <a:avLst/>
            <a:gdLst>
              <a:gd name="T0" fmla="*/ 1295300085 w 21600"/>
              <a:gd name="T1" fmla="*/ 0 h 21600"/>
              <a:gd name="T2" fmla="*/ 0 w 21600"/>
              <a:gd name="T3" fmla="*/ 83620592 h 21600"/>
              <a:gd name="T4" fmla="*/ 1295300085 w 21600"/>
              <a:gd name="T5" fmla="*/ 100340263 h 21600"/>
              <a:gd name="T6" fmla="*/ 2147483647 w 21600"/>
              <a:gd name="T7" fmla="*/ 83620592 h 21600"/>
              <a:gd name="T8" fmla="*/ 0 60000 65536"/>
              <a:gd name="T9" fmla="*/ 0 60000 65536"/>
              <a:gd name="T10" fmla="*/ 0 60000 65536"/>
              <a:gd name="T11" fmla="*/ 0 60000 65536"/>
              <a:gd name="T12" fmla="*/ 2160 w 21600"/>
              <a:gd name="T13" fmla="*/ 12343 h 21600"/>
              <a:gd name="T14" fmla="*/ 19440 w 21600"/>
              <a:gd name="T15" fmla="*/ 1851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6480" y="6171"/>
                </a:lnTo>
                <a:lnTo>
                  <a:pt x="8640" y="6171"/>
                </a:lnTo>
                <a:lnTo>
                  <a:pt x="8640" y="12343"/>
                </a:lnTo>
                <a:lnTo>
                  <a:pt x="4320" y="12343"/>
                </a:lnTo>
                <a:lnTo>
                  <a:pt x="4320" y="9257"/>
                </a:lnTo>
                <a:lnTo>
                  <a:pt x="0" y="15429"/>
                </a:lnTo>
                <a:lnTo>
                  <a:pt x="4320" y="21600"/>
                </a:lnTo>
                <a:lnTo>
                  <a:pt x="4320" y="18514"/>
                </a:lnTo>
                <a:lnTo>
                  <a:pt x="17280" y="18514"/>
                </a:lnTo>
                <a:lnTo>
                  <a:pt x="17280" y="21600"/>
                </a:lnTo>
                <a:lnTo>
                  <a:pt x="21600" y="15429"/>
                </a:lnTo>
                <a:lnTo>
                  <a:pt x="17280" y="9257"/>
                </a:lnTo>
                <a:lnTo>
                  <a:pt x="17280" y="12343"/>
                </a:lnTo>
                <a:lnTo>
                  <a:pt x="12960" y="12343"/>
                </a:lnTo>
                <a:lnTo>
                  <a:pt x="12960" y="6171"/>
                </a:lnTo>
                <a:lnTo>
                  <a:pt x="15120" y="6171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3203" name="AutoShape 195"/>
          <p:cNvSpPr>
            <a:spLocks noChangeArrowheads="1"/>
          </p:cNvSpPr>
          <p:nvPr/>
        </p:nvSpPr>
        <p:spPr bwMode="auto">
          <a:xfrm rot="-5365900">
            <a:off x="3659187" y="4251326"/>
            <a:ext cx="1965325" cy="165100"/>
          </a:xfrm>
          <a:prstGeom prst="leftRightArrow">
            <a:avLst>
              <a:gd name="adj1" fmla="val 50000"/>
              <a:gd name="adj2" fmla="val 23807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3205" name="Text Box 197"/>
          <p:cNvSpPr txBox="1">
            <a:spLocks noChangeArrowheads="1"/>
          </p:cNvSpPr>
          <p:nvPr/>
        </p:nvSpPr>
        <p:spPr bwMode="auto">
          <a:xfrm>
            <a:off x="1524000" y="4648200"/>
            <a:ext cx="24384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pt-BR" sz="2800" b="1"/>
              <a:t>CIB</a:t>
            </a:r>
          </a:p>
          <a:p>
            <a:pPr algn="ctr"/>
            <a:r>
              <a:rPr lang="pt-BR" sz="2000" b="1"/>
              <a:t>[SES + COSEMS]</a:t>
            </a:r>
          </a:p>
        </p:txBody>
      </p:sp>
      <p:sp>
        <p:nvSpPr>
          <p:cNvPr id="43211" name="AutoShape 203"/>
          <p:cNvSpPr>
            <a:spLocks noChangeArrowheads="1"/>
          </p:cNvSpPr>
          <p:nvPr/>
        </p:nvSpPr>
        <p:spPr bwMode="auto">
          <a:xfrm>
            <a:off x="2514600" y="3657600"/>
            <a:ext cx="2133600" cy="304800"/>
          </a:xfrm>
          <a:prstGeom prst="leftArrow">
            <a:avLst>
              <a:gd name="adj1" fmla="val 50000"/>
              <a:gd name="adj2" fmla="val 17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3212" name="Text Box 204"/>
          <p:cNvSpPr txBox="1">
            <a:spLocks noChangeArrowheads="1"/>
          </p:cNvSpPr>
          <p:nvPr/>
        </p:nvSpPr>
        <p:spPr bwMode="auto">
          <a:xfrm>
            <a:off x="1600200" y="3505200"/>
            <a:ext cx="91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pt-BR" sz="2800" b="1"/>
              <a:t>CIT</a:t>
            </a:r>
            <a:endParaRPr lang="pt-BR" sz="2000" b="1"/>
          </a:p>
        </p:txBody>
      </p:sp>
      <p:sp>
        <p:nvSpPr>
          <p:cNvPr id="43213" name="Text Box 205"/>
          <p:cNvSpPr txBox="1">
            <a:spLocks noChangeArrowheads="1"/>
          </p:cNvSpPr>
          <p:nvPr/>
        </p:nvSpPr>
        <p:spPr bwMode="auto">
          <a:xfrm>
            <a:off x="762000" y="3886200"/>
            <a:ext cx="365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800" b="1"/>
              <a:t>[MS + CONASEMS + CONASS</a:t>
            </a:r>
            <a:r>
              <a:rPr lang="pt-BR" sz="2000" b="1"/>
              <a:t>]</a:t>
            </a:r>
          </a:p>
        </p:txBody>
      </p:sp>
      <p:sp>
        <p:nvSpPr>
          <p:cNvPr id="23589" name="TextBox 47"/>
          <p:cNvSpPr txBox="1">
            <a:spLocks noChangeArrowheads="1"/>
          </p:cNvSpPr>
          <p:nvPr/>
        </p:nvSpPr>
        <p:spPr bwMode="auto">
          <a:xfrm>
            <a:off x="890588" y="5715000"/>
            <a:ext cx="38877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>
                <a:latin typeface="Arial" charset="0"/>
                <a:cs typeface="Arial" charset="0"/>
              </a:rPr>
              <a:t>CIR </a:t>
            </a:r>
            <a:r>
              <a:rPr lang="pt-BR" sz="1800" b="1">
                <a:latin typeface="Arial" charset="0"/>
                <a:cs typeface="Arial" charset="0"/>
              </a:rPr>
              <a:t>– SMS das Macro-Regiões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3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3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3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3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3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3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3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3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23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3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3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3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3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3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3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3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3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43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3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3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3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43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3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191" grpId="0" animBg="1"/>
      <p:bldP spid="43193" grpId="0" autoUpdateAnimBg="0"/>
      <p:bldP spid="43194" grpId="0" animBg="1"/>
      <p:bldP spid="43196" grpId="0" autoUpdateAnimBg="0"/>
      <p:bldP spid="43201" grpId="0" animBg="1"/>
      <p:bldP spid="43203" grpId="0" animBg="1"/>
      <p:bldP spid="43205" grpId="0" autoUpdateAnimBg="0"/>
      <p:bldP spid="43211" grpId="0" animBg="1"/>
      <p:bldP spid="43212" grpId="0" autoUpdateAnimBg="0"/>
      <p:bldP spid="43213" grpId="0" autoUpdateAnimBg="0"/>
      <p:bldP spid="2358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AutoShape 8"/>
          <p:cNvSpPr>
            <a:spLocks noChangeArrowheads="1"/>
          </p:cNvSpPr>
          <p:nvPr/>
        </p:nvSpPr>
        <p:spPr bwMode="auto">
          <a:xfrm>
            <a:off x="2762250" y="3505200"/>
            <a:ext cx="381000" cy="747713"/>
          </a:xfrm>
          <a:prstGeom prst="downArrow">
            <a:avLst>
              <a:gd name="adj1" fmla="val 50000"/>
              <a:gd name="adj2" fmla="val 49063"/>
            </a:avLst>
          </a:prstGeom>
          <a:gradFill rotWithShape="1">
            <a:gsLst>
              <a:gs pos="0">
                <a:srgbClr val="9999FF"/>
              </a:gs>
              <a:gs pos="50000">
                <a:schemeClr val="folHlink"/>
              </a:gs>
              <a:gs pos="100000">
                <a:srgbClr val="9999FF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latin typeface="Tahoma" pitchFamily="34" charset="0"/>
              <a:ea typeface="+mn-ea"/>
            </a:endParaRPr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6437313" y="1828800"/>
            <a:ext cx="27066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3600" b="1">
                <a:latin typeface="Times New Roman" pitchFamily="-103" charset="0"/>
              </a:rPr>
              <a:t>DIREITO</a:t>
            </a:r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1238250" y="4495800"/>
            <a:ext cx="3333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800" b="1">
                <a:latin typeface="Times New Roman" pitchFamily="-103" charset="0"/>
              </a:rPr>
              <a:t>PRINCÍPIOS</a:t>
            </a:r>
          </a:p>
        </p:txBody>
      </p:sp>
      <p:sp>
        <p:nvSpPr>
          <p:cNvPr id="1035" name="AutoShape 11"/>
          <p:cNvSpPr>
            <a:spLocks noChangeArrowheads="1"/>
          </p:cNvSpPr>
          <p:nvPr/>
        </p:nvSpPr>
        <p:spPr bwMode="auto">
          <a:xfrm rot="-5339944">
            <a:off x="7400925" y="2486025"/>
            <a:ext cx="533400" cy="1047750"/>
          </a:xfrm>
          <a:custGeom>
            <a:avLst/>
            <a:gdLst>
              <a:gd name="G0" fmla="+- 6480 0 0"/>
              <a:gd name="G1" fmla="+- 8640 0 0"/>
              <a:gd name="G2" fmla="+- 6171 0 0"/>
              <a:gd name="G3" fmla="+- 21600 0 6480"/>
              <a:gd name="G4" fmla="+- 21600 0 8640"/>
              <a:gd name="G5" fmla="*/ G0 21600 G3"/>
              <a:gd name="G6" fmla="*/ G1 21600 G3"/>
              <a:gd name="G7" fmla="*/ G2 G3 21600"/>
              <a:gd name="G8" fmla="*/ 10800 21600 G3"/>
              <a:gd name="G9" fmla="*/ G4 21600 G3"/>
              <a:gd name="G10" fmla="+- 21600 0 G7"/>
              <a:gd name="G11" fmla="+- G5 0 G8"/>
              <a:gd name="G12" fmla="+- G6 0 G8"/>
              <a:gd name="G13" fmla="*/ G12 G7 G11"/>
              <a:gd name="G14" fmla="+- 21600 0 G13"/>
              <a:gd name="G15" fmla="+- G0 0 10800"/>
              <a:gd name="G16" fmla="+- G1 0 10800"/>
              <a:gd name="G17" fmla="*/ G2 G16 G15"/>
              <a:gd name="T0" fmla="*/ 10800 w 21600"/>
              <a:gd name="T1" fmla="*/ 0 h 21600"/>
              <a:gd name="T2" fmla="*/ 0 w 21600"/>
              <a:gd name="T3" fmla="*/ 15429 h 21600"/>
              <a:gd name="T4" fmla="*/ 10800 w 21600"/>
              <a:gd name="T5" fmla="*/ 18514 h 21600"/>
              <a:gd name="T6" fmla="*/ 21600 w 21600"/>
              <a:gd name="T7" fmla="*/ 1542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G13 w 21600"/>
              <a:gd name="T13" fmla="*/ G6 h 21600"/>
              <a:gd name="T14" fmla="*/ G14 w 21600"/>
              <a:gd name="T15" fmla="*/ G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6480" y="6171"/>
                </a:lnTo>
                <a:lnTo>
                  <a:pt x="8640" y="6171"/>
                </a:lnTo>
                <a:lnTo>
                  <a:pt x="8640" y="12343"/>
                </a:lnTo>
                <a:lnTo>
                  <a:pt x="4320" y="12343"/>
                </a:lnTo>
                <a:lnTo>
                  <a:pt x="4320" y="9257"/>
                </a:lnTo>
                <a:lnTo>
                  <a:pt x="0" y="15429"/>
                </a:lnTo>
                <a:lnTo>
                  <a:pt x="4320" y="21600"/>
                </a:lnTo>
                <a:lnTo>
                  <a:pt x="4320" y="18514"/>
                </a:lnTo>
                <a:lnTo>
                  <a:pt x="17280" y="18514"/>
                </a:lnTo>
                <a:lnTo>
                  <a:pt x="17280" y="21600"/>
                </a:lnTo>
                <a:lnTo>
                  <a:pt x="21600" y="15429"/>
                </a:lnTo>
                <a:lnTo>
                  <a:pt x="17280" y="9257"/>
                </a:lnTo>
                <a:lnTo>
                  <a:pt x="17280" y="12343"/>
                </a:lnTo>
                <a:lnTo>
                  <a:pt x="12960" y="12343"/>
                </a:lnTo>
                <a:lnTo>
                  <a:pt x="12960" y="6171"/>
                </a:lnTo>
                <a:lnTo>
                  <a:pt x="15120" y="6171"/>
                </a:lnTo>
                <a:close/>
              </a:path>
            </a:pathLst>
          </a:custGeom>
          <a:gradFill rotWithShape="1">
            <a:gsLst>
              <a:gs pos="0">
                <a:srgbClr val="9999FF"/>
              </a:gs>
              <a:gs pos="50000">
                <a:schemeClr val="folHlink"/>
              </a:gs>
              <a:gs pos="100000">
                <a:srgbClr val="9999FF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latin typeface="Tahoma" pitchFamily="34" charset="0"/>
              <a:ea typeface="+mn-ea"/>
            </a:endParaRPr>
          </a:p>
        </p:txBody>
      </p:sp>
      <p:sp>
        <p:nvSpPr>
          <p:cNvPr id="1036" name="Text Box 12"/>
          <p:cNvSpPr txBox="1">
            <a:spLocks noChangeArrowheads="1"/>
          </p:cNvSpPr>
          <p:nvPr/>
        </p:nvSpPr>
        <p:spPr bwMode="auto">
          <a:xfrm>
            <a:off x="2095500" y="1905000"/>
            <a:ext cx="2571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3200" b="1">
                <a:latin typeface="Times New Roman" pitchFamily="-103" charset="0"/>
              </a:rPr>
              <a:t>JUSTIÇA</a:t>
            </a:r>
          </a:p>
        </p:txBody>
      </p:sp>
      <p:sp>
        <p:nvSpPr>
          <p:cNvPr id="1038" name="AutoShape 14"/>
          <p:cNvSpPr>
            <a:spLocks noChangeArrowheads="1"/>
          </p:cNvSpPr>
          <p:nvPr/>
        </p:nvSpPr>
        <p:spPr bwMode="auto">
          <a:xfrm>
            <a:off x="1905000" y="5338763"/>
            <a:ext cx="476250" cy="833437"/>
          </a:xfrm>
          <a:prstGeom prst="curvedRightArrow">
            <a:avLst>
              <a:gd name="adj1" fmla="val 35000"/>
              <a:gd name="adj2" fmla="val 70000"/>
              <a:gd name="adj3" fmla="val 33333"/>
            </a:avLst>
          </a:prstGeom>
          <a:gradFill rotWithShape="1">
            <a:gsLst>
              <a:gs pos="0">
                <a:srgbClr val="9999FF"/>
              </a:gs>
              <a:gs pos="50000">
                <a:schemeClr val="folHlink"/>
              </a:gs>
              <a:gs pos="100000">
                <a:srgbClr val="9999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latin typeface="Tahoma" pitchFamily="34" charset="0"/>
              <a:ea typeface="+mn-ea"/>
            </a:endParaRPr>
          </a:p>
        </p:txBody>
      </p:sp>
      <p:sp>
        <p:nvSpPr>
          <p:cNvPr id="1039" name="Text Box 15"/>
          <p:cNvSpPr txBox="1">
            <a:spLocks noChangeArrowheads="1"/>
          </p:cNvSpPr>
          <p:nvPr/>
        </p:nvSpPr>
        <p:spPr bwMode="auto">
          <a:xfrm>
            <a:off x="3333750" y="5715000"/>
            <a:ext cx="58102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800" b="1">
                <a:latin typeface="Times New Roman" pitchFamily="-103" charset="0"/>
              </a:rPr>
              <a:t>O desejo no plano concreto</a:t>
            </a:r>
          </a:p>
        </p:txBody>
      </p: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5619750" y="3702050"/>
            <a:ext cx="46450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3600" b="1">
                <a:latin typeface="Times New Roman" pitchFamily="-103" charset="0"/>
                <a:cs typeface="Times New Roman" pitchFamily="-103" charset="0"/>
              </a:rPr>
              <a:t>ORGANIZAÇÃO</a:t>
            </a:r>
          </a:p>
        </p:txBody>
      </p:sp>
      <p:sp>
        <p:nvSpPr>
          <p:cNvPr id="1041" name="Text Box 17"/>
          <p:cNvSpPr txBox="1">
            <a:spLocks noChangeArrowheads="1"/>
          </p:cNvSpPr>
          <p:nvPr/>
        </p:nvSpPr>
        <p:spPr bwMode="auto">
          <a:xfrm>
            <a:off x="1809750" y="958850"/>
            <a:ext cx="12795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3600" b="1">
                <a:latin typeface="Times New Roman" pitchFamily="-103" charset="0"/>
                <a:cs typeface="Times New Roman" pitchFamily="-103" charset="0"/>
              </a:rPr>
              <a:t>SUS</a:t>
            </a:r>
          </a:p>
        </p:txBody>
      </p:sp>
      <p:sp>
        <p:nvSpPr>
          <p:cNvPr id="1042" name="Text Box 18"/>
          <p:cNvSpPr txBox="1">
            <a:spLocks noChangeArrowheads="1"/>
          </p:cNvSpPr>
          <p:nvPr/>
        </p:nvSpPr>
        <p:spPr bwMode="auto">
          <a:xfrm>
            <a:off x="2565400" y="2679700"/>
            <a:ext cx="33401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3600" b="1">
                <a:latin typeface="Times New Roman" pitchFamily="-103" charset="0"/>
                <a:cs typeface="Times New Roman" pitchFamily="-103" charset="0"/>
              </a:rPr>
              <a:t>DOUTRINA</a:t>
            </a:r>
          </a:p>
        </p:txBody>
      </p:sp>
      <p:sp>
        <p:nvSpPr>
          <p:cNvPr id="1043" name="Text Box 19"/>
          <p:cNvSpPr txBox="1">
            <a:spLocks noChangeArrowheads="1"/>
          </p:cNvSpPr>
          <p:nvPr/>
        </p:nvSpPr>
        <p:spPr bwMode="auto">
          <a:xfrm>
            <a:off x="5048250" y="685800"/>
            <a:ext cx="4000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b="1">
                <a:latin typeface="Times New Roman" pitchFamily="-103" charset="0"/>
              </a:rPr>
              <a:t>O Desejo e o Plano</a:t>
            </a:r>
          </a:p>
          <a:p>
            <a:pPr algn="ctr"/>
            <a:r>
              <a:rPr lang="pt-BR" b="1">
                <a:latin typeface="Times New Roman" pitchFamily="-103" charset="0"/>
              </a:rPr>
              <a:t>(O Plano do Desejo)</a:t>
            </a:r>
          </a:p>
        </p:txBody>
      </p:sp>
      <p:sp>
        <p:nvSpPr>
          <p:cNvPr id="1044" name="AutoShape 20"/>
          <p:cNvSpPr>
            <a:spLocks noChangeArrowheads="1"/>
          </p:cNvSpPr>
          <p:nvPr/>
        </p:nvSpPr>
        <p:spPr bwMode="auto">
          <a:xfrm>
            <a:off x="4953000" y="2028825"/>
            <a:ext cx="1047750" cy="333375"/>
          </a:xfrm>
          <a:prstGeom prst="rightArrow">
            <a:avLst>
              <a:gd name="adj1" fmla="val 50000"/>
              <a:gd name="adj2" fmla="val 78571"/>
            </a:avLst>
          </a:prstGeom>
          <a:gradFill rotWithShape="1">
            <a:gsLst>
              <a:gs pos="0">
                <a:srgbClr val="9999FF"/>
              </a:gs>
              <a:gs pos="50000">
                <a:schemeClr val="folHlink"/>
              </a:gs>
              <a:gs pos="100000">
                <a:srgbClr val="9999FF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latin typeface="Tahoma" pitchFamily="34" charset="0"/>
              <a:ea typeface="+mn-ea"/>
            </a:endParaRPr>
          </a:p>
        </p:txBody>
      </p:sp>
      <p:sp>
        <p:nvSpPr>
          <p:cNvPr id="1045" name="AutoShape 21"/>
          <p:cNvSpPr>
            <a:spLocks noChangeArrowheads="1"/>
          </p:cNvSpPr>
          <p:nvPr/>
        </p:nvSpPr>
        <p:spPr bwMode="auto">
          <a:xfrm>
            <a:off x="1619250" y="2062163"/>
            <a:ext cx="476250" cy="833437"/>
          </a:xfrm>
          <a:prstGeom prst="curvedRightArrow">
            <a:avLst>
              <a:gd name="adj1" fmla="val 35000"/>
              <a:gd name="adj2" fmla="val 70000"/>
              <a:gd name="adj3" fmla="val 33333"/>
            </a:avLst>
          </a:prstGeom>
          <a:gradFill rotWithShape="1">
            <a:gsLst>
              <a:gs pos="0">
                <a:srgbClr val="9999FF"/>
              </a:gs>
              <a:gs pos="50000">
                <a:schemeClr val="folHlink"/>
              </a:gs>
              <a:gs pos="100000">
                <a:srgbClr val="9999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latin typeface="Tahoma" pitchFamily="34" charset="0"/>
              <a:ea typeface="+mn-ea"/>
            </a:endParaRPr>
          </a:p>
        </p:txBody>
      </p:sp>
      <p:sp>
        <p:nvSpPr>
          <p:cNvPr id="1046" name="AutoShape 22"/>
          <p:cNvSpPr>
            <a:spLocks noChangeArrowheads="1"/>
          </p:cNvSpPr>
          <p:nvPr/>
        </p:nvSpPr>
        <p:spPr bwMode="auto">
          <a:xfrm>
            <a:off x="9906000" y="5033963"/>
            <a:ext cx="631825" cy="985837"/>
          </a:xfrm>
          <a:prstGeom prst="curvedLeftArrow">
            <a:avLst>
              <a:gd name="adj1" fmla="val 31206"/>
              <a:gd name="adj2" fmla="val 62412"/>
              <a:gd name="adj3" fmla="val 33333"/>
            </a:avLst>
          </a:prstGeom>
          <a:gradFill rotWithShape="1">
            <a:gsLst>
              <a:gs pos="0">
                <a:srgbClr val="9999FF"/>
              </a:gs>
              <a:gs pos="50000">
                <a:schemeClr val="folHlink"/>
              </a:gs>
              <a:gs pos="100000">
                <a:srgbClr val="9999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latin typeface="Tahoma" pitchFamily="34" charset="0"/>
              <a:ea typeface="+mn-ea"/>
            </a:endParaRPr>
          </a:p>
        </p:txBody>
      </p:sp>
      <p:sp>
        <p:nvSpPr>
          <p:cNvPr id="1047" name="Text Box 23"/>
          <p:cNvSpPr txBox="1">
            <a:spLocks noChangeArrowheads="1"/>
          </p:cNvSpPr>
          <p:nvPr/>
        </p:nvSpPr>
        <p:spPr bwMode="auto">
          <a:xfrm>
            <a:off x="6667500" y="4814888"/>
            <a:ext cx="33337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800" b="1">
                <a:latin typeface="Times New Roman" pitchFamily="-103" charset="0"/>
              </a:rPr>
              <a:t>DIRETRIZES</a:t>
            </a:r>
          </a:p>
        </p:txBody>
      </p:sp>
      <p:sp>
        <p:nvSpPr>
          <p:cNvPr id="1048" name="AutoShape 24"/>
          <p:cNvSpPr>
            <a:spLocks noChangeArrowheads="1"/>
          </p:cNvSpPr>
          <p:nvPr/>
        </p:nvSpPr>
        <p:spPr bwMode="auto">
          <a:xfrm>
            <a:off x="8001000" y="4357688"/>
            <a:ext cx="381000" cy="442912"/>
          </a:xfrm>
          <a:prstGeom prst="downArrow">
            <a:avLst>
              <a:gd name="adj1" fmla="val 50000"/>
              <a:gd name="adj2" fmla="val 29062"/>
            </a:avLst>
          </a:prstGeom>
          <a:gradFill rotWithShape="1">
            <a:gsLst>
              <a:gs pos="0">
                <a:srgbClr val="9999FF"/>
              </a:gs>
              <a:gs pos="50000">
                <a:schemeClr val="folHlink"/>
              </a:gs>
              <a:gs pos="100000">
                <a:srgbClr val="9999FF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latin typeface="Tahoma" pitchFamily="34" charset="0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9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0" dur="500"/>
                                        <p:tgtEl>
                                          <p:spTgt spid="1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3" dur="5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2" grpId="0" animBg="1"/>
      <p:bldP spid="1033" grpId="0" autoUpdateAnimBg="0"/>
      <p:bldP spid="1034" grpId="0" autoUpdateAnimBg="0"/>
      <p:bldP spid="1036" grpId="0" autoUpdateAnimBg="0"/>
      <p:bldP spid="1038" grpId="0" animBg="1"/>
      <p:bldP spid="1039" grpId="0" autoUpdateAnimBg="0"/>
      <p:bldP spid="1040" grpId="0" autoUpdateAnimBg="0"/>
      <p:bldP spid="1041" grpId="0" autoUpdateAnimBg="0"/>
      <p:bldP spid="1042" grpId="0" autoUpdateAnimBg="0"/>
      <p:bldP spid="1043" grpId="0" autoUpdateAnimBg="0"/>
      <p:bldP spid="1044" grpId="0" animBg="1"/>
      <p:bldP spid="1045" grpId="0" animBg="1"/>
      <p:bldP spid="1046" grpId="0" animBg="1"/>
      <p:bldP spid="1047" grpId="0" autoUpdateAnimBg="0"/>
      <p:bldP spid="104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571500" y="1219200"/>
            <a:ext cx="103822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3200" b="1">
                <a:latin typeface="Times New Roman" pitchFamily="-103" charset="0"/>
                <a:cs typeface="Times New Roman" pitchFamily="-103" charset="0"/>
              </a:rPr>
              <a:t>O Plano do Desejo</a:t>
            </a:r>
          </a:p>
          <a:p>
            <a:pPr algn="ctr"/>
            <a:r>
              <a:rPr lang="pt-BR" sz="3200" b="1">
                <a:latin typeface="Times New Roman" pitchFamily="-103" charset="0"/>
                <a:cs typeface="Times New Roman" pitchFamily="-103" charset="0"/>
              </a:rPr>
              <a:t>A Constituição Federal de 1988</a:t>
            </a: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6953250" y="2514600"/>
            <a:ext cx="3524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3600" b="1">
                <a:latin typeface="Times New Roman" pitchFamily="-103" charset="0"/>
                <a:cs typeface="Times New Roman" pitchFamily="-103" charset="0"/>
              </a:rPr>
              <a:t>DOUTRINA</a:t>
            </a:r>
          </a:p>
        </p:txBody>
      </p:sp>
      <p:sp>
        <p:nvSpPr>
          <p:cNvPr id="33800" name="AutoShape 8"/>
          <p:cNvSpPr>
            <a:spLocks noChangeArrowheads="1"/>
          </p:cNvSpPr>
          <p:nvPr/>
        </p:nvSpPr>
        <p:spPr bwMode="auto">
          <a:xfrm>
            <a:off x="5619750" y="2452688"/>
            <a:ext cx="381000" cy="747712"/>
          </a:xfrm>
          <a:prstGeom prst="downArrow">
            <a:avLst>
              <a:gd name="adj1" fmla="val 50000"/>
              <a:gd name="adj2" fmla="val 49062"/>
            </a:avLst>
          </a:prstGeom>
          <a:gradFill rotWithShape="1">
            <a:gsLst>
              <a:gs pos="0">
                <a:srgbClr val="9999FF"/>
              </a:gs>
              <a:gs pos="50000">
                <a:schemeClr val="folHlink"/>
              </a:gs>
              <a:gs pos="100000">
                <a:srgbClr val="9999FF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latin typeface="Tahoma" pitchFamily="34" charset="0"/>
              <a:ea typeface="+mn-ea"/>
            </a:endParaRPr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363538" y="3429000"/>
            <a:ext cx="10780712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2800" b="1">
                <a:latin typeface="Times New Roman" pitchFamily="-103" charset="0"/>
                <a:cs typeface="Times New Roman" pitchFamily="-103" charset="0"/>
              </a:rPr>
              <a:t>Seção II - Da Saúde</a:t>
            </a:r>
          </a:p>
          <a:p>
            <a:pPr algn="ctr"/>
            <a:r>
              <a:rPr lang="pt-BR" sz="2800" b="1">
                <a:latin typeface="Times New Roman" pitchFamily="-103" charset="0"/>
                <a:cs typeface="Times New Roman" pitchFamily="-103" charset="0"/>
              </a:rPr>
              <a:t>Art. 196. A saúde é direito de todos e dever do Estado, </a:t>
            </a:r>
          </a:p>
          <a:p>
            <a:pPr algn="ctr"/>
            <a:r>
              <a:rPr lang="pt-BR" sz="2800" b="1">
                <a:latin typeface="Times New Roman" pitchFamily="-103" charset="0"/>
                <a:cs typeface="Times New Roman" pitchFamily="-103" charset="0"/>
              </a:rPr>
              <a:t>garantido mediante políticas sociais e econômicas que </a:t>
            </a:r>
          </a:p>
          <a:p>
            <a:pPr algn="ctr"/>
            <a:r>
              <a:rPr lang="pt-BR" sz="2800" b="1">
                <a:latin typeface="Times New Roman" pitchFamily="-103" charset="0"/>
                <a:cs typeface="Times New Roman" pitchFamily="-103" charset="0"/>
              </a:rPr>
              <a:t>visem à redução do risco de doença e de outros agravos </a:t>
            </a:r>
          </a:p>
          <a:p>
            <a:pPr algn="ctr"/>
            <a:r>
              <a:rPr lang="pt-BR" sz="2800" b="1">
                <a:latin typeface="Times New Roman" pitchFamily="-103" charset="0"/>
                <a:cs typeface="Times New Roman" pitchFamily="-103" charset="0"/>
              </a:rPr>
              <a:t>e ao acesso universal e igualitário às ações e serviços </a:t>
            </a:r>
          </a:p>
          <a:p>
            <a:pPr algn="ctr"/>
            <a:r>
              <a:rPr lang="pt-BR" sz="2800" b="1">
                <a:latin typeface="Times New Roman" pitchFamily="-103" charset="0"/>
                <a:cs typeface="Times New Roman" pitchFamily="-103" charset="0"/>
              </a:rPr>
              <a:t>para sua promoção, proteção e recuperação.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8" grpId="0" autoUpdateAnimBg="0"/>
      <p:bldP spid="33799" grpId="0" autoUpdateAnimBg="0"/>
      <p:bldP spid="33800" grpId="0" animBg="1"/>
      <p:bldP spid="33801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7688263" y="44450"/>
            <a:ext cx="371475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1600" b="1">
                <a:latin typeface="Times New Roman" pitchFamily="-103" charset="0"/>
                <a:cs typeface="Times New Roman" pitchFamily="-103" charset="0"/>
              </a:rPr>
              <a:t>O Plano do Desejo</a:t>
            </a:r>
          </a:p>
          <a:p>
            <a:pPr algn="ctr"/>
            <a:r>
              <a:rPr lang="pt-BR" sz="1600" b="1">
                <a:latin typeface="Times New Roman" pitchFamily="-103" charset="0"/>
                <a:cs typeface="Times New Roman" pitchFamily="-103" charset="0"/>
              </a:rPr>
              <a:t>A Constituição Federal de 1988</a:t>
            </a:r>
          </a:p>
          <a:p>
            <a:pPr algn="ctr"/>
            <a:r>
              <a:rPr lang="pt-BR" sz="1600" b="1">
                <a:latin typeface="Times New Roman" pitchFamily="-103" charset="0"/>
                <a:cs typeface="Times New Roman" pitchFamily="-103" charset="0"/>
              </a:rPr>
              <a:t>A DOUTRINA</a:t>
            </a:r>
          </a:p>
          <a:p>
            <a:pPr algn="ctr"/>
            <a:r>
              <a:rPr lang="pt-BR" sz="1600" b="1">
                <a:latin typeface="Times New Roman" pitchFamily="-103" charset="0"/>
                <a:cs typeface="Times New Roman" pitchFamily="-103" charset="0"/>
              </a:rPr>
              <a:t>(Artigo 196) </a:t>
            </a:r>
          </a:p>
        </p:txBody>
      </p:sp>
      <p:sp>
        <p:nvSpPr>
          <p:cNvPr id="34825" name="Text Box 9"/>
          <p:cNvSpPr txBox="1">
            <a:spLocks noChangeArrowheads="1"/>
          </p:cNvSpPr>
          <p:nvPr/>
        </p:nvSpPr>
        <p:spPr bwMode="auto">
          <a:xfrm>
            <a:off x="190500" y="4724400"/>
            <a:ext cx="79660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b="1">
                <a:latin typeface="Times New Roman" pitchFamily="-103" charset="0"/>
                <a:cs typeface="Times New Roman" pitchFamily="-103" charset="0"/>
              </a:rPr>
              <a:t>redução do risco de doença e de outros agravos </a:t>
            </a:r>
          </a:p>
          <a:p>
            <a:pPr algn="ctr"/>
            <a:r>
              <a:rPr lang="pt-BR" b="1">
                <a:latin typeface="Times New Roman" pitchFamily="-103" charset="0"/>
                <a:cs typeface="Times New Roman" pitchFamily="-103" charset="0"/>
              </a:rPr>
              <a:t>e ao acesso universal e igualitário</a:t>
            </a: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285750" y="2057400"/>
            <a:ext cx="1543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b="1">
                <a:latin typeface="Times New Roman" pitchFamily="-103" charset="0"/>
                <a:cs typeface="Times New Roman" pitchFamily="-103" charset="0"/>
              </a:rPr>
              <a:t>A saúde</a:t>
            </a:r>
          </a:p>
        </p:txBody>
      </p:sp>
      <p:sp>
        <p:nvSpPr>
          <p:cNvPr id="34827" name="AutoShape 11"/>
          <p:cNvSpPr>
            <a:spLocks noChangeArrowheads="1"/>
          </p:cNvSpPr>
          <p:nvPr/>
        </p:nvSpPr>
        <p:spPr bwMode="auto">
          <a:xfrm>
            <a:off x="1905000" y="1981200"/>
            <a:ext cx="571500" cy="381000"/>
          </a:xfrm>
          <a:custGeom>
            <a:avLst/>
            <a:gdLst>
              <a:gd name="G0" fmla="+- 9257 0 0"/>
              <a:gd name="G1" fmla="+- 18514 0 0"/>
              <a:gd name="G2" fmla="+- 6171 0 0"/>
              <a:gd name="G3" fmla="*/ 9257 1 2"/>
              <a:gd name="G4" fmla="+- G3 10800 0"/>
              <a:gd name="G5" fmla="+- 21600 9257 18514"/>
              <a:gd name="G6" fmla="+- 18514 6171 0"/>
              <a:gd name="G7" fmla="*/ G6 1 2"/>
              <a:gd name="G8" fmla="*/ 18514 2 1"/>
              <a:gd name="G9" fmla="+- G8 0 21600"/>
              <a:gd name="G10" fmla="+- G5 0 G4"/>
              <a:gd name="G11" fmla="+- 9257 0 G4"/>
              <a:gd name="G12" fmla="*/ G2 G10 G11"/>
              <a:gd name="T0" fmla="*/ 15429 w 21600"/>
              <a:gd name="T1" fmla="*/ 0 h 21600"/>
              <a:gd name="T2" fmla="*/ 9257 w 21600"/>
              <a:gd name="T3" fmla="*/ 6171 h 21600"/>
              <a:gd name="T4" fmla="*/ 6171 w 21600"/>
              <a:gd name="T5" fmla="*/ 9257 h 21600"/>
              <a:gd name="T6" fmla="*/ 0 w 21600"/>
              <a:gd name="T7" fmla="*/ 15429 h 21600"/>
              <a:gd name="T8" fmla="*/ 6171 w 21600"/>
              <a:gd name="T9" fmla="*/ 21600 h 21600"/>
              <a:gd name="T10" fmla="*/ 12343 w 21600"/>
              <a:gd name="T11" fmla="*/ 18514 h 21600"/>
              <a:gd name="T12" fmla="*/ 18514 w 21600"/>
              <a:gd name="T13" fmla="*/ 12343 h 21600"/>
              <a:gd name="T14" fmla="*/ 21600 w 21600"/>
              <a:gd name="T15" fmla="*/ 6171 h 21600"/>
              <a:gd name="T16" fmla="*/ 17694720 60000 65536"/>
              <a:gd name="T17" fmla="*/ 11796480 60000 65536"/>
              <a:gd name="T18" fmla="*/ 17694720 60000 65536"/>
              <a:gd name="T19" fmla="*/ 11796480 60000 65536"/>
              <a:gd name="T20" fmla="*/ 5898240 60000 65536"/>
              <a:gd name="T21" fmla="*/ 5898240 60000 65536"/>
              <a:gd name="T22" fmla="*/ 0 60000 65536"/>
              <a:gd name="T23" fmla="*/ 0 60000 65536"/>
              <a:gd name="T24" fmla="*/ G12 w 21600"/>
              <a:gd name="T25" fmla="*/ G5 h 21600"/>
              <a:gd name="T26" fmla="*/ G1 w 21600"/>
              <a:gd name="T27" fmla="*/ G1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15429" y="0"/>
                </a:moveTo>
                <a:lnTo>
                  <a:pt x="9257" y="6171"/>
                </a:lnTo>
                <a:lnTo>
                  <a:pt x="12343" y="6171"/>
                </a:lnTo>
                <a:lnTo>
                  <a:pt x="12343" y="12343"/>
                </a:lnTo>
                <a:lnTo>
                  <a:pt x="6171" y="12343"/>
                </a:lnTo>
                <a:lnTo>
                  <a:pt x="6171" y="9257"/>
                </a:lnTo>
                <a:lnTo>
                  <a:pt x="0" y="15429"/>
                </a:lnTo>
                <a:lnTo>
                  <a:pt x="6171" y="21600"/>
                </a:lnTo>
                <a:lnTo>
                  <a:pt x="6171" y="18514"/>
                </a:lnTo>
                <a:lnTo>
                  <a:pt x="18514" y="18514"/>
                </a:lnTo>
                <a:lnTo>
                  <a:pt x="18514" y="6171"/>
                </a:lnTo>
                <a:lnTo>
                  <a:pt x="21600" y="6171"/>
                </a:lnTo>
                <a:close/>
              </a:path>
            </a:pathLst>
          </a:custGeom>
          <a:gradFill rotWithShape="1">
            <a:gsLst>
              <a:gs pos="0">
                <a:srgbClr val="9999FF"/>
              </a:gs>
              <a:gs pos="50000">
                <a:schemeClr val="folHlink"/>
              </a:gs>
              <a:gs pos="100000">
                <a:srgbClr val="9999FF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latin typeface="Tahoma" pitchFamily="34" charset="0"/>
              <a:ea typeface="+mn-ea"/>
            </a:endParaRPr>
          </a:p>
        </p:txBody>
      </p:sp>
      <p:sp>
        <p:nvSpPr>
          <p:cNvPr id="34828" name="AutoShape 12"/>
          <p:cNvSpPr>
            <a:spLocks noChangeArrowheads="1"/>
          </p:cNvSpPr>
          <p:nvPr/>
        </p:nvSpPr>
        <p:spPr bwMode="auto">
          <a:xfrm rot="-5440162">
            <a:off x="4105275" y="2276475"/>
            <a:ext cx="457200" cy="476250"/>
          </a:xfrm>
          <a:custGeom>
            <a:avLst/>
            <a:gdLst>
              <a:gd name="G0" fmla="+- 9257 0 0"/>
              <a:gd name="G1" fmla="+- 18514 0 0"/>
              <a:gd name="G2" fmla="+- 6171 0 0"/>
              <a:gd name="G3" fmla="*/ 9257 1 2"/>
              <a:gd name="G4" fmla="+- G3 10800 0"/>
              <a:gd name="G5" fmla="+- 21600 9257 18514"/>
              <a:gd name="G6" fmla="+- 18514 6171 0"/>
              <a:gd name="G7" fmla="*/ G6 1 2"/>
              <a:gd name="G8" fmla="*/ 18514 2 1"/>
              <a:gd name="G9" fmla="+- G8 0 21600"/>
              <a:gd name="G10" fmla="+- G5 0 G4"/>
              <a:gd name="G11" fmla="+- 9257 0 G4"/>
              <a:gd name="G12" fmla="*/ G2 G10 G11"/>
              <a:gd name="T0" fmla="*/ 15429 w 21600"/>
              <a:gd name="T1" fmla="*/ 0 h 21600"/>
              <a:gd name="T2" fmla="*/ 9257 w 21600"/>
              <a:gd name="T3" fmla="*/ 6171 h 21600"/>
              <a:gd name="T4" fmla="*/ 6171 w 21600"/>
              <a:gd name="T5" fmla="*/ 9257 h 21600"/>
              <a:gd name="T6" fmla="*/ 0 w 21600"/>
              <a:gd name="T7" fmla="*/ 15429 h 21600"/>
              <a:gd name="T8" fmla="*/ 6171 w 21600"/>
              <a:gd name="T9" fmla="*/ 21600 h 21600"/>
              <a:gd name="T10" fmla="*/ 12343 w 21600"/>
              <a:gd name="T11" fmla="*/ 18514 h 21600"/>
              <a:gd name="T12" fmla="*/ 18514 w 21600"/>
              <a:gd name="T13" fmla="*/ 12343 h 21600"/>
              <a:gd name="T14" fmla="*/ 21600 w 21600"/>
              <a:gd name="T15" fmla="*/ 6171 h 21600"/>
              <a:gd name="T16" fmla="*/ 17694720 60000 65536"/>
              <a:gd name="T17" fmla="*/ 11796480 60000 65536"/>
              <a:gd name="T18" fmla="*/ 17694720 60000 65536"/>
              <a:gd name="T19" fmla="*/ 11796480 60000 65536"/>
              <a:gd name="T20" fmla="*/ 5898240 60000 65536"/>
              <a:gd name="T21" fmla="*/ 5898240 60000 65536"/>
              <a:gd name="T22" fmla="*/ 0 60000 65536"/>
              <a:gd name="T23" fmla="*/ 0 60000 65536"/>
              <a:gd name="T24" fmla="*/ G12 w 21600"/>
              <a:gd name="T25" fmla="*/ G5 h 21600"/>
              <a:gd name="T26" fmla="*/ G1 w 21600"/>
              <a:gd name="T27" fmla="*/ G1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15429" y="0"/>
                </a:moveTo>
                <a:lnTo>
                  <a:pt x="9257" y="6171"/>
                </a:lnTo>
                <a:lnTo>
                  <a:pt x="12343" y="6171"/>
                </a:lnTo>
                <a:lnTo>
                  <a:pt x="12343" y="12343"/>
                </a:lnTo>
                <a:lnTo>
                  <a:pt x="6171" y="12343"/>
                </a:lnTo>
                <a:lnTo>
                  <a:pt x="6171" y="9257"/>
                </a:lnTo>
                <a:lnTo>
                  <a:pt x="0" y="15429"/>
                </a:lnTo>
                <a:lnTo>
                  <a:pt x="6171" y="21600"/>
                </a:lnTo>
                <a:lnTo>
                  <a:pt x="6171" y="18514"/>
                </a:lnTo>
                <a:lnTo>
                  <a:pt x="18514" y="18514"/>
                </a:lnTo>
                <a:lnTo>
                  <a:pt x="18514" y="6171"/>
                </a:lnTo>
                <a:lnTo>
                  <a:pt x="21600" y="6171"/>
                </a:lnTo>
                <a:close/>
              </a:path>
            </a:pathLst>
          </a:custGeom>
          <a:gradFill rotWithShape="1">
            <a:gsLst>
              <a:gs pos="0">
                <a:srgbClr val="9999FF"/>
              </a:gs>
              <a:gs pos="50000">
                <a:schemeClr val="folHlink"/>
              </a:gs>
              <a:gs pos="100000">
                <a:srgbClr val="9999FF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latin typeface="Tahoma" pitchFamily="34" charset="0"/>
              <a:ea typeface="+mn-ea"/>
            </a:endParaRPr>
          </a:p>
        </p:txBody>
      </p:sp>
      <p:sp>
        <p:nvSpPr>
          <p:cNvPr id="34829" name="AutoShape 13"/>
          <p:cNvSpPr>
            <a:spLocks noChangeArrowheads="1"/>
          </p:cNvSpPr>
          <p:nvPr/>
        </p:nvSpPr>
        <p:spPr bwMode="auto">
          <a:xfrm>
            <a:off x="6096000" y="1905000"/>
            <a:ext cx="571500" cy="381000"/>
          </a:xfrm>
          <a:custGeom>
            <a:avLst/>
            <a:gdLst>
              <a:gd name="G0" fmla="+- 9257 0 0"/>
              <a:gd name="G1" fmla="+- 18514 0 0"/>
              <a:gd name="G2" fmla="+- 6171 0 0"/>
              <a:gd name="G3" fmla="*/ 9257 1 2"/>
              <a:gd name="G4" fmla="+- G3 10800 0"/>
              <a:gd name="G5" fmla="+- 21600 9257 18514"/>
              <a:gd name="G6" fmla="+- 18514 6171 0"/>
              <a:gd name="G7" fmla="*/ G6 1 2"/>
              <a:gd name="G8" fmla="*/ 18514 2 1"/>
              <a:gd name="G9" fmla="+- G8 0 21600"/>
              <a:gd name="G10" fmla="+- G5 0 G4"/>
              <a:gd name="G11" fmla="+- 9257 0 G4"/>
              <a:gd name="G12" fmla="*/ G2 G10 G11"/>
              <a:gd name="T0" fmla="*/ 15429 w 21600"/>
              <a:gd name="T1" fmla="*/ 0 h 21600"/>
              <a:gd name="T2" fmla="*/ 9257 w 21600"/>
              <a:gd name="T3" fmla="*/ 6171 h 21600"/>
              <a:gd name="T4" fmla="*/ 6171 w 21600"/>
              <a:gd name="T5" fmla="*/ 9257 h 21600"/>
              <a:gd name="T6" fmla="*/ 0 w 21600"/>
              <a:gd name="T7" fmla="*/ 15429 h 21600"/>
              <a:gd name="T8" fmla="*/ 6171 w 21600"/>
              <a:gd name="T9" fmla="*/ 21600 h 21600"/>
              <a:gd name="T10" fmla="*/ 12343 w 21600"/>
              <a:gd name="T11" fmla="*/ 18514 h 21600"/>
              <a:gd name="T12" fmla="*/ 18514 w 21600"/>
              <a:gd name="T13" fmla="*/ 12343 h 21600"/>
              <a:gd name="T14" fmla="*/ 21600 w 21600"/>
              <a:gd name="T15" fmla="*/ 6171 h 21600"/>
              <a:gd name="T16" fmla="*/ 17694720 60000 65536"/>
              <a:gd name="T17" fmla="*/ 11796480 60000 65536"/>
              <a:gd name="T18" fmla="*/ 17694720 60000 65536"/>
              <a:gd name="T19" fmla="*/ 11796480 60000 65536"/>
              <a:gd name="T20" fmla="*/ 5898240 60000 65536"/>
              <a:gd name="T21" fmla="*/ 5898240 60000 65536"/>
              <a:gd name="T22" fmla="*/ 0 60000 65536"/>
              <a:gd name="T23" fmla="*/ 0 60000 65536"/>
              <a:gd name="T24" fmla="*/ G12 w 21600"/>
              <a:gd name="T25" fmla="*/ G5 h 21600"/>
              <a:gd name="T26" fmla="*/ G1 w 21600"/>
              <a:gd name="T27" fmla="*/ G1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15429" y="0"/>
                </a:moveTo>
                <a:lnTo>
                  <a:pt x="9257" y="6171"/>
                </a:lnTo>
                <a:lnTo>
                  <a:pt x="12343" y="6171"/>
                </a:lnTo>
                <a:lnTo>
                  <a:pt x="12343" y="12343"/>
                </a:lnTo>
                <a:lnTo>
                  <a:pt x="6171" y="12343"/>
                </a:lnTo>
                <a:lnTo>
                  <a:pt x="6171" y="9257"/>
                </a:lnTo>
                <a:lnTo>
                  <a:pt x="0" y="15429"/>
                </a:lnTo>
                <a:lnTo>
                  <a:pt x="6171" y="21600"/>
                </a:lnTo>
                <a:lnTo>
                  <a:pt x="6171" y="18514"/>
                </a:lnTo>
                <a:lnTo>
                  <a:pt x="18514" y="18514"/>
                </a:lnTo>
                <a:lnTo>
                  <a:pt x="18514" y="6171"/>
                </a:lnTo>
                <a:lnTo>
                  <a:pt x="21600" y="6171"/>
                </a:lnTo>
                <a:close/>
              </a:path>
            </a:pathLst>
          </a:custGeom>
          <a:gradFill rotWithShape="1">
            <a:gsLst>
              <a:gs pos="0">
                <a:srgbClr val="9999FF"/>
              </a:gs>
              <a:gs pos="50000">
                <a:schemeClr val="folHlink"/>
              </a:gs>
              <a:gs pos="100000">
                <a:srgbClr val="9999FF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latin typeface="Tahoma" pitchFamily="34" charset="0"/>
              <a:ea typeface="+mn-ea"/>
            </a:endParaRPr>
          </a:p>
        </p:txBody>
      </p:sp>
      <p:sp>
        <p:nvSpPr>
          <p:cNvPr id="34830" name="Text Box 14"/>
          <p:cNvSpPr txBox="1">
            <a:spLocks noChangeArrowheads="1"/>
          </p:cNvSpPr>
          <p:nvPr/>
        </p:nvSpPr>
        <p:spPr bwMode="auto">
          <a:xfrm>
            <a:off x="2571750" y="2133600"/>
            <a:ext cx="1638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b="1">
                <a:latin typeface="Times New Roman" pitchFamily="-103" charset="0"/>
                <a:cs typeface="Times New Roman" pitchFamily="-103" charset="0"/>
              </a:rPr>
              <a:t>é direito </a:t>
            </a:r>
          </a:p>
        </p:txBody>
      </p:sp>
      <p:sp>
        <p:nvSpPr>
          <p:cNvPr id="34831" name="Text Box 15"/>
          <p:cNvSpPr txBox="1">
            <a:spLocks noChangeArrowheads="1"/>
          </p:cNvSpPr>
          <p:nvPr/>
        </p:nvSpPr>
        <p:spPr bwMode="auto">
          <a:xfrm>
            <a:off x="4476750" y="1981200"/>
            <a:ext cx="1638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b="1">
                <a:latin typeface="Times New Roman" pitchFamily="-103" charset="0"/>
                <a:cs typeface="Times New Roman" pitchFamily="-103" charset="0"/>
              </a:rPr>
              <a:t>de todos </a:t>
            </a:r>
          </a:p>
        </p:txBody>
      </p:sp>
      <p:sp>
        <p:nvSpPr>
          <p:cNvPr id="34832" name="Text Box 16"/>
          <p:cNvSpPr txBox="1">
            <a:spLocks noChangeArrowheads="1"/>
          </p:cNvSpPr>
          <p:nvPr/>
        </p:nvSpPr>
        <p:spPr bwMode="auto">
          <a:xfrm>
            <a:off x="6762750" y="2209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b="1">
                <a:latin typeface="Times New Roman" pitchFamily="-103" charset="0"/>
                <a:cs typeface="Times New Roman" pitchFamily="-103" charset="0"/>
              </a:rPr>
              <a:t>e dever do Estado, </a:t>
            </a:r>
          </a:p>
        </p:txBody>
      </p:sp>
      <p:sp>
        <p:nvSpPr>
          <p:cNvPr id="34833" name="AutoShape 17"/>
          <p:cNvSpPr>
            <a:spLocks noChangeArrowheads="1"/>
          </p:cNvSpPr>
          <p:nvPr/>
        </p:nvSpPr>
        <p:spPr bwMode="auto">
          <a:xfrm rot="-5440162">
            <a:off x="10106025" y="2352675"/>
            <a:ext cx="457200" cy="476250"/>
          </a:xfrm>
          <a:custGeom>
            <a:avLst/>
            <a:gdLst>
              <a:gd name="G0" fmla="+- 9257 0 0"/>
              <a:gd name="G1" fmla="+- 18514 0 0"/>
              <a:gd name="G2" fmla="+- 6171 0 0"/>
              <a:gd name="G3" fmla="*/ 9257 1 2"/>
              <a:gd name="G4" fmla="+- G3 10800 0"/>
              <a:gd name="G5" fmla="+- 21600 9257 18514"/>
              <a:gd name="G6" fmla="+- 18514 6171 0"/>
              <a:gd name="G7" fmla="*/ G6 1 2"/>
              <a:gd name="G8" fmla="*/ 18514 2 1"/>
              <a:gd name="G9" fmla="+- G8 0 21600"/>
              <a:gd name="G10" fmla="+- G5 0 G4"/>
              <a:gd name="G11" fmla="+- 9257 0 G4"/>
              <a:gd name="G12" fmla="*/ G2 G10 G11"/>
              <a:gd name="T0" fmla="*/ 15429 w 21600"/>
              <a:gd name="T1" fmla="*/ 0 h 21600"/>
              <a:gd name="T2" fmla="*/ 9257 w 21600"/>
              <a:gd name="T3" fmla="*/ 6171 h 21600"/>
              <a:gd name="T4" fmla="*/ 6171 w 21600"/>
              <a:gd name="T5" fmla="*/ 9257 h 21600"/>
              <a:gd name="T6" fmla="*/ 0 w 21600"/>
              <a:gd name="T7" fmla="*/ 15429 h 21600"/>
              <a:gd name="T8" fmla="*/ 6171 w 21600"/>
              <a:gd name="T9" fmla="*/ 21600 h 21600"/>
              <a:gd name="T10" fmla="*/ 12343 w 21600"/>
              <a:gd name="T11" fmla="*/ 18514 h 21600"/>
              <a:gd name="T12" fmla="*/ 18514 w 21600"/>
              <a:gd name="T13" fmla="*/ 12343 h 21600"/>
              <a:gd name="T14" fmla="*/ 21600 w 21600"/>
              <a:gd name="T15" fmla="*/ 6171 h 21600"/>
              <a:gd name="T16" fmla="*/ 17694720 60000 65536"/>
              <a:gd name="T17" fmla="*/ 11796480 60000 65536"/>
              <a:gd name="T18" fmla="*/ 17694720 60000 65536"/>
              <a:gd name="T19" fmla="*/ 11796480 60000 65536"/>
              <a:gd name="T20" fmla="*/ 5898240 60000 65536"/>
              <a:gd name="T21" fmla="*/ 5898240 60000 65536"/>
              <a:gd name="T22" fmla="*/ 0 60000 65536"/>
              <a:gd name="T23" fmla="*/ 0 60000 65536"/>
              <a:gd name="T24" fmla="*/ G12 w 21600"/>
              <a:gd name="T25" fmla="*/ G5 h 21600"/>
              <a:gd name="T26" fmla="*/ G1 w 21600"/>
              <a:gd name="T27" fmla="*/ G1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15429" y="0"/>
                </a:moveTo>
                <a:lnTo>
                  <a:pt x="9257" y="6171"/>
                </a:lnTo>
                <a:lnTo>
                  <a:pt x="12343" y="6171"/>
                </a:lnTo>
                <a:lnTo>
                  <a:pt x="12343" y="12343"/>
                </a:lnTo>
                <a:lnTo>
                  <a:pt x="6171" y="12343"/>
                </a:lnTo>
                <a:lnTo>
                  <a:pt x="6171" y="9257"/>
                </a:lnTo>
                <a:lnTo>
                  <a:pt x="0" y="15429"/>
                </a:lnTo>
                <a:lnTo>
                  <a:pt x="6171" y="21600"/>
                </a:lnTo>
                <a:lnTo>
                  <a:pt x="6171" y="18514"/>
                </a:lnTo>
                <a:lnTo>
                  <a:pt x="18514" y="18514"/>
                </a:lnTo>
                <a:lnTo>
                  <a:pt x="18514" y="6171"/>
                </a:lnTo>
                <a:lnTo>
                  <a:pt x="21600" y="6171"/>
                </a:lnTo>
                <a:close/>
              </a:path>
            </a:pathLst>
          </a:custGeom>
          <a:gradFill rotWithShape="1">
            <a:gsLst>
              <a:gs pos="0">
                <a:srgbClr val="9999FF"/>
              </a:gs>
              <a:gs pos="50000">
                <a:schemeClr val="folHlink"/>
              </a:gs>
              <a:gs pos="100000">
                <a:srgbClr val="9999FF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latin typeface="Tahoma" pitchFamily="34" charset="0"/>
              <a:ea typeface="+mn-ea"/>
            </a:endParaRP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2286000" y="4038600"/>
            <a:ext cx="7620000" cy="457200"/>
            <a:chOff x="1152" y="2544"/>
            <a:chExt cx="3840" cy="288"/>
          </a:xfrm>
        </p:grpSpPr>
        <p:sp>
          <p:nvSpPr>
            <p:cNvPr id="34835" name="AutoShape 19"/>
            <p:cNvSpPr>
              <a:spLocks noChangeArrowheads="1"/>
            </p:cNvSpPr>
            <p:nvPr/>
          </p:nvSpPr>
          <p:spPr bwMode="auto">
            <a:xfrm>
              <a:off x="4704" y="2544"/>
              <a:ext cx="288" cy="240"/>
            </a:xfrm>
            <a:custGeom>
              <a:avLst/>
              <a:gdLst>
                <a:gd name="G0" fmla="+- 9257 0 0"/>
                <a:gd name="G1" fmla="+- 18514 0 0"/>
                <a:gd name="G2" fmla="+- 6171 0 0"/>
                <a:gd name="G3" fmla="*/ 9257 1 2"/>
                <a:gd name="G4" fmla="+- G3 10800 0"/>
                <a:gd name="G5" fmla="+- 21600 9257 18514"/>
                <a:gd name="G6" fmla="+- 18514 6171 0"/>
                <a:gd name="G7" fmla="*/ G6 1 2"/>
                <a:gd name="G8" fmla="*/ 18514 2 1"/>
                <a:gd name="G9" fmla="+- G8 0 21600"/>
                <a:gd name="G10" fmla="+- G5 0 G4"/>
                <a:gd name="G11" fmla="+- 9257 0 G4"/>
                <a:gd name="G12" fmla="*/ G2 G10 G11"/>
                <a:gd name="T0" fmla="*/ 15429 w 21600"/>
                <a:gd name="T1" fmla="*/ 0 h 21600"/>
                <a:gd name="T2" fmla="*/ 9257 w 21600"/>
                <a:gd name="T3" fmla="*/ 6171 h 21600"/>
                <a:gd name="T4" fmla="*/ 6171 w 21600"/>
                <a:gd name="T5" fmla="*/ 9257 h 21600"/>
                <a:gd name="T6" fmla="*/ 0 w 21600"/>
                <a:gd name="T7" fmla="*/ 15429 h 21600"/>
                <a:gd name="T8" fmla="*/ 6171 w 21600"/>
                <a:gd name="T9" fmla="*/ 21600 h 21600"/>
                <a:gd name="T10" fmla="*/ 12343 w 21600"/>
                <a:gd name="T11" fmla="*/ 18514 h 21600"/>
                <a:gd name="T12" fmla="*/ 18514 w 21600"/>
                <a:gd name="T13" fmla="*/ 12343 h 21600"/>
                <a:gd name="T14" fmla="*/ 21600 w 21600"/>
                <a:gd name="T15" fmla="*/ 6171 h 21600"/>
                <a:gd name="T16" fmla="*/ 17694720 60000 65536"/>
                <a:gd name="T17" fmla="*/ 11796480 60000 65536"/>
                <a:gd name="T18" fmla="*/ 17694720 60000 65536"/>
                <a:gd name="T19" fmla="*/ 11796480 60000 65536"/>
                <a:gd name="T20" fmla="*/ 5898240 60000 65536"/>
                <a:gd name="T21" fmla="*/ 5898240 60000 65536"/>
                <a:gd name="T22" fmla="*/ 0 60000 65536"/>
                <a:gd name="T23" fmla="*/ 0 60000 65536"/>
                <a:gd name="T24" fmla="*/ G12 w 21600"/>
                <a:gd name="T25" fmla="*/ G5 h 21600"/>
                <a:gd name="T26" fmla="*/ G1 w 21600"/>
                <a:gd name="T27" fmla="*/ G1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15429" y="0"/>
                  </a:moveTo>
                  <a:lnTo>
                    <a:pt x="9257" y="6171"/>
                  </a:lnTo>
                  <a:lnTo>
                    <a:pt x="12343" y="6171"/>
                  </a:lnTo>
                  <a:lnTo>
                    <a:pt x="12343" y="12343"/>
                  </a:lnTo>
                  <a:lnTo>
                    <a:pt x="6171" y="12343"/>
                  </a:lnTo>
                  <a:lnTo>
                    <a:pt x="6171" y="9257"/>
                  </a:lnTo>
                  <a:lnTo>
                    <a:pt x="0" y="15429"/>
                  </a:lnTo>
                  <a:lnTo>
                    <a:pt x="6171" y="21600"/>
                  </a:lnTo>
                  <a:lnTo>
                    <a:pt x="6171" y="18514"/>
                  </a:lnTo>
                  <a:lnTo>
                    <a:pt x="18514" y="18514"/>
                  </a:lnTo>
                  <a:lnTo>
                    <a:pt x="18514" y="6171"/>
                  </a:lnTo>
                  <a:lnTo>
                    <a:pt x="21600" y="6171"/>
                  </a:lnTo>
                  <a:close/>
                </a:path>
              </a:pathLst>
            </a:custGeom>
            <a:gradFill rotWithShape="1">
              <a:gsLst>
                <a:gs pos="0">
                  <a:srgbClr val="9999FF"/>
                </a:gs>
                <a:gs pos="50000">
                  <a:schemeClr val="folHlink"/>
                </a:gs>
                <a:gs pos="100000">
                  <a:srgbClr val="9999FF"/>
                </a:gs>
              </a:gsLst>
              <a:lin ang="0" scaled="1"/>
            </a:gra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Tahoma" pitchFamily="34" charset="0"/>
                <a:ea typeface="+mn-ea"/>
              </a:endParaRPr>
            </a:p>
          </p:txBody>
        </p:sp>
        <p:sp>
          <p:nvSpPr>
            <p:cNvPr id="34836" name="AutoShape 20"/>
            <p:cNvSpPr>
              <a:spLocks noChangeArrowheads="1"/>
            </p:cNvSpPr>
            <p:nvPr/>
          </p:nvSpPr>
          <p:spPr bwMode="auto">
            <a:xfrm rot="5511563">
              <a:off x="1128" y="2568"/>
              <a:ext cx="288" cy="240"/>
            </a:xfrm>
            <a:custGeom>
              <a:avLst/>
              <a:gdLst>
                <a:gd name="G0" fmla="+- 9257 0 0"/>
                <a:gd name="G1" fmla="+- 18514 0 0"/>
                <a:gd name="G2" fmla="+- 6171 0 0"/>
                <a:gd name="G3" fmla="*/ 9257 1 2"/>
                <a:gd name="G4" fmla="+- G3 10800 0"/>
                <a:gd name="G5" fmla="+- 21600 9257 18514"/>
                <a:gd name="G6" fmla="+- 18514 6171 0"/>
                <a:gd name="G7" fmla="*/ G6 1 2"/>
                <a:gd name="G8" fmla="*/ 18514 2 1"/>
                <a:gd name="G9" fmla="+- G8 0 21600"/>
                <a:gd name="G10" fmla="+- G5 0 G4"/>
                <a:gd name="G11" fmla="+- 9257 0 G4"/>
                <a:gd name="G12" fmla="*/ G2 G10 G11"/>
                <a:gd name="T0" fmla="*/ 15429 w 21600"/>
                <a:gd name="T1" fmla="*/ 0 h 21600"/>
                <a:gd name="T2" fmla="*/ 9257 w 21600"/>
                <a:gd name="T3" fmla="*/ 6171 h 21600"/>
                <a:gd name="T4" fmla="*/ 6171 w 21600"/>
                <a:gd name="T5" fmla="*/ 9257 h 21600"/>
                <a:gd name="T6" fmla="*/ 0 w 21600"/>
                <a:gd name="T7" fmla="*/ 15429 h 21600"/>
                <a:gd name="T8" fmla="*/ 6171 w 21600"/>
                <a:gd name="T9" fmla="*/ 21600 h 21600"/>
                <a:gd name="T10" fmla="*/ 12343 w 21600"/>
                <a:gd name="T11" fmla="*/ 18514 h 21600"/>
                <a:gd name="T12" fmla="*/ 18514 w 21600"/>
                <a:gd name="T13" fmla="*/ 12343 h 21600"/>
                <a:gd name="T14" fmla="*/ 21600 w 21600"/>
                <a:gd name="T15" fmla="*/ 6171 h 21600"/>
                <a:gd name="T16" fmla="*/ 17694720 60000 65536"/>
                <a:gd name="T17" fmla="*/ 11796480 60000 65536"/>
                <a:gd name="T18" fmla="*/ 17694720 60000 65536"/>
                <a:gd name="T19" fmla="*/ 11796480 60000 65536"/>
                <a:gd name="T20" fmla="*/ 5898240 60000 65536"/>
                <a:gd name="T21" fmla="*/ 5898240 60000 65536"/>
                <a:gd name="T22" fmla="*/ 0 60000 65536"/>
                <a:gd name="T23" fmla="*/ 0 60000 65536"/>
                <a:gd name="T24" fmla="*/ G12 w 21600"/>
                <a:gd name="T25" fmla="*/ G5 h 21600"/>
                <a:gd name="T26" fmla="*/ G1 w 21600"/>
                <a:gd name="T27" fmla="*/ G1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15429" y="0"/>
                  </a:moveTo>
                  <a:lnTo>
                    <a:pt x="9257" y="6171"/>
                  </a:lnTo>
                  <a:lnTo>
                    <a:pt x="12343" y="6171"/>
                  </a:lnTo>
                  <a:lnTo>
                    <a:pt x="12343" y="12343"/>
                  </a:lnTo>
                  <a:lnTo>
                    <a:pt x="6171" y="12343"/>
                  </a:lnTo>
                  <a:lnTo>
                    <a:pt x="6171" y="9257"/>
                  </a:lnTo>
                  <a:lnTo>
                    <a:pt x="0" y="15429"/>
                  </a:lnTo>
                  <a:lnTo>
                    <a:pt x="6171" y="21600"/>
                  </a:lnTo>
                  <a:lnTo>
                    <a:pt x="6171" y="18514"/>
                  </a:lnTo>
                  <a:lnTo>
                    <a:pt x="18514" y="18514"/>
                  </a:lnTo>
                  <a:lnTo>
                    <a:pt x="18514" y="6171"/>
                  </a:lnTo>
                  <a:lnTo>
                    <a:pt x="21600" y="6171"/>
                  </a:lnTo>
                  <a:close/>
                </a:path>
              </a:pathLst>
            </a:custGeom>
            <a:gradFill rotWithShape="1">
              <a:gsLst>
                <a:gs pos="0">
                  <a:srgbClr val="9999FF"/>
                </a:gs>
                <a:gs pos="50000">
                  <a:schemeClr val="folHlink"/>
                </a:gs>
                <a:gs pos="100000">
                  <a:srgbClr val="9999FF"/>
                </a:gs>
              </a:gsLst>
              <a:lin ang="0" scaled="1"/>
            </a:gra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Tahoma" pitchFamily="34" charset="0"/>
                <a:ea typeface="+mn-ea"/>
              </a:endParaRPr>
            </a:p>
          </p:txBody>
        </p:sp>
      </p:grpSp>
      <p:sp>
        <p:nvSpPr>
          <p:cNvPr id="34837" name="Text Box 21"/>
          <p:cNvSpPr txBox="1">
            <a:spLocks noChangeArrowheads="1"/>
          </p:cNvSpPr>
          <p:nvPr/>
        </p:nvSpPr>
        <p:spPr bwMode="auto">
          <a:xfrm>
            <a:off x="525463" y="3581400"/>
            <a:ext cx="10237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>
                <a:latin typeface="Times New Roman" pitchFamily="-103" charset="0"/>
                <a:cs typeface="Times New Roman" pitchFamily="-103" charset="0"/>
              </a:rPr>
              <a:t>garantido mediante políticas sociais e econômicas que visem à</a:t>
            </a:r>
          </a:p>
        </p:txBody>
      </p:sp>
      <p:sp>
        <p:nvSpPr>
          <p:cNvPr id="34838" name="Text Box 22"/>
          <p:cNvSpPr txBox="1">
            <a:spLocks noChangeArrowheads="1"/>
          </p:cNvSpPr>
          <p:nvPr/>
        </p:nvSpPr>
        <p:spPr bwMode="auto">
          <a:xfrm>
            <a:off x="4381500" y="5807075"/>
            <a:ext cx="6667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>
                <a:latin typeface="Times New Roman" pitchFamily="-103" charset="0"/>
                <a:cs typeface="Times New Roman" pitchFamily="-103" charset="0"/>
              </a:rPr>
              <a:t>às ações e serviços para sua promoção, proteção e recuperação.</a:t>
            </a:r>
            <a:endParaRPr lang="pt-BR">
              <a:latin typeface="Times New Roman" pitchFamily="-103" charset="0"/>
              <a:cs typeface="Times New Roman" pitchFamily="-103" charset="0"/>
            </a:endParaRPr>
          </a:p>
        </p:txBody>
      </p:sp>
      <p:sp>
        <p:nvSpPr>
          <p:cNvPr id="34839" name="AutoShape 23"/>
          <p:cNvSpPr>
            <a:spLocks noChangeArrowheads="1"/>
          </p:cNvSpPr>
          <p:nvPr/>
        </p:nvSpPr>
        <p:spPr bwMode="auto">
          <a:xfrm>
            <a:off x="6953250" y="5257800"/>
            <a:ext cx="458788" cy="257175"/>
          </a:xfrm>
          <a:prstGeom prst="rightArrow">
            <a:avLst>
              <a:gd name="adj1" fmla="val 50000"/>
              <a:gd name="adj2" fmla="val 44599"/>
            </a:avLst>
          </a:prstGeom>
          <a:gradFill rotWithShape="1">
            <a:gsLst>
              <a:gs pos="0">
                <a:srgbClr val="9999FF"/>
              </a:gs>
              <a:gs pos="50000">
                <a:schemeClr val="folHlink"/>
              </a:gs>
              <a:gs pos="100000">
                <a:srgbClr val="9999FF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latin typeface="Tahoma" pitchFamily="34" charset="0"/>
              <a:ea typeface="+mn-ea"/>
            </a:endParaRPr>
          </a:p>
        </p:txBody>
      </p:sp>
      <p:sp>
        <p:nvSpPr>
          <p:cNvPr id="34840" name="AutoShape 24"/>
          <p:cNvSpPr>
            <a:spLocks noChangeArrowheads="1"/>
          </p:cNvSpPr>
          <p:nvPr/>
        </p:nvSpPr>
        <p:spPr bwMode="auto">
          <a:xfrm>
            <a:off x="3619500" y="6096000"/>
            <a:ext cx="476250" cy="257175"/>
          </a:xfrm>
          <a:prstGeom prst="leftArrow">
            <a:avLst>
              <a:gd name="adj1" fmla="val 50000"/>
              <a:gd name="adj2" fmla="val 46296"/>
            </a:avLst>
          </a:prstGeom>
          <a:gradFill rotWithShape="1">
            <a:gsLst>
              <a:gs pos="0">
                <a:srgbClr val="9999FF"/>
              </a:gs>
              <a:gs pos="50000">
                <a:schemeClr val="folHlink"/>
              </a:gs>
              <a:gs pos="100000">
                <a:srgbClr val="9999FF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latin typeface="Tahoma" pitchFamily="34" charset="0"/>
              <a:ea typeface="+mn-ea"/>
            </a:endParaRPr>
          </a:p>
        </p:txBody>
      </p: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1619250" y="1066800"/>
            <a:ext cx="2286000" cy="762000"/>
            <a:chOff x="432" y="960"/>
            <a:chExt cx="1152" cy="480"/>
          </a:xfrm>
        </p:grpSpPr>
        <p:sp>
          <p:nvSpPr>
            <p:cNvPr id="6180" name="WordArt 26"/>
            <p:cNvSpPr>
              <a:spLocks noChangeArrowheads="1" noChangeShapeType="1" noTextEdit="1"/>
            </p:cNvSpPr>
            <p:nvPr/>
          </p:nvSpPr>
          <p:spPr bwMode="auto">
            <a:xfrm>
              <a:off x="624" y="1056"/>
              <a:ext cx="750" cy="27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pt-BR" kern="10">
                  <a:ln w="12700">
                    <a:solidFill>
                      <a:srgbClr val="3333CC"/>
                    </a:solidFill>
                    <a:round/>
                    <a:headEnd/>
                    <a:tailEnd/>
                  </a:ln>
                  <a:solidFill>
                    <a:srgbClr val="B2B2B2">
                      <a:alpha val="50195"/>
                    </a:srgbClr>
                  </a:solidFill>
                  <a:effectLst>
                    <a:outerShdw dist="45791" dir="2021404" algn="ctr" rotWithShape="0">
                      <a:srgbClr val="9999FF">
                        <a:alpha val="74997"/>
                      </a:srgbClr>
                    </a:outerShdw>
                  </a:effectLst>
                  <a:latin typeface="Arial Black"/>
                </a:rPr>
                <a:t>Modelo</a:t>
              </a:r>
            </a:p>
          </p:txBody>
        </p:sp>
        <p:sp>
          <p:nvSpPr>
            <p:cNvPr id="6181" name="AutoShape 27"/>
            <p:cNvSpPr>
              <a:spLocks noChangeArrowheads="1"/>
            </p:cNvSpPr>
            <p:nvPr/>
          </p:nvSpPr>
          <p:spPr bwMode="auto">
            <a:xfrm>
              <a:off x="432" y="960"/>
              <a:ext cx="1152" cy="480"/>
            </a:xfrm>
            <a:prstGeom prst="horizontalScroll">
              <a:avLst>
                <a:gd name="adj" fmla="val 12500"/>
              </a:avLst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2381250" y="2743200"/>
            <a:ext cx="3143250" cy="838200"/>
            <a:chOff x="990" y="1728"/>
            <a:chExt cx="1584" cy="528"/>
          </a:xfrm>
        </p:grpSpPr>
        <p:sp>
          <p:nvSpPr>
            <p:cNvPr id="6178" name="WordArt 29"/>
            <p:cNvSpPr>
              <a:spLocks noChangeArrowheads="1" noChangeShapeType="1" noTextEdit="1"/>
            </p:cNvSpPr>
            <p:nvPr/>
          </p:nvSpPr>
          <p:spPr bwMode="auto">
            <a:xfrm>
              <a:off x="1104" y="1872"/>
              <a:ext cx="1392" cy="27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pt-BR" kern="10">
                  <a:ln w="12700">
                    <a:solidFill>
                      <a:srgbClr val="3333CC"/>
                    </a:solidFill>
                    <a:round/>
                    <a:headEnd/>
                    <a:tailEnd/>
                  </a:ln>
                  <a:solidFill>
                    <a:srgbClr val="B2B2B2">
                      <a:alpha val="50195"/>
                    </a:srgbClr>
                  </a:solidFill>
                  <a:effectLst>
                    <a:outerShdw dist="45791" dir="2021404" algn="ctr" rotWithShape="0">
                      <a:srgbClr val="9999FF">
                        <a:alpha val="74997"/>
                      </a:srgbClr>
                    </a:outerShdw>
                  </a:effectLst>
                  <a:latin typeface="Arial Black"/>
                </a:rPr>
                <a:t>Cidadania - Justiça</a:t>
              </a:r>
            </a:p>
          </p:txBody>
        </p:sp>
        <p:sp>
          <p:nvSpPr>
            <p:cNvPr id="6179" name="AutoShape 30"/>
            <p:cNvSpPr>
              <a:spLocks noChangeArrowheads="1"/>
            </p:cNvSpPr>
            <p:nvPr/>
          </p:nvSpPr>
          <p:spPr bwMode="auto">
            <a:xfrm>
              <a:off x="990" y="1728"/>
              <a:ext cx="1584" cy="528"/>
            </a:xfrm>
            <a:prstGeom prst="horizontalScroll">
              <a:avLst>
                <a:gd name="adj" fmla="val 12500"/>
              </a:avLst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8096250" y="2819400"/>
            <a:ext cx="3143250" cy="762000"/>
            <a:chOff x="3957" y="1728"/>
            <a:chExt cx="1584" cy="480"/>
          </a:xfrm>
        </p:grpSpPr>
        <p:sp>
          <p:nvSpPr>
            <p:cNvPr id="6176" name="WordArt 32"/>
            <p:cNvSpPr>
              <a:spLocks noChangeArrowheads="1" noChangeShapeType="1" noTextEdit="1"/>
            </p:cNvSpPr>
            <p:nvPr/>
          </p:nvSpPr>
          <p:spPr bwMode="auto">
            <a:xfrm>
              <a:off x="4080" y="1824"/>
              <a:ext cx="1392" cy="27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pt-BR" kern="10">
                  <a:ln w="12700">
                    <a:solidFill>
                      <a:srgbClr val="3333CC"/>
                    </a:solidFill>
                    <a:round/>
                    <a:headEnd/>
                    <a:tailEnd/>
                  </a:ln>
                  <a:solidFill>
                    <a:srgbClr val="B2B2B2">
                      <a:alpha val="50195"/>
                    </a:srgbClr>
                  </a:solidFill>
                  <a:effectLst>
                    <a:outerShdw dist="45791" dir="2021404" algn="ctr" rotWithShape="0">
                      <a:srgbClr val="9999FF">
                        <a:alpha val="74997"/>
                      </a:srgbClr>
                    </a:outerShdw>
                  </a:effectLst>
                  <a:latin typeface="Arial Black"/>
                </a:rPr>
                <a:t>Política Pública</a:t>
              </a:r>
            </a:p>
          </p:txBody>
        </p:sp>
        <p:sp>
          <p:nvSpPr>
            <p:cNvPr id="6177" name="AutoShape 33"/>
            <p:cNvSpPr>
              <a:spLocks noChangeArrowheads="1"/>
            </p:cNvSpPr>
            <p:nvPr/>
          </p:nvSpPr>
          <p:spPr bwMode="auto">
            <a:xfrm>
              <a:off x="3957" y="1728"/>
              <a:ext cx="1584" cy="480"/>
            </a:xfrm>
            <a:prstGeom prst="horizontalScroll">
              <a:avLst>
                <a:gd name="adj" fmla="val 12500"/>
              </a:avLst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4953000" y="990600"/>
            <a:ext cx="2857500" cy="838200"/>
            <a:chOff x="2316" y="882"/>
            <a:chExt cx="1440" cy="528"/>
          </a:xfrm>
        </p:grpSpPr>
        <p:sp>
          <p:nvSpPr>
            <p:cNvPr id="6174" name="WordArt 35"/>
            <p:cNvSpPr>
              <a:spLocks noChangeArrowheads="1" noChangeShapeType="1" noTextEdit="1"/>
            </p:cNvSpPr>
            <p:nvPr/>
          </p:nvSpPr>
          <p:spPr bwMode="auto">
            <a:xfrm>
              <a:off x="2466" y="1008"/>
              <a:ext cx="1182" cy="27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pt-BR" kern="10">
                  <a:ln w="12700">
                    <a:solidFill>
                      <a:srgbClr val="3333CC"/>
                    </a:solidFill>
                    <a:round/>
                    <a:headEnd/>
                    <a:tailEnd/>
                  </a:ln>
                  <a:solidFill>
                    <a:srgbClr val="B2B2B2">
                      <a:alpha val="50195"/>
                    </a:srgbClr>
                  </a:solidFill>
                  <a:effectLst>
                    <a:outerShdw dist="45791" dir="2021404" algn="ctr" rotWithShape="0">
                      <a:srgbClr val="9999FF">
                        <a:alpha val="74997"/>
                      </a:srgbClr>
                    </a:outerShdw>
                  </a:effectLst>
                  <a:latin typeface="Arial Black"/>
                </a:rPr>
                <a:t>Universalidade</a:t>
              </a:r>
            </a:p>
          </p:txBody>
        </p:sp>
        <p:sp>
          <p:nvSpPr>
            <p:cNvPr id="6175" name="AutoShape 36"/>
            <p:cNvSpPr>
              <a:spLocks noChangeArrowheads="1"/>
            </p:cNvSpPr>
            <p:nvPr/>
          </p:nvSpPr>
          <p:spPr bwMode="auto">
            <a:xfrm>
              <a:off x="2316" y="882"/>
              <a:ext cx="1440" cy="528"/>
            </a:xfrm>
            <a:prstGeom prst="horizontalScroll">
              <a:avLst>
                <a:gd name="adj" fmla="val 12500"/>
              </a:avLst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7" name="Group 37"/>
          <p:cNvGrpSpPr>
            <a:grpSpLocks/>
          </p:cNvGrpSpPr>
          <p:nvPr/>
        </p:nvGrpSpPr>
        <p:grpSpPr bwMode="auto">
          <a:xfrm>
            <a:off x="2857500" y="3962400"/>
            <a:ext cx="6381750" cy="838200"/>
            <a:chOff x="1440" y="2496"/>
            <a:chExt cx="3216" cy="528"/>
          </a:xfrm>
        </p:grpSpPr>
        <p:sp>
          <p:nvSpPr>
            <p:cNvPr id="6172" name="WordArt 38"/>
            <p:cNvSpPr>
              <a:spLocks noChangeArrowheads="1" noChangeShapeType="1" noTextEdit="1"/>
            </p:cNvSpPr>
            <p:nvPr/>
          </p:nvSpPr>
          <p:spPr bwMode="auto">
            <a:xfrm>
              <a:off x="1584" y="2640"/>
              <a:ext cx="2928" cy="27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pt-BR" kern="10">
                  <a:ln w="12700">
                    <a:solidFill>
                      <a:srgbClr val="3333CC"/>
                    </a:solidFill>
                    <a:round/>
                    <a:headEnd/>
                    <a:tailEnd/>
                  </a:ln>
                  <a:solidFill>
                    <a:srgbClr val="B2B2B2">
                      <a:alpha val="50195"/>
                    </a:srgbClr>
                  </a:solidFill>
                  <a:effectLst>
                    <a:outerShdw dist="45791" dir="2021404" algn="ctr" rotWithShape="0">
                      <a:srgbClr val="9999FF">
                        <a:alpha val="74997"/>
                      </a:srgbClr>
                    </a:outerShdw>
                  </a:effectLst>
                  <a:latin typeface="Arial Black"/>
                </a:rPr>
                <a:t>Concepção Sistêmica - Intersetorialidade</a:t>
              </a:r>
            </a:p>
          </p:txBody>
        </p:sp>
        <p:sp>
          <p:nvSpPr>
            <p:cNvPr id="6173" name="AutoShape 39"/>
            <p:cNvSpPr>
              <a:spLocks noChangeArrowheads="1"/>
            </p:cNvSpPr>
            <p:nvPr/>
          </p:nvSpPr>
          <p:spPr bwMode="auto">
            <a:xfrm>
              <a:off x="1440" y="2496"/>
              <a:ext cx="3216" cy="528"/>
            </a:xfrm>
            <a:prstGeom prst="horizontalScroll">
              <a:avLst>
                <a:gd name="adj" fmla="val 12500"/>
              </a:avLst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8" name="Group 40"/>
          <p:cNvGrpSpPr>
            <a:grpSpLocks/>
          </p:cNvGrpSpPr>
          <p:nvPr/>
        </p:nvGrpSpPr>
        <p:grpSpPr bwMode="auto">
          <a:xfrm>
            <a:off x="7620000" y="5029200"/>
            <a:ext cx="3714750" cy="838200"/>
            <a:chOff x="3888" y="3168"/>
            <a:chExt cx="1872" cy="528"/>
          </a:xfrm>
        </p:grpSpPr>
        <p:sp>
          <p:nvSpPr>
            <p:cNvPr id="6170" name="WordArt 41"/>
            <p:cNvSpPr>
              <a:spLocks noChangeArrowheads="1" noChangeShapeType="1" noTextEdit="1"/>
            </p:cNvSpPr>
            <p:nvPr/>
          </p:nvSpPr>
          <p:spPr bwMode="auto">
            <a:xfrm>
              <a:off x="4032" y="3312"/>
              <a:ext cx="1632" cy="27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pt-BR" kern="10">
                  <a:ln w="12700">
                    <a:solidFill>
                      <a:srgbClr val="3333CC"/>
                    </a:solidFill>
                    <a:round/>
                    <a:headEnd/>
                    <a:tailEnd/>
                  </a:ln>
                  <a:solidFill>
                    <a:srgbClr val="B2B2B2">
                      <a:alpha val="50195"/>
                    </a:srgbClr>
                  </a:solidFill>
                  <a:effectLst>
                    <a:outerShdw dist="45791" dir="2021404" algn="ctr" rotWithShape="0">
                      <a:srgbClr val="9999FF">
                        <a:alpha val="74997"/>
                      </a:srgbClr>
                    </a:outerShdw>
                  </a:effectLst>
                  <a:latin typeface="Arial Black"/>
                </a:rPr>
                <a:t>Igualdade - Eqüidade</a:t>
              </a:r>
            </a:p>
          </p:txBody>
        </p:sp>
        <p:sp>
          <p:nvSpPr>
            <p:cNvPr id="6171" name="AutoShape 42"/>
            <p:cNvSpPr>
              <a:spLocks noChangeArrowheads="1"/>
            </p:cNvSpPr>
            <p:nvPr/>
          </p:nvSpPr>
          <p:spPr bwMode="auto">
            <a:xfrm>
              <a:off x="3888" y="3168"/>
              <a:ext cx="1872" cy="528"/>
            </a:xfrm>
            <a:prstGeom prst="horizontalScroll">
              <a:avLst>
                <a:gd name="adj" fmla="val 12500"/>
              </a:avLst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9" name="Group 43"/>
          <p:cNvGrpSpPr>
            <a:grpSpLocks/>
          </p:cNvGrpSpPr>
          <p:nvPr/>
        </p:nvGrpSpPr>
        <p:grpSpPr bwMode="auto">
          <a:xfrm>
            <a:off x="476250" y="5715000"/>
            <a:ext cx="2857500" cy="838200"/>
            <a:chOff x="624" y="3600"/>
            <a:chExt cx="1440" cy="528"/>
          </a:xfrm>
        </p:grpSpPr>
        <p:sp>
          <p:nvSpPr>
            <p:cNvPr id="6168" name="WordArt 44"/>
            <p:cNvSpPr>
              <a:spLocks noChangeArrowheads="1" noChangeShapeType="1" noTextEdit="1"/>
            </p:cNvSpPr>
            <p:nvPr/>
          </p:nvSpPr>
          <p:spPr bwMode="auto">
            <a:xfrm>
              <a:off x="768" y="3762"/>
              <a:ext cx="1182" cy="27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pt-BR" kern="10">
                  <a:ln w="12700">
                    <a:solidFill>
                      <a:srgbClr val="3333CC"/>
                    </a:solidFill>
                    <a:round/>
                    <a:headEnd/>
                    <a:tailEnd/>
                  </a:ln>
                  <a:solidFill>
                    <a:srgbClr val="B2B2B2">
                      <a:alpha val="50195"/>
                    </a:srgbClr>
                  </a:solidFill>
                  <a:effectLst>
                    <a:outerShdw dist="45791" dir="2021404" algn="ctr" rotWithShape="0">
                      <a:srgbClr val="9999FF">
                        <a:alpha val="74997"/>
                      </a:srgbClr>
                    </a:outerShdw>
                  </a:effectLst>
                  <a:latin typeface="Arial Black"/>
                </a:rPr>
                <a:t>Integralidade</a:t>
              </a:r>
            </a:p>
          </p:txBody>
        </p:sp>
        <p:sp>
          <p:nvSpPr>
            <p:cNvPr id="6169" name="AutoShape 45"/>
            <p:cNvSpPr>
              <a:spLocks noChangeArrowheads="1"/>
            </p:cNvSpPr>
            <p:nvPr/>
          </p:nvSpPr>
          <p:spPr bwMode="auto">
            <a:xfrm>
              <a:off x="624" y="3600"/>
              <a:ext cx="1440" cy="528"/>
            </a:xfrm>
            <a:prstGeom prst="horizontalScroll">
              <a:avLst>
                <a:gd name="adj" fmla="val 12500"/>
              </a:avLst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2" grpId="0" autoUpdateAnimBg="0"/>
      <p:bldP spid="34825" grpId="0" autoUpdateAnimBg="0"/>
      <p:bldP spid="34826" grpId="0" autoUpdateAnimBg="0"/>
      <p:bldP spid="34830" grpId="0" autoUpdateAnimBg="0"/>
      <p:bldP spid="34831" grpId="0" autoUpdateAnimBg="0"/>
      <p:bldP spid="34832" grpId="0" autoUpdateAnimBg="0"/>
      <p:bldP spid="34837" grpId="0" autoUpdateAnimBg="0"/>
      <p:bldP spid="34838" grpId="0" autoUpdateAnimBg="0"/>
      <p:bldP spid="34839" grpId="0" animBg="1"/>
      <p:bldP spid="3484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571500" y="1219200"/>
            <a:ext cx="103822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3200" b="1">
                <a:latin typeface="Times New Roman" pitchFamily="-103" charset="0"/>
                <a:cs typeface="Times New Roman" pitchFamily="-103" charset="0"/>
              </a:rPr>
              <a:t>O Plano do Desejo</a:t>
            </a:r>
          </a:p>
          <a:p>
            <a:pPr algn="ctr"/>
            <a:r>
              <a:rPr lang="pt-BR" sz="3200" b="1">
                <a:latin typeface="Times New Roman" pitchFamily="-103" charset="0"/>
                <a:cs typeface="Times New Roman" pitchFamily="-103" charset="0"/>
              </a:rPr>
              <a:t>A Constituição Federal de 1988</a:t>
            </a: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6381750" y="2438400"/>
            <a:ext cx="4762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3600" b="1">
                <a:latin typeface="Times New Roman" pitchFamily="-103" charset="0"/>
                <a:cs typeface="Times New Roman" pitchFamily="-103" charset="0"/>
              </a:rPr>
              <a:t>ORGANIZAÇÃO</a:t>
            </a:r>
          </a:p>
        </p:txBody>
      </p:sp>
      <p:sp>
        <p:nvSpPr>
          <p:cNvPr id="37892" name="AutoShape 4"/>
          <p:cNvSpPr>
            <a:spLocks noChangeArrowheads="1"/>
          </p:cNvSpPr>
          <p:nvPr/>
        </p:nvSpPr>
        <p:spPr bwMode="auto">
          <a:xfrm>
            <a:off x="5619750" y="2452688"/>
            <a:ext cx="381000" cy="747712"/>
          </a:xfrm>
          <a:prstGeom prst="downArrow">
            <a:avLst>
              <a:gd name="adj1" fmla="val 50000"/>
              <a:gd name="adj2" fmla="val 49062"/>
            </a:avLst>
          </a:prstGeom>
          <a:gradFill rotWithShape="1">
            <a:gsLst>
              <a:gs pos="0">
                <a:srgbClr val="9999FF"/>
              </a:gs>
              <a:gs pos="50000">
                <a:schemeClr val="folHlink"/>
              </a:gs>
              <a:gs pos="100000">
                <a:srgbClr val="9999FF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latin typeface="Tahoma" pitchFamily="34" charset="0"/>
              <a:ea typeface="+mn-ea"/>
            </a:endParaRP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266700" y="3352800"/>
            <a:ext cx="11049000" cy="307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2800" b="1">
                <a:latin typeface="Times New Roman" pitchFamily="-103" charset="0"/>
                <a:cs typeface="Times New Roman" pitchFamily="-103" charset="0"/>
              </a:rPr>
              <a:t>Seção II - Da Saúde</a:t>
            </a:r>
          </a:p>
          <a:p>
            <a:pPr algn="ctr"/>
            <a:r>
              <a:rPr lang="pt-BR" b="1">
                <a:latin typeface="Times New Roman" pitchFamily="-103" charset="0"/>
                <a:cs typeface="Times New Roman" pitchFamily="-103" charset="0"/>
              </a:rPr>
              <a:t>Art. 198.</a:t>
            </a:r>
            <a:r>
              <a:rPr lang="pt-BR" b="1">
                <a:solidFill>
                  <a:srgbClr val="000081"/>
                </a:solidFill>
                <a:latin typeface="Times New Roman" pitchFamily="-103" charset="0"/>
                <a:cs typeface="Times New Roman" pitchFamily="-103" charset="0"/>
              </a:rPr>
              <a:t> </a:t>
            </a:r>
            <a:r>
              <a:rPr lang="pt-BR" b="1">
                <a:solidFill>
                  <a:srgbClr val="000000"/>
                </a:solidFill>
                <a:latin typeface="Times New Roman" pitchFamily="-103" charset="0"/>
                <a:cs typeface="Times New Roman" pitchFamily="-103" charset="0"/>
              </a:rPr>
              <a:t>As ações e serviços públicos de saúde integram uma rede</a:t>
            </a:r>
          </a:p>
          <a:p>
            <a:pPr algn="ctr"/>
            <a:r>
              <a:rPr lang="pt-BR" b="1">
                <a:solidFill>
                  <a:srgbClr val="000000"/>
                </a:solidFill>
                <a:latin typeface="Times New Roman" pitchFamily="-103" charset="0"/>
                <a:cs typeface="Times New Roman" pitchFamily="-103" charset="0"/>
              </a:rPr>
              <a:t>regionalizada e hierarquizada e constituem um sistema único, </a:t>
            </a:r>
          </a:p>
          <a:p>
            <a:pPr algn="ctr"/>
            <a:r>
              <a:rPr lang="pt-BR" b="1">
                <a:solidFill>
                  <a:srgbClr val="000000"/>
                </a:solidFill>
                <a:latin typeface="Times New Roman" pitchFamily="-103" charset="0"/>
                <a:cs typeface="Times New Roman" pitchFamily="-103" charset="0"/>
              </a:rPr>
              <a:t>organizado de acordo com as seguintes diretrizes:</a:t>
            </a:r>
          </a:p>
          <a:p>
            <a:pPr algn="ctr"/>
            <a:r>
              <a:rPr lang="pt-BR" b="1">
                <a:solidFill>
                  <a:srgbClr val="000000"/>
                </a:solidFill>
                <a:latin typeface="Times New Roman" pitchFamily="-103" charset="0"/>
                <a:cs typeface="Times New Roman" pitchFamily="-103" charset="0"/>
              </a:rPr>
              <a:t>I - descentralização, com direção única em cada esfera de governo;</a:t>
            </a:r>
          </a:p>
          <a:p>
            <a:pPr algn="ctr"/>
            <a:r>
              <a:rPr lang="pt-BR" b="1">
                <a:solidFill>
                  <a:srgbClr val="000000"/>
                </a:solidFill>
                <a:latin typeface="Times New Roman" pitchFamily="-103" charset="0"/>
                <a:cs typeface="Times New Roman" pitchFamily="-103" charset="0"/>
              </a:rPr>
              <a:t>II - atendimento integral, com prioridade para as atividades </a:t>
            </a:r>
          </a:p>
          <a:p>
            <a:pPr algn="ctr"/>
            <a:r>
              <a:rPr lang="pt-BR" b="1">
                <a:solidFill>
                  <a:srgbClr val="000000"/>
                </a:solidFill>
                <a:latin typeface="Times New Roman" pitchFamily="-103" charset="0"/>
                <a:cs typeface="Times New Roman" pitchFamily="-103" charset="0"/>
              </a:rPr>
              <a:t>preventivas, sem prejuízo dos serviços assistenciais;</a:t>
            </a:r>
          </a:p>
          <a:p>
            <a:pPr algn="ctr"/>
            <a:r>
              <a:rPr lang="pt-BR" b="1">
                <a:solidFill>
                  <a:srgbClr val="000000"/>
                </a:solidFill>
                <a:latin typeface="Times New Roman" pitchFamily="-103" charset="0"/>
                <a:cs typeface="Times New Roman" pitchFamily="-103" charset="0"/>
              </a:rPr>
              <a:t>III - participação da comunidade.</a:t>
            </a:r>
            <a:endParaRPr lang="pt-BR" b="1">
              <a:latin typeface="Times New Roman" pitchFamily="-103" charset="0"/>
              <a:cs typeface="Times New Roman" pitchFamily="-103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7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78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78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78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78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78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378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378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autoUpdateAnimBg="0"/>
      <p:bldP spid="37891" grpId="0" autoUpdateAnimBg="0"/>
      <p:bldP spid="37892" grpId="0" animBg="1"/>
      <p:bldP spid="37893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21" name="Text Box 9"/>
          <p:cNvSpPr txBox="1">
            <a:spLocks noChangeArrowheads="1"/>
          </p:cNvSpPr>
          <p:nvPr/>
        </p:nvSpPr>
        <p:spPr bwMode="auto">
          <a:xfrm>
            <a:off x="381000" y="2438400"/>
            <a:ext cx="489585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2300" b="1">
                <a:solidFill>
                  <a:srgbClr val="000000"/>
                </a:solidFill>
                <a:latin typeface="Times New Roman" pitchFamily="-103" charset="0"/>
                <a:cs typeface="Times New Roman" pitchFamily="-103" charset="0"/>
              </a:rPr>
              <a:t>regionalizada e hierarquizada</a:t>
            </a:r>
            <a:endParaRPr lang="pt-BR" b="1">
              <a:latin typeface="Times New Roman" pitchFamily="-103" charset="0"/>
              <a:cs typeface="Times New Roman" pitchFamily="-103" charset="0"/>
            </a:endParaRPr>
          </a:p>
        </p:txBody>
      </p:sp>
      <p:sp>
        <p:nvSpPr>
          <p:cNvPr id="38922" name="Text Box 10"/>
          <p:cNvSpPr txBox="1">
            <a:spLocks noChangeArrowheads="1"/>
          </p:cNvSpPr>
          <p:nvPr/>
        </p:nvSpPr>
        <p:spPr bwMode="auto">
          <a:xfrm>
            <a:off x="190500" y="1981200"/>
            <a:ext cx="6191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300" b="1">
                <a:solidFill>
                  <a:srgbClr val="000000"/>
                </a:solidFill>
                <a:latin typeface="Times New Roman" pitchFamily="-103" charset="0"/>
                <a:cs typeface="Times New Roman" pitchFamily="-103" charset="0"/>
              </a:rPr>
              <a:t>As ações e serviços públicos de saúde</a:t>
            </a:r>
            <a:r>
              <a:rPr lang="pt-BR" b="1">
                <a:latin typeface="Times New Roman" pitchFamily="-103" charset="0"/>
                <a:cs typeface="Times New Roman" pitchFamily="-103" charset="0"/>
              </a:rPr>
              <a:t> </a:t>
            </a:r>
          </a:p>
        </p:txBody>
      </p:sp>
      <p:sp>
        <p:nvSpPr>
          <p:cNvPr id="38923" name="AutoShape 11"/>
          <p:cNvSpPr>
            <a:spLocks noChangeArrowheads="1"/>
          </p:cNvSpPr>
          <p:nvPr/>
        </p:nvSpPr>
        <p:spPr bwMode="auto">
          <a:xfrm>
            <a:off x="6191250" y="5943600"/>
            <a:ext cx="571500" cy="381000"/>
          </a:xfrm>
          <a:custGeom>
            <a:avLst/>
            <a:gdLst>
              <a:gd name="G0" fmla="+- 9257 0 0"/>
              <a:gd name="G1" fmla="+- 18514 0 0"/>
              <a:gd name="G2" fmla="+- 6171 0 0"/>
              <a:gd name="G3" fmla="*/ 9257 1 2"/>
              <a:gd name="G4" fmla="+- G3 10800 0"/>
              <a:gd name="G5" fmla="+- 21600 9257 18514"/>
              <a:gd name="G6" fmla="+- 18514 6171 0"/>
              <a:gd name="G7" fmla="*/ G6 1 2"/>
              <a:gd name="G8" fmla="*/ 18514 2 1"/>
              <a:gd name="G9" fmla="+- G8 0 21600"/>
              <a:gd name="G10" fmla="+- G5 0 G4"/>
              <a:gd name="G11" fmla="+- 9257 0 G4"/>
              <a:gd name="G12" fmla="*/ G2 G10 G11"/>
              <a:gd name="T0" fmla="*/ 15429 w 21600"/>
              <a:gd name="T1" fmla="*/ 0 h 21600"/>
              <a:gd name="T2" fmla="*/ 9257 w 21600"/>
              <a:gd name="T3" fmla="*/ 6171 h 21600"/>
              <a:gd name="T4" fmla="*/ 6171 w 21600"/>
              <a:gd name="T5" fmla="*/ 9257 h 21600"/>
              <a:gd name="T6" fmla="*/ 0 w 21600"/>
              <a:gd name="T7" fmla="*/ 15429 h 21600"/>
              <a:gd name="T8" fmla="*/ 6171 w 21600"/>
              <a:gd name="T9" fmla="*/ 21600 h 21600"/>
              <a:gd name="T10" fmla="*/ 12343 w 21600"/>
              <a:gd name="T11" fmla="*/ 18514 h 21600"/>
              <a:gd name="T12" fmla="*/ 18514 w 21600"/>
              <a:gd name="T13" fmla="*/ 12343 h 21600"/>
              <a:gd name="T14" fmla="*/ 21600 w 21600"/>
              <a:gd name="T15" fmla="*/ 6171 h 21600"/>
              <a:gd name="T16" fmla="*/ 17694720 60000 65536"/>
              <a:gd name="T17" fmla="*/ 11796480 60000 65536"/>
              <a:gd name="T18" fmla="*/ 17694720 60000 65536"/>
              <a:gd name="T19" fmla="*/ 11796480 60000 65536"/>
              <a:gd name="T20" fmla="*/ 5898240 60000 65536"/>
              <a:gd name="T21" fmla="*/ 5898240 60000 65536"/>
              <a:gd name="T22" fmla="*/ 0 60000 65536"/>
              <a:gd name="T23" fmla="*/ 0 60000 65536"/>
              <a:gd name="T24" fmla="*/ G12 w 21600"/>
              <a:gd name="T25" fmla="*/ G5 h 21600"/>
              <a:gd name="T26" fmla="*/ G1 w 21600"/>
              <a:gd name="T27" fmla="*/ G1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15429" y="0"/>
                </a:moveTo>
                <a:lnTo>
                  <a:pt x="9257" y="6171"/>
                </a:lnTo>
                <a:lnTo>
                  <a:pt x="12343" y="6171"/>
                </a:lnTo>
                <a:lnTo>
                  <a:pt x="12343" y="12343"/>
                </a:lnTo>
                <a:lnTo>
                  <a:pt x="6171" y="12343"/>
                </a:lnTo>
                <a:lnTo>
                  <a:pt x="6171" y="9257"/>
                </a:lnTo>
                <a:lnTo>
                  <a:pt x="0" y="15429"/>
                </a:lnTo>
                <a:lnTo>
                  <a:pt x="6171" y="21600"/>
                </a:lnTo>
                <a:lnTo>
                  <a:pt x="6171" y="18514"/>
                </a:lnTo>
                <a:lnTo>
                  <a:pt x="18514" y="18514"/>
                </a:lnTo>
                <a:lnTo>
                  <a:pt x="18514" y="6171"/>
                </a:lnTo>
                <a:lnTo>
                  <a:pt x="21600" y="6171"/>
                </a:lnTo>
                <a:close/>
              </a:path>
            </a:pathLst>
          </a:custGeom>
          <a:gradFill rotWithShape="1">
            <a:gsLst>
              <a:gs pos="0">
                <a:srgbClr val="9999FF"/>
              </a:gs>
              <a:gs pos="50000">
                <a:schemeClr val="folHlink"/>
              </a:gs>
              <a:gs pos="100000">
                <a:srgbClr val="9999FF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latin typeface="Tahoma" pitchFamily="34" charset="0"/>
              <a:ea typeface="+mn-ea"/>
            </a:endParaRPr>
          </a:p>
        </p:txBody>
      </p:sp>
      <p:sp>
        <p:nvSpPr>
          <p:cNvPr id="38924" name="AutoShape 12"/>
          <p:cNvSpPr>
            <a:spLocks noChangeArrowheads="1"/>
          </p:cNvSpPr>
          <p:nvPr/>
        </p:nvSpPr>
        <p:spPr bwMode="auto">
          <a:xfrm>
            <a:off x="9239250" y="3276600"/>
            <a:ext cx="571500" cy="381000"/>
          </a:xfrm>
          <a:custGeom>
            <a:avLst/>
            <a:gdLst>
              <a:gd name="G0" fmla="+- 9257 0 0"/>
              <a:gd name="G1" fmla="+- 18514 0 0"/>
              <a:gd name="G2" fmla="+- 6171 0 0"/>
              <a:gd name="G3" fmla="*/ 9257 1 2"/>
              <a:gd name="G4" fmla="+- G3 10800 0"/>
              <a:gd name="G5" fmla="+- 21600 9257 18514"/>
              <a:gd name="G6" fmla="+- 18514 6171 0"/>
              <a:gd name="G7" fmla="*/ G6 1 2"/>
              <a:gd name="G8" fmla="*/ 18514 2 1"/>
              <a:gd name="G9" fmla="+- G8 0 21600"/>
              <a:gd name="G10" fmla="+- G5 0 G4"/>
              <a:gd name="G11" fmla="+- 9257 0 G4"/>
              <a:gd name="G12" fmla="*/ G2 G10 G11"/>
              <a:gd name="T0" fmla="*/ 15429 w 21600"/>
              <a:gd name="T1" fmla="*/ 0 h 21600"/>
              <a:gd name="T2" fmla="*/ 9257 w 21600"/>
              <a:gd name="T3" fmla="*/ 6171 h 21600"/>
              <a:gd name="T4" fmla="*/ 6171 w 21600"/>
              <a:gd name="T5" fmla="*/ 9257 h 21600"/>
              <a:gd name="T6" fmla="*/ 0 w 21600"/>
              <a:gd name="T7" fmla="*/ 15429 h 21600"/>
              <a:gd name="T8" fmla="*/ 6171 w 21600"/>
              <a:gd name="T9" fmla="*/ 21600 h 21600"/>
              <a:gd name="T10" fmla="*/ 12343 w 21600"/>
              <a:gd name="T11" fmla="*/ 18514 h 21600"/>
              <a:gd name="T12" fmla="*/ 18514 w 21600"/>
              <a:gd name="T13" fmla="*/ 12343 h 21600"/>
              <a:gd name="T14" fmla="*/ 21600 w 21600"/>
              <a:gd name="T15" fmla="*/ 6171 h 21600"/>
              <a:gd name="T16" fmla="*/ 17694720 60000 65536"/>
              <a:gd name="T17" fmla="*/ 11796480 60000 65536"/>
              <a:gd name="T18" fmla="*/ 17694720 60000 65536"/>
              <a:gd name="T19" fmla="*/ 11796480 60000 65536"/>
              <a:gd name="T20" fmla="*/ 5898240 60000 65536"/>
              <a:gd name="T21" fmla="*/ 5898240 60000 65536"/>
              <a:gd name="T22" fmla="*/ 0 60000 65536"/>
              <a:gd name="T23" fmla="*/ 0 60000 65536"/>
              <a:gd name="T24" fmla="*/ G12 w 21600"/>
              <a:gd name="T25" fmla="*/ G5 h 21600"/>
              <a:gd name="T26" fmla="*/ G1 w 21600"/>
              <a:gd name="T27" fmla="*/ G1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15429" y="0"/>
                </a:moveTo>
                <a:lnTo>
                  <a:pt x="9257" y="6171"/>
                </a:lnTo>
                <a:lnTo>
                  <a:pt x="12343" y="6171"/>
                </a:lnTo>
                <a:lnTo>
                  <a:pt x="12343" y="12343"/>
                </a:lnTo>
                <a:lnTo>
                  <a:pt x="6171" y="12343"/>
                </a:lnTo>
                <a:lnTo>
                  <a:pt x="6171" y="9257"/>
                </a:lnTo>
                <a:lnTo>
                  <a:pt x="0" y="15429"/>
                </a:lnTo>
                <a:lnTo>
                  <a:pt x="6171" y="21600"/>
                </a:lnTo>
                <a:lnTo>
                  <a:pt x="6171" y="18514"/>
                </a:lnTo>
                <a:lnTo>
                  <a:pt x="18514" y="18514"/>
                </a:lnTo>
                <a:lnTo>
                  <a:pt x="18514" y="6171"/>
                </a:lnTo>
                <a:lnTo>
                  <a:pt x="21600" y="6171"/>
                </a:lnTo>
                <a:close/>
              </a:path>
            </a:pathLst>
          </a:custGeom>
          <a:gradFill rotWithShape="1">
            <a:gsLst>
              <a:gs pos="0">
                <a:srgbClr val="9999FF"/>
              </a:gs>
              <a:gs pos="50000">
                <a:schemeClr val="folHlink"/>
              </a:gs>
              <a:gs pos="100000">
                <a:srgbClr val="9999FF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latin typeface="Tahoma" pitchFamily="34" charset="0"/>
              <a:ea typeface="+mn-ea"/>
            </a:endParaRPr>
          </a:p>
        </p:txBody>
      </p:sp>
      <p:sp>
        <p:nvSpPr>
          <p:cNvPr id="38925" name="AutoShape 13"/>
          <p:cNvSpPr>
            <a:spLocks noChangeArrowheads="1"/>
          </p:cNvSpPr>
          <p:nvPr/>
        </p:nvSpPr>
        <p:spPr bwMode="auto">
          <a:xfrm rot="-5440162">
            <a:off x="9725025" y="4867275"/>
            <a:ext cx="457200" cy="476250"/>
          </a:xfrm>
          <a:custGeom>
            <a:avLst/>
            <a:gdLst>
              <a:gd name="G0" fmla="+- 9257 0 0"/>
              <a:gd name="G1" fmla="+- 18514 0 0"/>
              <a:gd name="G2" fmla="+- 6171 0 0"/>
              <a:gd name="G3" fmla="*/ 9257 1 2"/>
              <a:gd name="G4" fmla="+- G3 10800 0"/>
              <a:gd name="G5" fmla="+- 21600 9257 18514"/>
              <a:gd name="G6" fmla="+- 18514 6171 0"/>
              <a:gd name="G7" fmla="*/ G6 1 2"/>
              <a:gd name="G8" fmla="*/ 18514 2 1"/>
              <a:gd name="G9" fmla="+- G8 0 21600"/>
              <a:gd name="G10" fmla="+- G5 0 G4"/>
              <a:gd name="G11" fmla="+- 9257 0 G4"/>
              <a:gd name="G12" fmla="*/ G2 G10 G11"/>
              <a:gd name="T0" fmla="*/ 15429 w 21600"/>
              <a:gd name="T1" fmla="*/ 0 h 21600"/>
              <a:gd name="T2" fmla="*/ 9257 w 21600"/>
              <a:gd name="T3" fmla="*/ 6171 h 21600"/>
              <a:gd name="T4" fmla="*/ 6171 w 21600"/>
              <a:gd name="T5" fmla="*/ 9257 h 21600"/>
              <a:gd name="T6" fmla="*/ 0 w 21600"/>
              <a:gd name="T7" fmla="*/ 15429 h 21600"/>
              <a:gd name="T8" fmla="*/ 6171 w 21600"/>
              <a:gd name="T9" fmla="*/ 21600 h 21600"/>
              <a:gd name="T10" fmla="*/ 12343 w 21600"/>
              <a:gd name="T11" fmla="*/ 18514 h 21600"/>
              <a:gd name="T12" fmla="*/ 18514 w 21600"/>
              <a:gd name="T13" fmla="*/ 12343 h 21600"/>
              <a:gd name="T14" fmla="*/ 21600 w 21600"/>
              <a:gd name="T15" fmla="*/ 6171 h 21600"/>
              <a:gd name="T16" fmla="*/ 17694720 60000 65536"/>
              <a:gd name="T17" fmla="*/ 11796480 60000 65536"/>
              <a:gd name="T18" fmla="*/ 17694720 60000 65536"/>
              <a:gd name="T19" fmla="*/ 11796480 60000 65536"/>
              <a:gd name="T20" fmla="*/ 5898240 60000 65536"/>
              <a:gd name="T21" fmla="*/ 5898240 60000 65536"/>
              <a:gd name="T22" fmla="*/ 0 60000 65536"/>
              <a:gd name="T23" fmla="*/ 0 60000 65536"/>
              <a:gd name="T24" fmla="*/ G12 w 21600"/>
              <a:gd name="T25" fmla="*/ G5 h 21600"/>
              <a:gd name="T26" fmla="*/ G1 w 21600"/>
              <a:gd name="T27" fmla="*/ G1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15429" y="0"/>
                </a:moveTo>
                <a:lnTo>
                  <a:pt x="9257" y="6171"/>
                </a:lnTo>
                <a:lnTo>
                  <a:pt x="12343" y="6171"/>
                </a:lnTo>
                <a:lnTo>
                  <a:pt x="12343" y="12343"/>
                </a:lnTo>
                <a:lnTo>
                  <a:pt x="6171" y="12343"/>
                </a:lnTo>
                <a:lnTo>
                  <a:pt x="6171" y="9257"/>
                </a:lnTo>
                <a:lnTo>
                  <a:pt x="0" y="15429"/>
                </a:lnTo>
                <a:lnTo>
                  <a:pt x="6171" y="21600"/>
                </a:lnTo>
                <a:lnTo>
                  <a:pt x="6171" y="18514"/>
                </a:lnTo>
                <a:lnTo>
                  <a:pt x="18514" y="18514"/>
                </a:lnTo>
                <a:lnTo>
                  <a:pt x="18514" y="6171"/>
                </a:lnTo>
                <a:lnTo>
                  <a:pt x="21600" y="6171"/>
                </a:lnTo>
                <a:close/>
              </a:path>
            </a:pathLst>
          </a:custGeom>
          <a:gradFill rotWithShape="1">
            <a:gsLst>
              <a:gs pos="0">
                <a:srgbClr val="9999FF"/>
              </a:gs>
              <a:gs pos="50000">
                <a:schemeClr val="folHlink"/>
              </a:gs>
              <a:gs pos="100000">
                <a:srgbClr val="9999FF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latin typeface="Tahoma" pitchFamily="34" charset="0"/>
              <a:ea typeface="+mn-ea"/>
            </a:endParaRPr>
          </a:p>
        </p:txBody>
      </p:sp>
      <p:sp>
        <p:nvSpPr>
          <p:cNvPr id="38926" name="AutoShape 14"/>
          <p:cNvSpPr>
            <a:spLocks noChangeArrowheads="1"/>
          </p:cNvSpPr>
          <p:nvPr/>
        </p:nvSpPr>
        <p:spPr bwMode="auto">
          <a:xfrm>
            <a:off x="3333750" y="2895600"/>
            <a:ext cx="762000" cy="838200"/>
          </a:xfrm>
          <a:custGeom>
            <a:avLst/>
            <a:gdLst>
              <a:gd name="G0" fmla="+- 9257 0 0"/>
              <a:gd name="G1" fmla="+- 18514 0 0"/>
              <a:gd name="G2" fmla="+- 6171 0 0"/>
              <a:gd name="G3" fmla="*/ 9257 1 2"/>
              <a:gd name="G4" fmla="+- G3 10800 0"/>
              <a:gd name="G5" fmla="+- 21600 9257 18514"/>
              <a:gd name="G6" fmla="+- 18514 6171 0"/>
              <a:gd name="G7" fmla="*/ G6 1 2"/>
              <a:gd name="G8" fmla="*/ 18514 2 1"/>
              <a:gd name="G9" fmla="+- G8 0 21600"/>
              <a:gd name="G10" fmla="+- G5 0 G4"/>
              <a:gd name="G11" fmla="+- 9257 0 G4"/>
              <a:gd name="G12" fmla="*/ G2 G10 G11"/>
              <a:gd name="T0" fmla="*/ 15429 w 21600"/>
              <a:gd name="T1" fmla="*/ 0 h 21600"/>
              <a:gd name="T2" fmla="*/ 9257 w 21600"/>
              <a:gd name="T3" fmla="*/ 6171 h 21600"/>
              <a:gd name="T4" fmla="*/ 6171 w 21600"/>
              <a:gd name="T5" fmla="*/ 9257 h 21600"/>
              <a:gd name="T6" fmla="*/ 0 w 21600"/>
              <a:gd name="T7" fmla="*/ 15429 h 21600"/>
              <a:gd name="T8" fmla="*/ 6171 w 21600"/>
              <a:gd name="T9" fmla="*/ 21600 h 21600"/>
              <a:gd name="T10" fmla="*/ 12343 w 21600"/>
              <a:gd name="T11" fmla="*/ 18514 h 21600"/>
              <a:gd name="T12" fmla="*/ 18514 w 21600"/>
              <a:gd name="T13" fmla="*/ 12343 h 21600"/>
              <a:gd name="T14" fmla="*/ 21600 w 21600"/>
              <a:gd name="T15" fmla="*/ 6171 h 21600"/>
              <a:gd name="T16" fmla="*/ 17694720 60000 65536"/>
              <a:gd name="T17" fmla="*/ 11796480 60000 65536"/>
              <a:gd name="T18" fmla="*/ 17694720 60000 65536"/>
              <a:gd name="T19" fmla="*/ 11796480 60000 65536"/>
              <a:gd name="T20" fmla="*/ 5898240 60000 65536"/>
              <a:gd name="T21" fmla="*/ 5898240 60000 65536"/>
              <a:gd name="T22" fmla="*/ 0 60000 65536"/>
              <a:gd name="T23" fmla="*/ 0 60000 65536"/>
              <a:gd name="T24" fmla="*/ G12 w 21600"/>
              <a:gd name="T25" fmla="*/ G5 h 21600"/>
              <a:gd name="T26" fmla="*/ G1 w 21600"/>
              <a:gd name="T27" fmla="*/ G1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15429" y="0"/>
                </a:moveTo>
                <a:lnTo>
                  <a:pt x="9257" y="6171"/>
                </a:lnTo>
                <a:lnTo>
                  <a:pt x="12343" y="6171"/>
                </a:lnTo>
                <a:lnTo>
                  <a:pt x="12343" y="12343"/>
                </a:lnTo>
                <a:lnTo>
                  <a:pt x="6171" y="12343"/>
                </a:lnTo>
                <a:lnTo>
                  <a:pt x="6171" y="9257"/>
                </a:lnTo>
                <a:lnTo>
                  <a:pt x="0" y="15429"/>
                </a:lnTo>
                <a:lnTo>
                  <a:pt x="6171" y="21600"/>
                </a:lnTo>
                <a:lnTo>
                  <a:pt x="6171" y="18514"/>
                </a:lnTo>
                <a:lnTo>
                  <a:pt x="18514" y="18514"/>
                </a:lnTo>
                <a:lnTo>
                  <a:pt x="18514" y="6171"/>
                </a:lnTo>
                <a:lnTo>
                  <a:pt x="21600" y="6171"/>
                </a:lnTo>
                <a:close/>
              </a:path>
            </a:pathLst>
          </a:custGeom>
          <a:gradFill rotWithShape="1">
            <a:gsLst>
              <a:gs pos="0">
                <a:srgbClr val="9999FF"/>
              </a:gs>
              <a:gs pos="50000">
                <a:schemeClr val="folHlink"/>
              </a:gs>
              <a:gs pos="100000">
                <a:srgbClr val="9999FF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latin typeface="Tahoma" pitchFamily="34" charset="0"/>
              <a:ea typeface="+mn-ea"/>
            </a:endParaRPr>
          </a:p>
        </p:txBody>
      </p:sp>
      <p:sp>
        <p:nvSpPr>
          <p:cNvPr id="38927" name="AutoShape 15"/>
          <p:cNvSpPr>
            <a:spLocks noChangeArrowheads="1"/>
          </p:cNvSpPr>
          <p:nvPr/>
        </p:nvSpPr>
        <p:spPr bwMode="auto">
          <a:xfrm rot="-5440162">
            <a:off x="9629775" y="2047875"/>
            <a:ext cx="457200" cy="476250"/>
          </a:xfrm>
          <a:custGeom>
            <a:avLst/>
            <a:gdLst>
              <a:gd name="G0" fmla="+- 9257 0 0"/>
              <a:gd name="G1" fmla="+- 18514 0 0"/>
              <a:gd name="G2" fmla="+- 6171 0 0"/>
              <a:gd name="G3" fmla="*/ 9257 1 2"/>
              <a:gd name="G4" fmla="+- G3 10800 0"/>
              <a:gd name="G5" fmla="+- 21600 9257 18514"/>
              <a:gd name="G6" fmla="+- 18514 6171 0"/>
              <a:gd name="G7" fmla="*/ G6 1 2"/>
              <a:gd name="G8" fmla="*/ 18514 2 1"/>
              <a:gd name="G9" fmla="+- G8 0 21600"/>
              <a:gd name="G10" fmla="+- G5 0 G4"/>
              <a:gd name="G11" fmla="+- 9257 0 G4"/>
              <a:gd name="G12" fmla="*/ G2 G10 G11"/>
              <a:gd name="T0" fmla="*/ 15429 w 21600"/>
              <a:gd name="T1" fmla="*/ 0 h 21600"/>
              <a:gd name="T2" fmla="*/ 9257 w 21600"/>
              <a:gd name="T3" fmla="*/ 6171 h 21600"/>
              <a:gd name="T4" fmla="*/ 6171 w 21600"/>
              <a:gd name="T5" fmla="*/ 9257 h 21600"/>
              <a:gd name="T6" fmla="*/ 0 w 21600"/>
              <a:gd name="T7" fmla="*/ 15429 h 21600"/>
              <a:gd name="T8" fmla="*/ 6171 w 21600"/>
              <a:gd name="T9" fmla="*/ 21600 h 21600"/>
              <a:gd name="T10" fmla="*/ 12343 w 21600"/>
              <a:gd name="T11" fmla="*/ 18514 h 21600"/>
              <a:gd name="T12" fmla="*/ 18514 w 21600"/>
              <a:gd name="T13" fmla="*/ 12343 h 21600"/>
              <a:gd name="T14" fmla="*/ 21600 w 21600"/>
              <a:gd name="T15" fmla="*/ 6171 h 21600"/>
              <a:gd name="T16" fmla="*/ 17694720 60000 65536"/>
              <a:gd name="T17" fmla="*/ 11796480 60000 65536"/>
              <a:gd name="T18" fmla="*/ 17694720 60000 65536"/>
              <a:gd name="T19" fmla="*/ 11796480 60000 65536"/>
              <a:gd name="T20" fmla="*/ 5898240 60000 65536"/>
              <a:gd name="T21" fmla="*/ 5898240 60000 65536"/>
              <a:gd name="T22" fmla="*/ 0 60000 65536"/>
              <a:gd name="T23" fmla="*/ 0 60000 65536"/>
              <a:gd name="T24" fmla="*/ G12 w 21600"/>
              <a:gd name="T25" fmla="*/ G5 h 21600"/>
              <a:gd name="T26" fmla="*/ G1 w 21600"/>
              <a:gd name="T27" fmla="*/ G1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15429" y="0"/>
                </a:moveTo>
                <a:lnTo>
                  <a:pt x="9257" y="6171"/>
                </a:lnTo>
                <a:lnTo>
                  <a:pt x="12343" y="6171"/>
                </a:lnTo>
                <a:lnTo>
                  <a:pt x="12343" y="12343"/>
                </a:lnTo>
                <a:lnTo>
                  <a:pt x="6171" y="12343"/>
                </a:lnTo>
                <a:lnTo>
                  <a:pt x="6171" y="9257"/>
                </a:lnTo>
                <a:lnTo>
                  <a:pt x="0" y="15429"/>
                </a:lnTo>
                <a:lnTo>
                  <a:pt x="6171" y="21600"/>
                </a:lnTo>
                <a:lnTo>
                  <a:pt x="6171" y="18514"/>
                </a:lnTo>
                <a:lnTo>
                  <a:pt x="18514" y="18514"/>
                </a:lnTo>
                <a:lnTo>
                  <a:pt x="18514" y="6171"/>
                </a:lnTo>
                <a:lnTo>
                  <a:pt x="21600" y="6171"/>
                </a:lnTo>
                <a:close/>
              </a:path>
            </a:pathLst>
          </a:custGeom>
          <a:gradFill rotWithShape="1">
            <a:gsLst>
              <a:gs pos="0">
                <a:srgbClr val="9999FF"/>
              </a:gs>
              <a:gs pos="50000">
                <a:schemeClr val="folHlink"/>
              </a:gs>
              <a:gs pos="100000">
                <a:srgbClr val="9999FF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latin typeface="Tahoma" pitchFamily="34" charset="0"/>
              <a:ea typeface="+mn-ea"/>
            </a:endParaRPr>
          </a:p>
        </p:txBody>
      </p:sp>
      <p:sp>
        <p:nvSpPr>
          <p:cNvPr id="38928" name="Text Box 16"/>
          <p:cNvSpPr txBox="1">
            <a:spLocks noChangeArrowheads="1"/>
          </p:cNvSpPr>
          <p:nvPr/>
        </p:nvSpPr>
        <p:spPr bwMode="auto">
          <a:xfrm>
            <a:off x="95250" y="4343400"/>
            <a:ext cx="1076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300" b="1">
                <a:solidFill>
                  <a:srgbClr val="000000"/>
                </a:solidFill>
                <a:latin typeface="Times New Roman" pitchFamily="-103" charset="0"/>
                <a:cs typeface="Times New Roman" pitchFamily="-103" charset="0"/>
              </a:rPr>
              <a:t>I - descentralização, com direção única em cada esfera de governo;</a:t>
            </a:r>
            <a:r>
              <a:rPr lang="pt-BR" b="1">
                <a:latin typeface="Times New Roman" pitchFamily="-103" charset="0"/>
                <a:cs typeface="Times New Roman" pitchFamily="-103" charset="0"/>
              </a:rPr>
              <a:t> </a:t>
            </a:r>
          </a:p>
        </p:txBody>
      </p:sp>
      <p:sp>
        <p:nvSpPr>
          <p:cNvPr id="38929" name="AutoShape 17"/>
          <p:cNvSpPr>
            <a:spLocks noChangeArrowheads="1"/>
          </p:cNvSpPr>
          <p:nvPr/>
        </p:nvSpPr>
        <p:spPr bwMode="auto">
          <a:xfrm rot="-10860325">
            <a:off x="1619250" y="1600200"/>
            <a:ext cx="571500" cy="381000"/>
          </a:xfrm>
          <a:custGeom>
            <a:avLst/>
            <a:gdLst>
              <a:gd name="G0" fmla="+- 9257 0 0"/>
              <a:gd name="G1" fmla="+- 18514 0 0"/>
              <a:gd name="G2" fmla="+- 6171 0 0"/>
              <a:gd name="G3" fmla="*/ 9257 1 2"/>
              <a:gd name="G4" fmla="+- G3 10800 0"/>
              <a:gd name="G5" fmla="+- 21600 9257 18514"/>
              <a:gd name="G6" fmla="+- 18514 6171 0"/>
              <a:gd name="G7" fmla="*/ G6 1 2"/>
              <a:gd name="G8" fmla="*/ 18514 2 1"/>
              <a:gd name="G9" fmla="+- G8 0 21600"/>
              <a:gd name="G10" fmla="+- G5 0 G4"/>
              <a:gd name="G11" fmla="+- 9257 0 G4"/>
              <a:gd name="G12" fmla="*/ G2 G10 G11"/>
              <a:gd name="T0" fmla="*/ 15429 w 21600"/>
              <a:gd name="T1" fmla="*/ 0 h 21600"/>
              <a:gd name="T2" fmla="*/ 9257 w 21600"/>
              <a:gd name="T3" fmla="*/ 6171 h 21600"/>
              <a:gd name="T4" fmla="*/ 6171 w 21600"/>
              <a:gd name="T5" fmla="*/ 9257 h 21600"/>
              <a:gd name="T6" fmla="*/ 0 w 21600"/>
              <a:gd name="T7" fmla="*/ 15429 h 21600"/>
              <a:gd name="T8" fmla="*/ 6171 w 21600"/>
              <a:gd name="T9" fmla="*/ 21600 h 21600"/>
              <a:gd name="T10" fmla="*/ 12343 w 21600"/>
              <a:gd name="T11" fmla="*/ 18514 h 21600"/>
              <a:gd name="T12" fmla="*/ 18514 w 21600"/>
              <a:gd name="T13" fmla="*/ 12343 h 21600"/>
              <a:gd name="T14" fmla="*/ 21600 w 21600"/>
              <a:gd name="T15" fmla="*/ 6171 h 21600"/>
              <a:gd name="T16" fmla="*/ 17694720 60000 65536"/>
              <a:gd name="T17" fmla="*/ 11796480 60000 65536"/>
              <a:gd name="T18" fmla="*/ 17694720 60000 65536"/>
              <a:gd name="T19" fmla="*/ 11796480 60000 65536"/>
              <a:gd name="T20" fmla="*/ 5898240 60000 65536"/>
              <a:gd name="T21" fmla="*/ 5898240 60000 65536"/>
              <a:gd name="T22" fmla="*/ 0 60000 65536"/>
              <a:gd name="T23" fmla="*/ 0 60000 65536"/>
              <a:gd name="T24" fmla="*/ G12 w 21600"/>
              <a:gd name="T25" fmla="*/ G5 h 21600"/>
              <a:gd name="T26" fmla="*/ G1 w 21600"/>
              <a:gd name="T27" fmla="*/ G1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15429" y="0"/>
                </a:moveTo>
                <a:lnTo>
                  <a:pt x="9257" y="6171"/>
                </a:lnTo>
                <a:lnTo>
                  <a:pt x="12343" y="6171"/>
                </a:lnTo>
                <a:lnTo>
                  <a:pt x="12343" y="12343"/>
                </a:lnTo>
                <a:lnTo>
                  <a:pt x="6171" y="12343"/>
                </a:lnTo>
                <a:lnTo>
                  <a:pt x="6171" y="9257"/>
                </a:lnTo>
                <a:lnTo>
                  <a:pt x="0" y="15429"/>
                </a:lnTo>
                <a:lnTo>
                  <a:pt x="6171" y="21600"/>
                </a:lnTo>
                <a:lnTo>
                  <a:pt x="6171" y="18514"/>
                </a:lnTo>
                <a:lnTo>
                  <a:pt x="18514" y="18514"/>
                </a:lnTo>
                <a:lnTo>
                  <a:pt x="18514" y="6171"/>
                </a:lnTo>
                <a:lnTo>
                  <a:pt x="21600" y="6171"/>
                </a:lnTo>
                <a:close/>
              </a:path>
            </a:pathLst>
          </a:custGeom>
          <a:gradFill rotWithShape="1">
            <a:gsLst>
              <a:gs pos="0">
                <a:srgbClr val="9999FF"/>
              </a:gs>
              <a:gs pos="50000">
                <a:schemeClr val="folHlink"/>
              </a:gs>
              <a:gs pos="100000">
                <a:srgbClr val="9999FF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latin typeface="Tahoma" pitchFamily="34" charset="0"/>
              <a:ea typeface="+mn-ea"/>
            </a:endParaRPr>
          </a:p>
        </p:txBody>
      </p:sp>
      <p:sp>
        <p:nvSpPr>
          <p:cNvPr id="38930" name="Text Box 18"/>
          <p:cNvSpPr txBox="1">
            <a:spLocks noChangeArrowheads="1"/>
          </p:cNvSpPr>
          <p:nvPr/>
        </p:nvSpPr>
        <p:spPr bwMode="auto">
          <a:xfrm>
            <a:off x="5810250" y="1981200"/>
            <a:ext cx="438150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300" b="1">
                <a:solidFill>
                  <a:srgbClr val="000000"/>
                </a:solidFill>
                <a:latin typeface="Times New Roman" pitchFamily="-103" charset="0"/>
                <a:cs typeface="Times New Roman" pitchFamily="-103" charset="0"/>
              </a:rPr>
              <a:t>integram uma rede</a:t>
            </a:r>
            <a:endParaRPr lang="pt-BR" b="1">
              <a:latin typeface="Times New Roman" pitchFamily="-103" charset="0"/>
              <a:cs typeface="Times New Roman" pitchFamily="-103" charset="0"/>
            </a:endParaRPr>
          </a:p>
        </p:txBody>
      </p:sp>
      <p:sp>
        <p:nvSpPr>
          <p:cNvPr id="38931" name="Text Box 19"/>
          <p:cNvSpPr txBox="1">
            <a:spLocks noChangeArrowheads="1"/>
          </p:cNvSpPr>
          <p:nvPr/>
        </p:nvSpPr>
        <p:spPr bwMode="auto">
          <a:xfrm>
            <a:off x="4268788" y="3200400"/>
            <a:ext cx="5065712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2300" b="1">
                <a:solidFill>
                  <a:srgbClr val="000000"/>
                </a:solidFill>
                <a:latin typeface="Times New Roman" pitchFamily="-103" charset="0"/>
                <a:cs typeface="Times New Roman" pitchFamily="-103" charset="0"/>
              </a:rPr>
              <a:t>e constituem um sistema único,</a:t>
            </a:r>
            <a:endParaRPr lang="pt-BR" b="1">
              <a:latin typeface="Times New Roman" pitchFamily="-103" charset="0"/>
              <a:cs typeface="Times New Roman" pitchFamily="-103" charset="0"/>
            </a:endParaRPr>
          </a:p>
        </p:txBody>
      </p:sp>
      <p:sp>
        <p:nvSpPr>
          <p:cNvPr id="38932" name="Text Box 20"/>
          <p:cNvSpPr txBox="1">
            <a:spLocks noChangeArrowheads="1"/>
          </p:cNvSpPr>
          <p:nvPr/>
        </p:nvSpPr>
        <p:spPr bwMode="auto">
          <a:xfrm>
            <a:off x="3714750" y="3657600"/>
            <a:ext cx="49530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300" b="1">
                <a:solidFill>
                  <a:srgbClr val="000000"/>
                </a:solidFill>
                <a:latin typeface="Times New Roman" pitchFamily="-103" charset="0"/>
                <a:cs typeface="Times New Roman" pitchFamily="-103" charset="0"/>
              </a:rPr>
              <a:t>organizado de acordo com as </a:t>
            </a:r>
          </a:p>
          <a:p>
            <a:pPr algn="ctr"/>
            <a:r>
              <a:rPr lang="pt-BR" sz="2300" b="1">
                <a:solidFill>
                  <a:srgbClr val="000000"/>
                </a:solidFill>
                <a:latin typeface="Times New Roman" pitchFamily="-103" charset="0"/>
                <a:cs typeface="Times New Roman" pitchFamily="-103" charset="0"/>
              </a:rPr>
              <a:t>seguintes diretrizes:</a:t>
            </a:r>
          </a:p>
        </p:txBody>
      </p:sp>
      <p:sp>
        <p:nvSpPr>
          <p:cNvPr id="38933" name="Text Box 21"/>
          <p:cNvSpPr txBox="1">
            <a:spLocks noChangeArrowheads="1"/>
          </p:cNvSpPr>
          <p:nvPr/>
        </p:nvSpPr>
        <p:spPr bwMode="auto">
          <a:xfrm>
            <a:off x="95250" y="4724400"/>
            <a:ext cx="97155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300" b="1">
                <a:solidFill>
                  <a:srgbClr val="000000"/>
                </a:solidFill>
                <a:latin typeface="Times New Roman" pitchFamily="-103" charset="0"/>
                <a:cs typeface="Times New Roman" pitchFamily="-103" charset="0"/>
              </a:rPr>
              <a:t>II - atendimento integral, com prioridade para as atividades preventivas, sem prejuízo dos serviços assistenciais;</a:t>
            </a:r>
            <a:endParaRPr lang="pt-BR" b="1">
              <a:latin typeface="Times New Roman" pitchFamily="-103" charset="0"/>
              <a:cs typeface="Times New Roman" pitchFamily="-103" charset="0"/>
            </a:endParaRPr>
          </a:p>
        </p:txBody>
      </p:sp>
      <p:sp>
        <p:nvSpPr>
          <p:cNvPr id="38934" name="AutoShape 22"/>
          <p:cNvSpPr>
            <a:spLocks noChangeArrowheads="1"/>
          </p:cNvSpPr>
          <p:nvPr/>
        </p:nvSpPr>
        <p:spPr bwMode="auto">
          <a:xfrm>
            <a:off x="10572750" y="4343400"/>
            <a:ext cx="571500" cy="381000"/>
          </a:xfrm>
          <a:custGeom>
            <a:avLst/>
            <a:gdLst>
              <a:gd name="G0" fmla="+- 9257 0 0"/>
              <a:gd name="G1" fmla="+- 18514 0 0"/>
              <a:gd name="G2" fmla="+- 6171 0 0"/>
              <a:gd name="G3" fmla="*/ 9257 1 2"/>
              <a:gd name="G4" fmla="+- G3 10800 0"/>
              <a:gd name="G5" fmla="+- 21600 9257 18514"/>
              <a:gd name="G6" fmla="+- 18514 6171 0"/>
              <a:gd name="G7" fmla="*/ G6 1 2"/>
              <a:gd name="G8" fmla="*/ 18514 2 1"/>
              <a:gd name="G9" fmla="+- G8 0 21600"/>
              <a:gd name="G10" fmla="+- G5 0 G4"/>
              <a:gd name="G11" fmla="+- 9257 0 G4"/>
              <a:gd name="G12" fmla="*/ G2 G10 G11"/>
              <a:gd name="T0" fmla="*/ 15429 w 21600"/>
              <a:gd name="T1" fmla="*/ 0 h 21600"/>
              <a:gd name="T2" fmla="*/ 9257 w 21600"/>
              <a:gd name="T3" fmla="*/ 6171 h 21600"/>
              <a:gd name="T4" fmla="*/ 6171 w 21600"/>
              <a:gd name="T5" fmla="*/ 9257 h 21600"/>
              <a:gd name="T6" fmla="*/ 0 w 21600"/>
              <a:gd name="T7" fmla="*/ 15429 h 21600"/>
              <a:gd name="T8" fmla="*/ 6171 w 21600"/>
              <a:gd name="T9" fmla="*/ 21600 h 21600"/>
              <a:gd name="T10" fmla="*/ 12343 w 21600"/>
              <a:gd name="T11" fmla="*/ 18514 h 21600"/>
              <a:gd name="T12" fmla="*/ 18514 w 21600"/>
              <a:gd name="T13" fmla="*/ 12343 h 21600"/>
              <a:gd name="T14" fmla="*/ 21600 w 21600"/>
              <a:gd name="T15" fmla="*/ 6171 h 21600"/>
              <a:gd name="T16" fmla="*/ 17694720 60000 65536"/>
              <a:gd name="T17" fmla="*/ 11796480 60000 65536"/>
              <a:gd name="T18" fmla="*/ 17694720 60000 65536"/>
              <a:gd name="T19" fmla="*/ 11796480 60000 65536"/>
              <a:gd name="T20" fmla="*/ 5898240 60000 65536"/>
              <a:gd name="T21" fmla="*/ 5898240 60000 65536"/>
              <a:gd name="T22" fmla="*/ 0 60000 65536"/>
              <a:gd name="T23" fmla="*/ 0 60000 65536"/>
              <a:gd name="T24" fmla="*/ G12 w 21600"/>
              <a:gd name="T25" fmla="*/ G5 h 21600"/>
              <a:gd name="T26" fmla="*/ G1 w 21600"/>
              <a:gd name="T27" fmla="*/ G1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15429" y="0"/>
                </a:moveTo>
                <a:lnTo>
                  <a:pt x="9257" y="6171"/>
                </a:lnTo>
                <a:lnTo>
                  <a:pt x="12343" y="6171"/>
                </a:lnTo>
                <a:lnTo>
                  <a:pt x="12343" y="12343"/>
                </a:lnTo>
                <a:lnTo>
                  <a:pt x="6171" y="12343"/>
                </a:lnTo>
                <a:lnTo>
                  <a:pt x="6171" y="9257"/>
                </a:lnTo>
                <a:lnTo>
                  <a:pt x="0" y="15429"/>
                </a:lnTo>
                <a:lnTo>
                  <a:pt x="6171" y="21600"/>
                </a:lnTo>
                <a:lnTo>
                  <a:pt x="6171" y="18514"/>
                </a:lnTo>
                <a:lnTo>
                  <a:pt x="18514" y="18514"/>
                </a:lnTo>
                <a:lnTo>
                  <a:pt x="18514" y="6171"/>
                </a:lnTo>
                <a:lnTo>
                  <a:pt x="21600" y="6171"/>
                </a:lnTo>
                <a:close/>
              </a:path>
            </a:pathLst>
          </a:custGeom>
          <a:gradFill rotWithShape="1">
            <a:gsLst>
              <a:gs pos="0">
                <a:srgbClr val="9999FF"/>
              </a:gs>
              <a:gs pos="50000">
                <a:schemeClr val="folHlink"/>
              </a:gs>
              <a:gs pos="100000">
                <a:srgbClr val="9999FF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latin typeface="Tahoma" pitchFamily="34" charset="0"/>
              <a:ea typeface="+mn-ea"/>
            </a:endParaRPr>
          </a:p>
        </p:txBody>
      </p:sp>
      <p:sp>
        <p:nvSpPr>
          <p:cNvPr id="38935" name="AutoShape 23"/>
          <p:cNvSpPr>
            <a:spLocks noChangeArrowheads="1"/>
          </p:cNvSpPr>
          <p:nvPr/>
        </p:nvSpPr>
        <p:spPr bwMode="auto">
          <a:xfrm>
            <a:off x="10096500" y="3276600"/>
            <a:ext cx="190500" cy="376238"/>
          </a:xfrm>
          <a:prstGeom prst="upDownArrow">
            <a:avLst>
              <a:gd name="adj1" fmla="val 50000"/>
              <a:gd name="adj2" fmla="val 39500"/>
            </a:avLst>
          </a:prstGeom>
          <a:gradFill rotWithShape="1">
            <a:gsLst>
              <a:gs pos="0">
                <a:srgbClr val="9999FF"/>
              </a:gs>
              <a:gs pos="50000">
                <a:schemeClr val="folHlink"/>
              </a:gs>
              <a:gs pos="100000">
                <a:srgbClr val="9999FF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latin typeface="Tahoma" pitchFamily="34" charset="0"/>
              <a:ea typeface="+mn-ea"/>
            </a:endParaRPr>
          </a:p>
        </p:txBody>
      </p:sp>
      <p:sp>
        <p:nvSpPr>
          <p:cNvPr id="38936" name="AutoShape 24"/>
          <p:cNvSpPr>
            <a:spLocks noChangeArrowheads="1"/>
          </p:cNvSpPr>
          <p:nvPr/>
        </p:nvSpPr>
        <p:spPr bwMode="auto">
          <a:xfrm>
            <a:off x="10287000" y="3276600"/>
            <a:ext cx="190500" cy="376238"/>
          </a:xfrm>
          <a:prstGeom prst="upDownArrow">
            <a:avLst>
              <a:gd name="adj1" fmla="val 50000"/>
              <a:gd name="adj2" fmla="val 39500"/>
            </a:avLst>
          </a:prstGeom>
          <a:gradFill rotWithShape="1">
            <a:gsLst>
              <a:gs pos="0">
                <a:srgbClr val="9999FF"/>
              </a:gs>
              <a:gs pos="50000">
                <a:schemeClr val="folHlink"/>
              </a:gs>
              <a:gs pos="100000">
                <a:srgbClr val="9999FF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latin typeface="Tahoma" pitchFamily="34" charset="0"/>
              <a:ea typeface="+mn-ea"/>
            </a:endParaRPr>
          </a:p>
        </p:txBody>
      </p:sp>
      <p:sp>
        <p:nvSpPr>
          <p:cNvPr id="38937" name="Text Box 25"/>
          <p:cNvSpPr txBox="1">
            <a:spLocks noChangeArrowheads="1"/>
          </p:cNvSpPr>
          <p:nvPr/>
        </p:nvSpPr>
        <p:spPr bwMode="auto">
          <a:xfrm>
            <a:off x="1524000" y="5486400"/>
            <a:ext cx="571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300" b="1">
                <a:solidFill>
                  <a:srgbClr val="000000"/>
                </a:solidFill>
                <a:latin typeface="Times New Roman" pitchFamily="-103" charset="0"/>
                <a:cs typeface="Times New Roman" pitchFamily="-103" charset="0"/>
              </a:rPr>
              <a:t>III – participação da comunidade.</a:t>
            </a:r>
            <a:r>
              <a:rPr lang="pt-BR" b="1">
                <a:latin typeface="Times New Roman" pitchFamily="-103" charset="0"/>
                <a:cs typeface="Times New Roman" pitchFamily="-103" charset="0"/>
              </a:rPr>
              <a:t> </a:t>
            </a: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2286000" y="1143000"/>
            <a:ext cx="3238500" cy="685800"/>
            <a:chOff x="657" y="834"/>
            <a:chExt cx="1632" cy="432"/>
          </a:xfrm>
        </p:grpSpPr>
        <p:sp>
          <p:nvSpPr>
            <p:cNvPr id="8234" name="WordArt 27"/>
            <p:cNvSpPr>
              <a:spLocks noChangeArrowheads="1" noChangeShapeType="1" noTextEdit="1"/>
            </p:cNvSpPr>
            <p:nvPr/>
          </p:nvSpPr>
          <p:spPr bwMode="auto">
            <a:xfrm>
              <a:off x="816" y="930"/>
              <a:ext cx="1392" cy="27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pt-BR" kern="10">
                  <a:ln w="12700">
                    <a:solidFill>
                      <a:srgbClr val="3333CC"/>
                    </a:solidFill>
                    <a:round/>
                    <a:headEnd/>
                    <a:tailEnd/>
                  </a:ln>
                  <a:solidFill>
                    <a:srgbClr val="B2B2B2">
                      <a:alpha val="50195"/>
                    </a:srgbClr>
                  </a:solidFill>
                  <a:effectLst>
                    <a:outerShdw dist="45791" dir="2021404" algn="ctr" rotWithShape="0">
                      <a:srgbClr val="9999FF">
                        <a:alpha val="74997"/>
                      </a:srgbClr>
                    </a:outerShdw>
                  </a:effectLst>
                  <a:latin typeface="Arial Black"/>
                </a:rPr>
                <a:t>Agir - Estrutura </a:t>
              </a:r>
            </a:p>
          </p:txBody>
        </p:sp>
        <p:sp>
          <p:nvSpPr>
            <p:cNvPr id="8235" name="AutoShape 28"/>
            <p:cNvSpPr>
              <a:spLocks noChangeArrowheads="1"/>
            </p:cNvSpPr>
            <p:nvPr/>
          </p:nvSpPr>
          <p:spPr bwMode="auto">
            <a:xfrm>
              <a:off x="657" y="834"/>
              <a:ext cx="1632" cy="432"/>
            </a:xfrm>
            <a:prstGeom prst="horizontalScroll">
              <a:avLst>
                <a:gd name="adj" fmla="val 12500"/>
              </a:avLst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7620000" y="2514600"/>
            <a:ext cx="3429000" cy="762000"/>
            <a:chOff x="3840" y="1584"/>
            <a:chExt cx="1728" cy="480"/>
          </a:xfrm>
        </p:grpSpPr>
        <p:sp>
          <p:nvSpPr>
            <p:cNvPr id="8232" name="WordArt 30"/>
            <p:cNvSpPr>
              <a:spLocks noChangeArrowheads="1" noChangeShapeType="1" noTextEdit="1"/>
            </p:cNvSpPr>
            <p:nvPr/>
          </p:nvSpPr>
          <p:spPr bwMode="auto">
            <a:xfrm>
              <a:off x="3936" y="1680"/>
              <a:ext cx="1536" cy="27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pt-BR" kern="10">
                  <a:ln w="12700">
                    <a:solidFill>
                      <a:srgbClr val="3333CC"/>
                    </a:solidFill>
                    <a:round/>
                    <a:headEnd/>
                    <a:tailEnd/>
                  </a:ln>
                  <a:solidFill>
                    <a:srgbClr val="B2B2B2">
                      <a:alpha val="50195"/>
                    </a:srgbClr>
                  </a:solidFill>
                  <a:effectLst>
                    <a:outerShdw dist="45791" dir="2021404" algn="ctr" rotWithShape="0">
                      <a:srgbClr val="9999FF">
                        <a:alpha val="74997"/>
                      </a:srgbClr>
                    </a:outerShdw>
                  </a:effectLst>
                  <a:latin typeface="Arial Black"/>
                </a:rPr>
                <a:t>Sistema - Unicidade</a:t>
              </a:r>
            </a:p>
          </p:txBody>
        </p:sp>
        <p:sp>
          <p:nvSpPr>
            <p:cNvPr id="8233" name="AutoShape 31"/>
            <p:cNvSpPr>
              <a:spLocks noChangeArrowheads="1"/>
            </p:cNvSpPr>
            <p:nvPr/>
          </p:nvSpPr>
          <p:spPr bwMode="auto">
            <a:xfrm>
              <a:off x="3840" y="1584"/>
              <a:ext cx="1728" cy="480"/>
            </a:xfrm>
            <a:prstGeom prst="horizontalScroll">
              <a:avLst>
                <a:gd name="adj" fmla="val 12500"/>
              </a:avLst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4" name="Group 32"/>
          <p:cNvGrpSpPr>
            <a:grpSpLocks/>
          </p:cNvGrpSpPr>
          <p:nvPr/>
        </p:nvGrpSpPr>
        <p:grpSpPr bwMode="auto">
          <a:xfrm>
            <a:off x="381000" y="2819400"/>
            <a:ext cx="2857500" cy="533400"/>
            <a:chOff x="288" y="1776"/>
            <a:chExt cx="1440" cy="336"/>
          </a:xfrm>
        </p:grpSpPr>
        <p:sp>
          <p:nvSpPr>
            <p:cNvPr id="8230" name="WordArt 33"/>
            <p:cNvSpPr>
              <a:spLocks noChangeArrowheads="1" noChangeShapeType="1" noTextEdit="1"/>
            </p:cNvSpPr>
            <p:nvPr/>
          </p:nvSpPr>
          <p:spPr bwMode="auto">
            <a:xfrm>
              <a:off x="384" y="1872"/>
              <a:ext cx="1248" cy="19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pt-BR" sz="1000" kern="10">
                  <a:ln w="12700">
                    <a:solidFill>
                      <a:srgbClr val="3333CC"/>
                    </a:solidFill>
                    <a:round/>
                    <a:headEnd/>
                    <a:tailEnd/>
                  </a:ln>
                  <a:solidFill>
                    <a:srgbClr val="B2B2B2">
                      <a:alpha val="50195"/>
                    </a:srgbClr>
                  </a:solidFill>
                  <a:effectLst>
                    <a:outerShdw dist="45791" dir="2021404" algn="ctr" rotWithShape="0">
                      <a:srgbClr val="9999FF">
                        <a:alpha val="74997"/>
                      </a:srgbClr>
                    </a:outerShdw>
                  </a:effectLst>
                  <a:latin typeface="Arial Black"/>
                </a:rPr>
                <a:t>Planejamento</a:t>
              </a:r>
            </a:p>
          </p:txBody>
        </p:sp>
        <p:sp>
          <p:nvSpPr>
            <p:cNvPr id="8231" name="AutoShape 34"/>
            <p:cNvSpPr>
              <a:spLocks noChangeArrowheads="1"/>
            </p:cNvSpPr>
            <p:nvPr/>
          </p:nvSpPr>
          <p:spPr bwMode="auto">
            <a:xfrm>
              <a:off x="288" y="1776"/>
              <a:ext cx="1440" cy="336"/>
            </a:xfrm>
            <a:prstGeom prst="horizontalScroll">
              <a:avLst>
                <a:gd name="adj" fmla="val 12500"/>
              </a:avLst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5" name="Group 35"/>
          <p:cNvGrpSpPr>
            <a:grpSpLocks/>
          </p:cNvGrpSpPr>
          <p:nvPr/>
        </p:nvGrpSpPr>
        <p:grpSpPr bwMode="auto">
          <a:xfrm>
            <a:off x="381000" y="3276600"/>
            <a:ext cx="2857500" cy="500063"/>
            <a:chOff x="288" y="2133"/>
            <a:chExt cx="1440" cy="315"/>
          </a:xfrm>
        </p:grpSpPr>
        <p:sp>
          <p:nvSpPr>
            <p:cNvPr id="8228" name="WordArt 36"/>
            <p:cNvSpPr>
              <a:spLocks noChangeArrowheads="1" noChangeShapeType="1" noTextEdit="1"/>
            </p:cNvSpPr>
            <p:nvPr/>
          </p:nvSpPr>
          <p:spPr bwMode="auto">
            <a:xfrm>
              <a:off x="432" y="2208"/>
              <a:ext cx="1056" cy="14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pt-BR" sz="900" kern="10">
                  <a:ln w="12700">
                    <a:solidFill>
                      <a:srgbClr val="3333CC"/>
                    </a:solidFill>
                    <a:round/>
                    <a:headEnd/>
                    <a:tailEnd/>
                  </a:ln>
                  <a:solidFill>
                    <a:srgbClr val="B2B2B2">
                      <a:alpha val="50195"/>
                    </a:srgbClr>
                  </a:solidFill>
                  <a:effectLst>
                    <a:outerShdw dist="45791" dir="2021404" algn="ctr" rotWithShape="0">
                      <a:srgbClr val="9999FF">
                        <a:alpha val="74997"/>
                      </a:srgbClr>
                    </a:outerShdw>
                  </a:effectLst>
                  <a:latin typeface="Arial Black"/>
                </a:rPr>
                <a:t>Território</a:t>
              </a:r>
            </a:p>
          </p:txBody>
        </p:sp>
        <p:sp>
          <p:nvSpPr>
            <p:cNvPr id="8229" name="AutoShape 37"/>
            <p:cNvSpPr>
              <a:spLocks noChangeArrowheads="1"/>
            </p:cNvSpPr>
            <p:nvPr/>
          </p:nvSpPr>
          <p:spPr bwMode="auto">
            <a:xfrm>
              <a:off x="288" y="2133"/>
              <a:ext cx="1440" cy="315"/>
            </a:xfrm>
            <a:prstGeom prst="horizontalScroll">
              <a:avLst>
                <a:gd name="adj" fmla="val 12500"/>
              </a:avLst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6" name="Group 38"/>
          <p:cNvGrpSpPr>
            <a:grpSpLocks/>
          </p:cNvGrpSpPr>
          <p:nvPr/>
        </p:nvGrpSpPr>
        <p:grpSpPr bwMode="auto">
          <a:xfrm>
            <a:off x="381000" y="3705225"/>
            <a:ext cx="2857500" cy="533400"/>
            <a:chOff x="288" y="2400"/>
            <a:chExt cx="1440" cy="336"/>
          </a:xfrm>
        </p:grpSpPr>
        <p:sp>
          <p:nvSpPr>
            <p:cNvPr id="8226" name="WordArt 39"/>
            <p:cNvSpPr>
              <a:spLocks noChangeArrowheads="1" noChangeShapeType="1" noTextEdit="1"/>
            </p:cNvSpPr>
            <p:nvPr/>
          </p:nvSpPr>
          <p:spPr bwMode="auto">
            <a:xfrm>
              <a:off x="384" y="2496"/>
              <a:ext cx="1248" cy="14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pt-BR" sz="1000" kern="10">
                  <a:ln w="12700">
                    <a:solidFill>
                      <a:srgbClr val="3333CC"/>
                    </a:solidFill>
                    <a:round/>
                    <a:headEnd/>
                    <a:tailEnd/>
                  </a:ln>
                  <a:solidFill>
                    <a:srgbClr val="B2B2B2">
                      <a:alpha val="50195"/>
                    </a:srgbClr>
                  </a:solidFill>
                  <a:effectLst>
                    <a:outerShdw dist="45791" dir="2021404" algn="ctr" rotWithShape="0">
                      <a:srgbClr val="9999FF">
                        <a:alpha val="74997"/>
                      </a:srgbClr>
                    </a:outerShdw>
                  </a:effectLst>
                  <a:latin typeface="Arial Black"/>
                </a:rPr>
                <a:t>Realidade Local</a:t>
              </a:r>
            </a:p>
          </p:txBody>
        </p:sp>
        <p:sp>
          <p:nvSpPr>
            <p:cNvPr id="8227" name="AutoShape 40"/>
            <p:cNvSpPr>
              <a:spLocks noChangeArrowheads="1"/>
            </p:cNvSpPr>
            <p:nvPr/>
          </p:nvSpPr>
          <p:spPr bwMode="auto">
            <a:xfrm>
              <a:off x="288" y="2400"/>
              <a:ext cx="1440" cy="336"/>
            </a:xfrm>
            <a:prstGeom prst="horizontalScroll">
              <a:avLst>
                <a:gd name="adj" fmla="val 12500"/>
              </a:avLst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7" name="Group 41"/>
          <p:cNvGrpSpPr>
            <a:grpSpLocks/>
          </p:cNvGrpSpPr>
          <p:nvPr/>
        </p:nvGrpSpPr>
        <p:grpSpPr bwMode="auto">
          <a:xfrm>
            <a:off x="8482013" y="3690938"/>
            <a:ext cx="2857500" cy="685800"/>
            <a:chOff x="4275" y="2325"/>
            <a:chExt cx="1440" cy="432"/>
          </a:xfrm>
        </p:grpSpPr>
        <p:sp>
          <p:nvSpPr>
            <p:cNvPr id="8224" name="WordArt 42"/>
            <p:cNvSpPr>
              <a:spLocks noChangeArrowheads="1" noChangeShapeType="1" noTextEdit="1"/>
            </p:cNvSpPr>
            <p:nvPr/>
          </p:nvSpPr>
          <p:spPr bwMode="auto">
            <a:xfrm>
              <a:off x="4464" y="2412"/>
              <a:ext cx="1092" cy="22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pt-BR" sz="2000" kern="10">
                  <a:ln w="12700">
                    <a:solidFill>
                      <a:srgbClr val="3333CC"/>
                    </a:solidFill>
                    <a:round/>
                    <a:headEnd/>
                    <a:tailEnd/>
                  </a:ln>
                  <a:solidFill>
                    <a:srgbClr val="B2B2B2">
                      <a:alpha val="50195"/>
                    </a:srgbClr>
                  </a:solidFill>
                  <a:effectLst>
                    <a:outerShdw dist="45791" dir="2021404" algn="ctr" rotWithShape="0">
                      <a:srgbClr val="9999FF">
                        <a:alpha val="74997"/>
                      </a:srgbClr>
                    </a:outerShdw>
                  </a:effectLst>
                  <a:latin typeface="Arial Black"/>
                </a:rPr>
                <a:t>Federalismo</a:t>
              </a:r>
            </a:p>
          </p:txBody>
        </p:sp>
        <p:sp>
          <p:nvSpPr>
            <p:cNvPr id="8225" name="AutoShape 43"/>
            <p:cNvSpPr>
              <a:spLocks noChangeArrowheads="1"/>
            </p:cNvSpPr>
            <p:nvPr/>
          </p:nvSpPr>
          <p:spPr bwMode="auto">
            <a:xfrm>
              <a:off x="4275" y="2325"/>
              <a:ext cx="1440" cy="432"/>
            </a:xfrm>
            <a:prstGeom prst="horizontalScroll">
              <a:avLst>
                <a:gd name="adj" fmla="val 12500"/>
              </a:avLst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8" name="Group 44"/>
          <p:cNvGrpSpPr>
            <a:grpSpLocks/>
          </p:cNvGrpSpPr>
          <p:nvPr/>
        </p:nvGrpSpPr>
        <p:grpSpPr bwMode="auto">
          <a:xfrm>
            <a:off x="7561263" y="5362575"/>
            <a:ext cx="3714750" cy="1371600"/>
            <a:chOff x="3810" y="3378"/>
            <a:chExt cx="1872" cy="864"/>
          </a:xfrm>
        </p:grpSpPr>
        <p:sp>
          <p:nvSpPr>
            <p:cNvPr id="8222" name="WordArt 45"/>
            <p:cNvSpPr>
              <a:spLocks noChangeArrowheads="1" noChangeShapeType="1" noTextEdit="1"/>
            </p:cNvSpPr>
            <p:nvPr/>
          </p:nvSpPr>
          <p:spPr bwMode="auto">
            <a:xfrm>
              <a:off x="3984" y="3504"/>
              <a:ext cx="1632" cy="62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pt-BR" sz="1600" kern="10">
                  <a:ln w="12700">
                    <a:solidFill>
                      <a:srgbClr val="3333CC"/>
                    </a:solidFill>
                    <a:round/>
                    <a:headEnd/>
                    <a:tailEnd/>
                  </a:ln>
                  <a:solidFill>
                    <a:srgbClr val="B2B2B2">
                      <a:alpha val="50195"/>
                    </a:srgbClr>
                  </a:solidFill>
                  <a:effectLst>
                    <a:outerShdw dist="45791" dir="2021404" algn="ctr" rotWithShape="0">
                      <a:srgbClr val="9999FF">
                        <a:alpha val="74997"/>
                      </a:srgbClr>
                    </a:outerShdw>
                  </a:effectLst>
                  <a:latin typeface="Arial Black"/>
                </a:rPr>
                <a:t>Coerência na </a:t>
              </a:r>
            </a:p>
            <a:p>
              <a:pPr algn="ctr"/>
              <a:r>
                <a:rPr lang="pt-BR" sz="1600" kern="10">
                  <a:ln w="12700">
                    <a:solidFill>
                      <a:srgbClr val="3333CC"/>
                    </a:solidFill>
                    <a:round/>
                    <a:headEnd/>
                    <a:tailEnd/>
                  </a:ln>
                  <a:solidFill>
                    <a:srgbClr val="B2B2B2">
                      <a:alpha val="50195"/>
                    </a:srgbClr>
                  </a:solidFill>
                  <a:effectLst>
                    <a:outerShdw dist="45791" dir="2021404" algn="ctr" rotWithShape="0">
                      <a:srgbClr val="9999FF">
                        <a:alpha val="74997"/>
                      </a:srgbClr>
                    </a:outerShdw>
                  </a:effectLst>
                  <a:latin typeface="Arial Black"/>
                </a:rPr>
                <a:t>Mudança do Modelo</a:t>
              </a:r>
            </a:p>
          </p:txBody>
        </p:sp>
        <p:sp>
          <p:nvSpPr>
            <p:cNvPr id="8223" name="AutoShape 46"/>
            <p:cNvSpPr>
              <a:spLocks noChangeArrowheads="1"/>
            </p:cNvSpPr>
            <p:nvPr/>
          </p:nvSpPr>
          <p:spPr bwMode="auto">
            <a:xfrm>
              <a:off x="3810" y="3378"/>
              <a:ext cx="1872" cy="864"/>
            </a:xfrm>
            <a:prstGeom prst="horizontalScroll">
              <a:avLst>
                <a:gd name="adj" fmla="val 12500"/>
              </a:avLst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9" name="Group 47"/>
          <p:cNvGrpSpPr>
            <a:grpSpLocks/>
          </p:cNvGrpSpPr>
          <p:nvPr/>
        </p:nvGrpSpPr>
        <p:grpSpPr bwMode="auto">
          <a:xfrm>
            <a:off x="215900" y="5872163"/>
            <a:ext cx="5715000" cy="762000"/>
            <a:chOff x="108" y="3699"/>
            <a:chExt cx="2880" cy="480"/>
          </a:xfrm>
        </p:grpSpPr>
        <p:sp>
          <p:nvSpPr>
            <p:cNvPr id="8220" name="WordArt 48"/>
            <p:cNvSpPr>
              <a:spLocks noChangeArrowheads="1" noChangeShapeType="1" noTextEdit="1"/>
            </p:cNvSpPr>
            <p:nvPr/>
          </p:nvSpPr>
          <p:spPr bwMode="auto">
            <a:xfrm>
              <a:off x="240" y="3792"/>
              <a:ext cx="2688" cy="32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pt-BR" sz="1400" kern="10">
                  <a:ln w="12700">
                    <a:solidFill>
                      <a:srgbClr val="3333CC"/>
                    </a:solidFill>
                    <a:round/>
                    <a:headEnd/>
                    <a:tailEnd/>
                  </a:ln>
                  <a:solidFill>
                    <a:srgbClr val="B2B2B2">
                      <a:alpha val="50195"/>
                    </a:srgbClr>
                  </a:solidFill>
                  <a:effectLst>
                    <a:outerShdw dist="45791" dir="2021404" algn="ctr" rotWithShape="0">
                      <a:srgbClr val="9999FF">
                        <a:alpha val="74997"/>
                      </a:srgbClr>
                    </a:outerShdw>
                  </a:effectLst>
                  <a:latin typeface="Arial Black"/>
                </a:rPr>
                <a:t>Democracia participativa - Controle Social </a:t>
              </a:r>
            </a:p>
          </p:txBody>
        </p:sp>
        <p:sp>
          <p:nvSpPr>
            <p:cNvPr id="8221" name="AutoShape 49"/>
            <p:cNvSpPr>
              <a:spLocks noChangeArrowheads="1"/>
            </p:cNvSpPr>
            <p:nvPr/>
          </p:nvSpPr>
          <p:spPr bwMode="auto">
            <a:xfrm>
              <a:off x="108" y="3699"/>
              <a:ext cx="2880" cy="480"/>
            </a:xfrm>
            <a:prstGeom prst="horizontalScroll">
              <a:avLst>
                <a:gd name="adj" fmla="val 12500"/>
              </a:avLst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38962" name="Rectangle 50"/>
          <p:cNvSpPr>
            <a:spLocks noChangeArrowheads="1"/>
          </p:cNvSpPr>
          <p:nvPr/>
        </p:nvSpPr>
        <p:spPr bwMode="auto">
          <a:xfrm>
            <a:off x="7616825" y="82550"/>
            <a:ext cx="371475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1600" b="1">
                <a:latin typeface="Times New Roman" pitchFamily="-103" charset="0"/>
                <a:cs typeface="Times New Roman" pitchFamily="-103" charset="0"/>
              </a:rPr>
              <a:t>O Plano do Desejo</a:t>
            </a:r>
          </a:p>
          <a:p>
            <a:pPr algn="ctr"/>
            <a:r>
              <a:rPr lang="pt-BR" sz="1600" b="1">
                <a:latin typeface="Times New Roman" pitchFamily="-103" charset="0"/>
                <a:cs typeface="Times New Roman" pitchFamily="-103" charset="0"/>
              </a:rPr>
              <a:t>A Constituição Federal de 1988</a:t>
            </a:r>
          </a:p>
          <a:p>
            <a:pPr algn="ctr"/>
            <a:r>
              <a:rPr lang="pt-BR" sz="1600" b="1">
                <a:latin typeface="Times New Roman" pitchFamily="-103" charset="0"/>
                <a:cs typeface="Times New Roman" pitchFamily="-103" charset="0"/>
              </a:rPr>
              <a:t>A ORGANIZAÇÃO</a:t>
            </a:r>
          </a:p>
          <a:p>
            <a:pPr algn="ctr"/>
            <a:r>
              <a:rPr lang="pt-BR" sz="1600" b="1">
                <a:latin typeface="Times New Roman" pitchFamily="-103" charset="0"/>
                <a:cs typeface="Times New Roman" pitchFamily="-103" charset="0"/>
              </a:rPr>
              <a:t>(Artigo 198)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21" grpId="0" autoUpdateAnimBg="0"/>
      <p:bldP spid="38922" grpId="0" autoUpdateAnimBg="0"/>
      <p:bldP spid="38928" grpId="0" autoUpdateAnimBg="0"/>
      <p:bldP spid="38930" grpId="0" autoUpdateAnimBg="0"/>
      <p:bldP spid="38931" grpId="0" autoUpdateAnimBg="0"/>
      <p:bldP spid="38932" grpId="0" autoUpdateAnimBg="0"/>
      <p:bldP spid="38933" grpId="0" autoUpdateAnimBg="0"/>
      <p:bldP spid="38935" grpId="0" animBg="1"/>
      <p:bldP spid="38936" grpId="0" animBg="1"/>
      <p:bldP spid="38937" grpId="0" autoUpdateAnimBg="0"/>
      <p:bldP spid="3896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52" name="AutoShape 16"/>
          <p:cNvSpPr>
            <a:spLocks noChangeArrowheads="1"/>
          </p:cNvSpPr>
          <p:nvPr/>
        </p:nvSpPr>
        <p:spPr bwMode="auto">
          <a:xfrm>
            <a:off x="2647950" y="1676400"/>
            <a:ext cx="476250" cy="2057400"/>
          </a:xfrm>
          <a:prstGeom prst="upDownArrow">
            <a:avLst>
              <a:gd name="adj1" fmla="val 50000"/>
              <a:gd name="adj2" fmla="val 86400"/>
            </a:avLst>
          </a:prstGeom>
          <a:gradFill rotWithShape="1">
            <a:gsLst>
              <a:gs pos="0">
                <a:srgbClr val="9999FF"/>
              </a:gs>
              <a:gs pos="50000">
                <a:schemeClr val="folHlink"/>
              </a:gs>
              <a:gs pos="100000">
                <a:srgbClr val="9999FF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latin typeface="Tahoma" pitchFamily="34" charset="0"/>
              <a:ea typeface="+mn-ea"/>
            </a:endParaRPr>
          </a:p>
        </p:txBody>
      </p:sp>
      <p:grpSp>
        <p:nvGrpSpPr>
          <p:cNvPr id="2" name="Group 49"/>
          <p:cNvGrpSpPr>
            <a:grpSpLocks/>
          </p:cNvGrpSpPr>
          <p:nvPr/>
        </p:nvGrpSpPr>
        <p:grpSpPr bwMode="auto">
          <a:xfrm>
            <a:off x="1828800" y="914400"/>
            <a:ext cx="2514600" cy="685800"/>
            <a:chOff x="-3" y="400"/>
            <a:chExt cx="1694" cy="467"/>
          </a:xfrm>
        </p:grpSpPr>
        <p:grpSp>
          <p:nvGrpSpPr>
            <p:cNvPr id="9247" name="Group 47"/>
            <p:cNvGrpSpPr>
              <a:grpSpLocks/>
            </p:cNvGrpSpPr>
            <p:nvPr/>
          </p:nvGrpSpPr>
          <p:grpSpPr bwMode="auto">
            <a:xfrm>
              <a:off x="0" y="403"/>
              <a:ext cx="1688" cy="461"/>
              <a:chOff x="0" y="403"/>
              <a:chExt cx="1688" cy="461"/>
            </a:xfrm>
          </p:grpSpPr>
          <p:sp>
            <p:nvSpPr>
              <p:cNvPr id="9249" name="Rectangle 45"/>
              <p:cNvSpPr>
                <a:spLocks noChangeArrowheads="1"/>
              </p:cNvSpPr>
              <p:nvPr/>
            </p:nvSpPr>
            <p:spPr bwMode="auto">
              <a:xfrm>
                <a:off x="28" y="403"/>
                <a:ext cx="16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pt-BR" sz="3200" b="1">
                    <a:latin typeface="Times New Roman" pitchFamily="-103" charset="0"/>
                    <a:cs typeface="Times New Roman" pitchFamily="-103" charset="0"/>
                  </a:rPr>
                  <a:t>SISTEMA </a:t>
                </a:r>
                <a:endParaRPr lang="pt-BR" sz="3200">
                  <a:latin typeface="Times New Roman" pitchFamily="-103" charset="0"/>
                  <a:cs typeface="Times New Roman" pitchFamily="-103" charset="0"/>
                </a:endParaRPr>
              </a:p>
            </p:txBody>
          </p:sp>
          <p:sp>
            <p:nvSpPr>
              <p:cNvPr id="9250" name="Rectangle 46"/>
              <p:cNvSpPr>
                <a:spLocks noChangeArrowheads="1"/>
              </p:cNvSpPr>
              <p:nvPr/>
            </p:nvSpPr>
            <p:spPr bwMode="auto">
              <a:xfrm>
                <a:off x="0" y="403"/>
                <a:ext cx="1688" cy="461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pt-BR"/>
              </a:p>
            </p:txBody>
          </p:sp>
        </p:grpSp>
        <p:sp>
          <p:nvSpPr>
            <p:cNvPr id="9248" name="Rectangle 48"/>
            <p:cNvSpPr>
              <a:spLocks noChangeArrowheads="1"/>
            </p:cNvSpPr>
            <p:nvPr/>
          </p:nvSpPr>
          <p:spPr bwMode="auto">
            <a:xfrm>
              <a:off x="-3" y="400"/>
              <a:ext cx="1694" cy="467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</p:grpSp>
      <p:sp>
        <p:nvSpPr>
          <p:cNvPr id="39987" name="AutoShape 51"/>
          <p:cNvSpPr>
            <a:spLocks noChangeArrowheads="1"/>
          </p:cNvSpPr>
          <p:nvPr/>
        </p:nvSpPr>
        <p:spPr bwMode="auto">
          <a:xfrm>
            <a:off x="5543550" y="1676400"/>
            <a:ext cx="476250" cy="2057400"/>
          </a:xfrm>
          <a:prstGeom prst="upDownArrow">
            <a:avLst>
              <a:gd name="adj1" fmla="val 50000"/>
              <a:gd name="adj2" fmla="val 86400"/>
            </a:avLst>
          </a:prstGeom>
          <a:gradFill rotWithShape="1">
            <a:gsLst>
              <a:gs pos="0">
                <a:srgbClr val="9999FF"/>
              </a:gs>
              <a:gs pos="50000">
                <a:schemeClr val="folHlink"/>
              </a:gs>
              <a:gs pos="100000">
                <a:srgbClr val="9999FF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latin typeface="Tahoma" pitchFamily="34" charset="0"/>
              <a:ea typeface="+mn-ea"/>
            </a:endParaRPr>
          </a:p>
        </p:txBody>
      </p:sp>
      <p:sp>
        <p:nvSpPr>
          <p:cNvPr id="39988" name="AutoShape 52"/>
          <p:cNvSpPr>
            <a:spLocks noChangeArrowheads="1"/>
          </p:cNvSpPr>
          <p:nvPr/>
        </p:nvSpPr>
        <p:spPr bwMode="auto">
          <a:xfrm>
            <a:off x="8591550" y="1676400"/>
            <a:ext cx="476250" cy="2057400"/>
          </a:xfrm>
          <a:prstGeom prst="upDownArrow">
            <a:avLst>
              <a:gd name="adj1" fmla="val 50000"/>
              <a:gd name="adj2" fmla="val 86400"/>
            </a:avLst>
          </a:prstGeom>
          <a:gradFill rotWithShape="1">
            <a:gsLst>
              <a:gs pos="0">
                <a:srgbClr val="9999FF"/>
              </a:gs>
              <a:gs pos="50000">
                <a:schemeClr val="folHlink"/>
              </a:gs>
              <a:gs pos="100000">
                <a:srgbClr val="9999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latin typeface="Tahoma" pitchFamily="34" charset="0"/>
              <a:ea typeface="+mn-ea"/>
            </a:endParaRPr>
          </a:p>
        </p:txBody>
      </p:sp>
      <p:grpSp>
        <p:nvGrpSpPr>
          <p:cNvPr id="4" name="Group 59"/>
          <p:cNvGrpSpPr>
            <a:grpSpLocks/>
          </p:cNvGrpSpPr>
          <p:nvPr/>
        </p:nvGrpSpPr>
        <p:grpSpPr bwMode="auto">
          <a:xfrm>
            <a:off x="457200" y="3962400"/>
            <a:ext cx="3638550" cy="1828800"/>
            <a:chOff x="-3" y="400"/>
            <a:chExt cx="1694" cy="986"/>
          </a:xfrm>
        </p:grpSpPr>
        <p:grpSp>
          <p:nvGrpSpPr>
            <p:cNvPr id="9243" name="Group 57"/>
            <p:cNvGrpSpPr>
              <a:grpSpLocks/>
            </p:cNvGrpSpPr>
            <p:nvPr/>
          </p:nvGrpSpPr>
          <p:grpSpPr bwMode="auto">
            <a:xfrm>
              <a:off x="0" y="403"/>
              <a:ext cx="1688" cy="980"/>
              <a:chOff x="0" y="403"/>
              <a:chExt cx="1688" cy="980"/>
            </a:xfrm>
          </p:grpSpPr>
          <p:sp>
            <p:nvSpPr>
              <p:cNvPr id="9245" name="Rectangle 55"/>
              <p:cNvSpPr>
                <a:spLocks noChangeArrowheads="1"/>
              </p:cNvSpPr>
              <p:nvPr/>
            </p:nvSpPr>
            <p:spPr bwMode="auto">
              <a:xfrm>
                <a:off x="28" y="403"/>
                <a:ext cx="1632" cy="9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pt-BR" sz="2800" b="1">
                    <a:latin typeface="Times New Roman" pitchFamily="-103" charset="0"/>
                    <a:cs typeface="Times New Roman" pitchFamily="-103" charset="0"/>
                  </a:rPr>
                  <a:t>Concepção Sistêmica Rede </a:t>
                </a:r>
                <a:endParaRPr lang="pt-BR" sz="2800">
                  <a:latin typeface="Times New Roman" pitchFamily="-103" charset="0"/>
                  <a:cs typeface="Times New Roman" pitchFamily="-103" charset="0"/>
                </a:endParaRPr>
              </a:p>
              <a:p>
                <a:pPr algn="ctr" eaLnBrk="0" hangingPunct="0"/>
                <a:r>
                  <a:rPr lang="pt-BR" sz="2800" b="1">
                    <a:latin typeface="Times New Roman" pitchFamily="-103" charset="0"/>
                    <a:cs typeface="Times New Roman" pitchFamily="-103" charset="0"/>
                  </a:rPr>
                  <a:t>Articulação política</a:t>
                </a:r>
                <a:endParaRPr lang="pt-BR" sz="2800">
                  <a:latin typeface="Times New Roman" pitchFamily="-103" charset="0"/>
                  <a:cs typeface="Times New Roman" pitchFamily="-103" charset="0"/>
                </a:endParaRPr>
              </a:p>
              <a:p>
                <a:pPr algn="ctr" eaLnBrk="0" hangingPunct="0"/>
                <a:r>
                  <a:rPr lang="pt-BR" sz="2800" b="1">
                    <a:latin typeface="Times New Roman" pitchFamily="-103" charset="0"/>
                    <a:cs typeface="Times New Roman" pitchFamily="-103" charset="0"/>
                  </a:rPr>
                  <a:t>Intersetorialidade</a:t>
                </a:r>
                <a:endParaRPr lang="pt-BR" sz="2800">
                  <a:latin typeface="Times New Roman" pitchFamily="-103" charset="0"/>
                  <a:cs typeface="Times New Roman" pitchFamily="-103" charset="0"/>
                </a:endParaRPr>
              </a:p>
              <a:p>
                <a:pPr algn="ctr" eaLnBrk="0" hangingPunct="0"/>
                <a:endParaRPr lang="pt-BR" sz="2800">
                  <a:latin typeface="Times New Roman" pitchFamily="-103" charset="0"/>
                  <a:cs typeface="Times New Roman" pitchFamily="-103" charset="0"/>
                </a:endParaRPr>
              </a:p>
            </p:txBody>
          </p:sp>
          <p:sp>
            <p:nvSpPr>
              <p:cNvPr id="9246" name="Rectangle 56"/>
              <p:cNvSpPr>
                <a:spLocks noChangeArrowheads="1"/>
              </p:cNvSpPr>
              <p:nvPr/>
            </p:nvSpPr>
            <p:spPr bwMode="auto">
              <a:xfrm>
                <a:off x="0" y="403"/>
                <a:ext cx="1688" cy="980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pt-BR"/>
              </a:p>
            </p:txBody>
          </p:sp>
        </p:grpSp>
        <p:sp>
          <p:nvSpPr>
            <p:cNvPr id="9244" name="Rectangle 58"/>
            <p:cNvSpPr>
              <a:spLocks noChangeArrowheads="1"/>
            </p:cNvSpPr>
            <p:nvPr/>
          </p:nvSpPr>
          <p:spPr bwMode="auto">
            <a:xfrm>
              <a:off x="-3" y="400"/>
              <a:ext cx="1694" cy="986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</p:grpSp>
      <p:grpSp>
        <p:nvGrpSpPr>
          <p:cNvPr id="6" name="Group 61"/>
          <p:cNvGrpSpPr>
            <a:grpSpLocks/>
          </p:cNvGrpSpPr>
          <p:nvPr/>
        </p:nvGrpSpPr>
        <p:grpSpPr bwMode="auto">
          <a:xfrm>
            <a:off x="4419600" y="3886200"/>
            <a:ext cx="2743200" cy="2286000"/>
            <a:chOff x="-3" y="400"/>
            <a:chExt cx="1694" cy="986"/>
          </a:xfrm>
        </p:grpSpPr>
        <p:grpSp>
          <p:nvGrpSpPr>
            <p:cNvPr id="9239" name="Group 62"/>
            <p:cNvGrpSpPr>
              <a:grpSpLocks/>
            </p:cNvGrpSpPr>
            <p:nvPr/>
          </p:nvGrpSpPr>
          <p:grpSpPr bwMode="auto">
            <a:xfrm>
              <a:off x="0" y="403"/>
              <a:ext cx="1688" cy="980"/>
              <a:chOff x="0" y="403"/>
              <a:chExt cx="1688" cy="980"/>
            </a:xfrm>
          </p:grpSpPr>
          <p:sp>
            <p:nvSpPr>
              <p:cNvPr id="9241" name="Rectangle 63"/>
              <p:cNvSpPr>
                <a:spLocks noChangeArrowheads="1"/>
              </p:cNvSpPr>
              <p:nvPr/>
            </p:nvSpPr>
            <p:spPr bwMode="auto">
              <a:xfrm>
                <a:off x="28" y="403"/>
                <a:ext cx="1632" cy="9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pt-BR" sz="2800" b="1">
                    <a:latin typeface="Times New Roman" pitchFamily="-103" charset="0"/>
                    <a:cs typeface="Times New Roman" pitchFamily="-103" charset="0"/>
                  </a:rPr>
                  <a:t>Princípio</a:t>
                </a:r>
              </a:p>
              <a:p>
                <a:pPr algn="ctr"/>
                <a:r>
                  <a:rPr lang="pt-BR" sz="2800" b="1">
                    <a:latin typeface="Times New Roman" pitchFamily="-103" charset="0"/>
                    <a:cs typeface="Times New Roman" pitchFamily="-103" charset="0"/>
                  </a:rPr>
                  <a:t>Regente</a:t>
                </a:r>
              </a:p>
              <a:p>
                <a:pPr algn="ctr"/>
                <a:r>
                  <a:rPr lang="pt-BR" sz="2800" b="1">
                    <a:latin typeface="Times New Roman" pitchFamily="-103" charset="0"/>
                    <a:cs typeface="Times New Roman" pitchFamily="-103" charset="0"/>
                  </a:rPr>
                  <a:t>UNICIDADE</a:t>
                </a:r>
              </a:p>
              <a:p>
                <a:pPr algn="ctr"/>
                <a:r>
                  <a:rPr lang="pt-BR" sz="2800" b="1">
                    <a:latin typeface="Times New Roman" pitchFamily="-103" charset="0"/>
                    <a:cs typeface="Times New Roman" pitchFamily="-103" charset="0"/>
                  </a:rPr>
                  <a:t>Novo pacto interfederativo</a:t>
                </a:r>
                <a:endParaRPr lang="pt-BR" sz="2800">
                  <a:latin typeface="Times New Roman" pitchFamily="-103" charset="0"/>
                  <a:cs typeface="Times New Roman" pitchFamily="-103" charset="0"/>
                </a:endParaRPr>
              </a:p>
            </p:txBody>
          </p:sp>
          <p:sp>
            <p:nvSpPr>
              <p:cNvPr id="9242" name="Rectangle 64"/>
              <p:cNvSpPr>
                <a:spLocks noChangeArrowheads="1"/>
              </p:cNvSpPr>
              <p:nvPr/>
            </p:nvSpPr>
            <p:spPr bwMode="auto">
              <a:xfrm>
                <a:off x="0" y="403"/>
                <a:ext cx="1688" cy="980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pt-BR"/>
              </a:p>
            </p:txBody>
          </p:sp>
        </p:grpSp>
        <p:sp>
          <p:nvSpPr>
            <p:cNvPr id="9240" name="Rectangle 65"/>
            <p:cNvSpPr>
              <a:spLocks noChangeArrowheads="1"/>
            </p:cNvSpPr>
            <p:nvPr/>
          </p:nvSpPr>
          <p:spPr bwMode="auto">
            <a:xfrm>
              <a:off x="-3" y="400"/>
              <a:ext cx="1694" cy="986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</p:grpSp>
      <p:grpSp>
        <p:nvGrpSpPr>
          <p:cNvPr id="8" name="Group 66"/>
          <p:cNvGrpSpPr>
            <a:grpSpLocks/>
          </p:cNvGrpSpPr>
          <p:nvPr/>
        </p:nvGrpSpPr>
        <p:grpSpPr bwMode="auto">
          <a:xfrm>
            <a:off x="7524750" y="3886200"/>
            <a:ext cx="3524250" cy="2057400"/>
            <a:chOff x="-3" y="400"/>
            <a:chExt cx="1694" cy="986"/>
          </a:xfrm>
        </p:grpSpPr>
        <p:grpSp>
          <p:nvGrpSpPr>
            <p:cNvPr id="9235" name="Group 67"/>
            <p:cNvGrpSpPr>
              <a:grpSpLocks/>
            </p:cNvGrpSpPr>
            <p:nvPr/>
          </p:nvGrpSpPr>
          <p:grpSpPr bwMode="auto">
            <a:xfrm>
              <a:off x="0" y="403"/>
              <a:ext cx="1688" cy="980"/>
              <a:chOff x="0" y="403"/>
              <a:chExt cx="1688" cy="980"/>
            </a:xfrm>
          </p:grpSpPr>
          <p:sp>
            <p:nvSpPr>
              <p:cNvPr id="9237" name="Rectangle 68"/>
              <p:cNvSpPr>
                <a:spLocks noChangeArrowheads="1"/>
              </p:cNvSpPr>
              <p:nvPr/>
            </p:nvSpPr>
            <p:spPr bwMode="auto">
              <a:xfrm>
                <a:off x="28" y="403"/>
                <a:ext cx="1632" cy="9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pt-BR" sz="2800" b="1">
                    <a:latin typeface="Times New Roman" pitchFamily="-103" charset="0"/>
                    <a:cs typeface="Times New Roman" pitchFamily="-103" charset="0"/>
                  </a:rPr>
                  <a:t>Mudança de modelo </a:t>
                </a:r>
              </a:p>
              <a:p>
                <a:pPr algn="ctr"/>
                <a:r>
                  <a:rPr lang="pt-BR" sz="2800" b="1">
                    <a:latin typeface="Times New Roman" pitchFamily="-103" charset="0"/>
                    <a:cs typeface="Times New Roman" pitchFamily="-103" charset="0"/>
                  </a:rPr>
                  <a:t>Transição do médico/</a:t>
                </a:r>
              </a:p>
              <a:p>
                <a:pPr algn="ctr"/>
                <a:r>
                  <a:rPr lang="pt-BR" sz="2800" b="1">
                    <a:latin typeface="Times New Roman" pitchFamily="-103" charset="0"/>
                    <a:cs typeface="Times New Roman" pitchFamily="-103" charset="0"/>
                  </a:rPr>
                  <a:t>hospitalocêntrico</a:t>
                </a:r>
                <a:endParaRPr lang="pt-BR" sz="2800">
                  <a:latin typeface="Times New Roman" pitchFamily="-103" charset="0"/>
                  <a:cs typeface="Times New Roman" pitchFamily="-103" charset="0"/>
                </a:endParaRPr>
              </a:p>
            </p:txBody>
          </p:sp>
          <p:sp>
            <p:nvSpPr>
              <p:cNvPr id="9238" name="Rectangle 69"/>
              <p:cNvSpPr>
                <a:spLocks noChangeArrowheads="1"/>
              </p:cNvSpPr>
              <p:nvPr/>
            </p:nvSpPr>
            <p:spPr bwMode="auto">
              <a:xfrm>
                <a:off x="0" y="403"/>
                <a:ext cx="1688" cy="980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pt-BR"/>
              </a:p>
            </p:txBody>
          </p:sp>
        </p:grpSp>
        <p:sp>
          <p:nvSpPr>
            <p:cNvPr id="9236" name="Rectangle 70"/>
            <p:cNvSpPr>
              <a:spLocks noChangeArrowheads="1"/>
            </p:cNvSpPr>
            <p:nvPr/>
          </p:nvSpPr>
          <p:spPr bwMode="auto">
            <a:xfrm>
              <a:off x="-3" y="400"/>
              <a:ext cx="1694" cy="986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</p:grpSp>
      <p:grpSp>
        <p:nvGrpSpPr>
          <p:cNvPr id="10" name="Group 81"/>
          <p:cNvGrpSpPr>
            <a:grpSpLocks/>
          </p:cNvGrpSpPr>
          <p:nvPr/>
        </p:nvGrpSpPr>
        <p:grpSpPr bwMode="auto">
          <a:xfrm>
            <a:off x="4572000" y="914400"/>
            <a:ext cx="2514600" cy="685800"/>
            <a:chOff x="-3" y="400"/>
            <a:chExt cx="1694" cy="467"/>
          </a:xfrm>
        </p:grpSpPr>
        <p:grpSp>
          <p:nvGrpSpPr>
            <p:cNvPr id="9231" name="Group 82"/>
            <p:cNvGrpSpPr>
              <a:grpSpLocks/>
            </p:cNvGrpSpPr>
            <p:nvPr/>
          </p:nvGrpSpPr>
          <p:grpSpPr bwMode="auto">
            <a:xfrm>
              <a:off x="0" y="403"/>
              <a:ext cx="1688" cy="461"/>
              <a:chOff x="0" y="403"/>
              <a:chExt cx="1688" cy="461"/>
            </a:xfrm>
          </p:grpSpPr>
          <p:sp>
            <p:nvSpPr>
              <p:cNvPr id="9233" name="Rectangle 83"/>
              <p:cNvSpPr>
                <a:spLocks noChangeArrowheads="1"/>
              </p:cNvSpPr>
              <p:nvPr/>
            </p:nvSpPr>
            <p:spPr bwMode="auto">
              <a:xfrm>
                <a:off x="28" y="403"/>
                <a:ext cx="16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pt-BR" sz="3200" b="1">
                    <a:latin typeface="Times New Roman" pitchFamily="-103" charset="0"/>
                    <a:cs typeface="Times New Roman" pitchFamily="-103" charset="0"/>
                  </a:rPr>
                  <a:t>ÚNICO </a:t>
                </a:r>
                <a:endParaRPr lang="pt-BR" sz="3200">
                  <a:latin typeface="Times New Roman" pitchFamily="-103" charset="0"/>
                  <a:cs typeface="Times New Roman" pitchFamily="-103" charset="0"/>
                </a:endParaRPr>
              </a:p>
            </p:txBody>
          </p:sp>
          <p:sp>
            <p:nvSpPr>
              <p:cNvPr id="9234" name="Rectangle 84"/>
              <p:cNvSpPr>
                <a:spLocks noChangeArrowheads="1"/>
              </p:cNvSpPr>
              <p:nvPr/>
            </p:nvSpPr>
            <p:spPr bwMode="auto">
              <a:xfrm>
                <a:off x="0" y="403"/>
                <a:ext cx="1688" cy="461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pt-BR"/>
              </a:p>
            </p:txBody>
          </p:sp>
        </p:grpSp>
        <p:sp>
          <p:nvSpPr>
            <p:cNvPr id="9232" name="Rectangle 85"/>
            <p:cNvSpPr>
              <a:spLocks noChangeArrowheads="1"/>
            </p:cNvSpPr>
            <p:nvPr/>
          </p:nvSpPr>
          <p:spPr bwMode="auto">
            <a:xfrm>
              <a:off x="-3" y="400"/>
              <a:ext cx="1694" cy="467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</p:grpSp>
      <p:grpSp>
        <p:nvGrpSpPr>
          <p:cNvPr id="12" name="Group 86"/>
          <p:cNvGrpSpPr>
            <a:grpSpLocks/>
          </p:cNvGrpSpPr>
          <p:nvPr/>
        </p:nvGrpSpPr>
        <p:grpSpPr bwMode="auto">
          <a:xfrm>
            <a:off x="7467600" y="914400"/>
            <a:ext cx="2514600" cy="685800"/>
            <a:chOff x="-3" y="400"/>
            <a:chExt cx="1694" cy="467"/>
          </a:xfrm>
        </p:grpSpPr>
        <p:grpSp>
          <p:nvGrpSpPr>
            <p:cNvPr id="9227" name="Group 87"/>
            <p:cNvGrpSpPr>
              <a:grpSpLocks/>
            </p:cNvGrpSpPr>
            <p:nvPr/>
          </p:nvGrpSpPr>
          <p:grpSpPr bwMode="auto">
            <a:xfrm>
              <a:off x="0" y="403"/>
              <a:ext cx="1688" cy="461"/>
              <a:chOff x="0" y="403"/>
              <a:chExt cx="1688" cy="461"/>
            </a:xfrm>
          </p:grpSpPr>
          <p:sp>
            <p:nvSpPr>
              <p:cNvPr id="9229" name="Rectangle 88"/>
              <p:cNvSpPr>
                <a:spLocks noChangeArrowheads="1"/>
              </p:cNvSpPr>
              <p:nvPr/>
            </p:nvSpPr>
            <p:spPr bwMode="auto">
              <a:xfrm>
                <a:off x="28" y="403"/>
                <a:ext cx="16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pt-BR" sz="3200" b="1">
                    <a:latin typeface="Times New Roman" pitchFamily="-103" charset="0"/>
                    <a:cs typeface="Times New Roman" pitchFamily="-103" charset="0"/>
                  </a:rPr>
                  <a:t>DE SAÚDE </a:t>
                </a:r>
                <a:endParaRPr lang="pt-BR" sz="3200">
                  <a:latin typeface="Times New Roman" pitchFamily="-103" charset="0"/>
                  <a:cs typeface="Times New Roman" pitchFamily="-103" charset="0"/>
                </a:endParaRPr>
              </a:p>
            </p:txBody>
          </p:sp>
          <p:sp>
            <p:nvSpPr>
              <p:cNvPr id="9230" name="Rectangle 89"/>
              <p:cNvSpPr>
                <a:spLocks noChangeArrowheads="1"/>
              </p:cNvSpPr>
              <p:nvPr/>
            </p:nvSpPr>
            <p:spPr bwMode="auto">
              <a:xfrm>
                <a:off x="0" y="403"/>
                <a:ext cx="1688" cy="461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pt-BR"/>
              </a:p>
            </p:txBody>
          </p:sp>
        </p:grpSp>
        <p:sp>
          <p:nvSpPr>
            <p:cNvPr id="9228" name="Rectangle 90"/>
            <p:cNvSpPr>
              <a:spLocks noChangeArrowheads="1"/>
            </p:cNvSpPr>
            <p:nvPr/>
          </p:nvSpPr>
          <p:spPr bwMode="auto">
            <a:xfrm>
              <a:off x="-3" y="400"/>
              <a:ext cx="1694" cy="467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52" grpId="0" animBg="1"/>
      <p:bldP spid="39987" grpId="0" animBg="1"/>
      <p:bldP spid="3998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809750" y="1066800"/>
            <a:ext cx="7429500" cy="762000"/>
            <a:chOff x="-3" y="400"/>
            <a:chExt cx="1694" cy="467"/>
          </a:xfrm>
        </p:grpSpPr>
        <p:grpSp>
          <p:nvGrpSpPr>
            <p:cNvPr id="10283" name="Group 4"/>
            <p:cNvGrpSpPr>
              <a:grpSpLocks/>
            </p:cNvGrpSpPr>
            <p:nvPr/>
          </p:nvGrpSpPr>
          <p:grpSpPr bwMode="auto">
            <a:xfrm>
              <a:off x="0" y="403"/>
              <a:ext cx="1688" cy="461"/>
              <a:chOff x="0" y="403"/>
              <a:chExt cx="1688" cy="461"/>
            </a:xfrm>
          </p:grpSpPr>
          <p:sp>
            <p:nvSpPr>
              <p:cNvPr id="10285" name="Rectangle 5"/>
              <p:cNvSpPr>
                <a:spLocks noChangeArrowheads="1"/>
              </p:cNvSpPr>
              <p:nvPr/>
            </p:nvSpPr>
            <p:spPr bwMode="auto">
              <a:xfrm>
                <a:off x="28" y="403"/>
                <a:ext cx="16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pt-BR" sz="3200" b="1">
                    <a:latin typeface="Times New Roman" pitchFamily="-103" charset="0"/>
                    <a:cs typeface="Times New Roman" pitchFamily="-103" charset="0"/>
                  </a:rPr>
                  <a:t>Sistema Único de Saúde</a:t>
                </a:r>
                <a:endParaRPr lang="pt-BR" sz="3200">
                  <a:latin typeface="Times New Roman" pitchFamily="-103" charset="0"/>
                  <a:cs typeface="Times New Roman" pitchFamily="-103" charset="0"/>
                </a:endParaRPr>
              </a:p>
            </p:txBody>
          </p:sp>
          <p:sp>
            <p:nvSpPr>
              <p:cNvPr id="10286" name="Rectangle 6"/>
              <p:cNvSpPr>
                <a:spLocks noChangeArrowheads="1"/>
              </p:cNvSpPr>
              <p:nvPr/>
            </p:nvSpPr>
            <p:spPr bwMode="auto">
              <a:xfrm>
                <a:off x="0" y="403"/>
                <a:ext cx="1688" cy="461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pt-BR"/>
              </a:p>
            </p:txBody>
          </p:sp>
        </p:grpSp>
        <p:sp>
          <p:nvSpPr>
            <p:cNvPr id="10284" name="Rectangle 7"/>
            <p:cNvSpPr>
              <a:spLocks noChangeArrowheads="1"/>
            </p:cNvSpPr>
            <p:nvPr/>
          </p:nvSpPr>
          <p:spPr bwMode="auto">
            <a:xfrm>
              <a:off x="-3" y="400"/>
              <a:ext cx="1694" cy="467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4953000" y="2590800"/>
            <a:ext cx="1143000" cy="3962400"/>
            <a:chOff x="-3" y="400"/>
            <a:chExt cx="1694" cy="986"/>
          </a:xfrm>
        </p:grpSpPr>
        <p:grpSp>
          <p:nvGrpSpPr>
            <p:cNvPr id="10279" name="Group 16"/>
            <p:cNvGrpSpPr>
              <a:grpSpLocks/>
            </p:cNvGrpSpPr>
            <p:nvPr/>
          </p:nvGrpSpPr>
          <p:grpSpPr bwMode="auto">
            <a:xfrm>
              <a:off x="0" y="403"/>
              <a:ext cx="1688" cy="980"/>
              <a:chOff x="0" y="403"/>
              <a:chExt cx="1688" cy="980"/>
            </a:xfrm>
          </p:grpSpPr>
          <p:sp>
            <p:nvSpPr>
              <p:cNvPr id="10281" name="Rectangle 17"/>
              <p:cNvSpPr>
                <a:spLocks noChangeArrowheads="1"/>
              </p:cNvSpPr>
              <p:nvPr/>
            </p:nvSpPr>
            <p:spPr bwMode="auto">
              <a:xfrm>
                <a:off x="28" y="403"/>
                <a:ext cx="1632" cy="9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pt-BR" sz="2800" b="1">
                    <a:latin typeface="Times New Roman" pitchFamily="-103" charset="0"/>
                    <a:cs typeface="Times New Roman" pitchFamily="-103" charset="0"/>
                  </a:rPr>
                  <a:t>U</a:t>
                </a:r>
              </a:p>
              <a:p>
                <a:pPr algn="ctr"/>
                <a:r>
                  <a:rPr lang="pt-BR" sz="2800" b="1">
                    <a:latin typeface="Times New Roman" pitchFamily="-103" charset="0"/>
                    <a:cs typeface="Times New Roman" pitchFamily="-103" charset="0"/>
                  </a:rPr>
                  <a:t>N</a:t>
                </a:r>
              </a:p>
              <a:p>
                <a:pPr algn="ctr"/>
                <a:r>
                  <a:rPr lang="pt-BR" sz="2800" b="1">
                    <a:latin typeface="Times New Roman" pitchFamily="-103" charset="0"/>
                    <a:cs typeface="Times New Roman" pitchFamily="-103" charset="0"/>
                  </a:rPr>
                  <a:t>I</a:t>
                </a:r>
              </a:p>
              <a:p>
                <a:pPr algn="ctr"/>
                <a:r>
                  <a:rPr lang="pt-BR" sz="2800" b="1">
                    <a:latin typeface="Times New Roman" pitchFamily="-103" charset="0"/>
                    <a:cs typeface="Times New Roman" pitchFamily="-103" charset="0"/>
                  </a:rPr>
                  <a:t>C</a:t>
                </a:r>
              </a:p>
              <a:p>
                <a:pPr algn="ctr"/>
                <a:r>
                  <a:rPr lang="pt-BR" sz="2800" b="1">
                    <a:latin typeface="Times New Roman" pitchFamily="-103" charset="0"/>
                    <a:cs typeface="Times New Roman" pitchFamily="-103" charset="0"/>
                  </a:rPr>
                  <a:t>I</a:t>
                </a:r>
              </a:p>
              <a:p>
                <a:pPr algn="ctr"/>
                <a:r>
                  <a:rPr lang="pt-BR" sz="2800" b="1">
                    <a:latin typeface="Times New Roman" pitchFamily="-103" charset="0"/>
                    <a:cs typeface="Times New Roman" pitchFamily="-103" charset="0"/>
                  </a:rPr>
                  <a:t>D</a:t>
                </a:r>
              </a:p>
              <a:p>
                <a:pPr algn="ctr"/>
                <a:r>
                  <a:rPr lang="pt-BR" sz="2800" b="1">
                    <a:latin typeface="Times New Roman" pitchFamily="-103" charset="0"/>
                    <a:cs typeface="Times New Roman" pitchFamily="-103" charset="0"/>
                  </a:rPr>
                  <a:t>A</a:t>
                </a:r>
              </a:p>
              <a:p>
                <a:pPr algn="ctr"/>
                <a:r>
                  <a:rPr lang="pt-BR" sz="2800" b="1">
                    <a:latin typeface="Times New Roman" pitchFamily="-103" charset="0"/>
                    <a:cs typeface="Times New Roman" pitchFamily="-103" charset="0"/>
                  </a:rPr>
                  <a:t>D</a:t>
                </a:r>
              </a:p>
              <a:p>
                <a:pPr algn="ctr"/>
                <a:r>
                  <a:rPr lang="pt-BR" sz="2800" b="1">
                    <a:latin typeface="Times New Roman" pitchFamily="-103" charset="0"/>
                    <a:cs typeface="Times New Roman" pitchFamily="-103" charset="0"/>
                  </a:rPr>
                  <a:t>E</a:t>
                </a:r>
                <a:endParaRPr lang="pt-BR" sz="2800">
                  <a:latin typeface="Times New Roman" pitchFamily="-103" charset="0"/>
                  <a:cs typeface="Times New Roman" pitchFamily="-103" charset="0"/>
                </a:endParaRPr>
              </a:p>
            </p:txBody>
          </p:sp>
          <p:sp>
            <p:nvSpPr>
              <p:cNvPr id="10282" name="Rectangle 18"/>
              <p:cNvSpPr>
                <a:spLocks noChangeArrowheads="1"/>
              </p:cNvSpPr>
              <p:nvPr/>
            </p:nvSpPr>
            <p:spPr bwMode="auto">
              <a:xfrm>
                <a:off x="0" y="403"/>
                <a:ext cx="1688" cy="980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pt-BR"/>
              </a:p>
            </p:txBody>
          </p:sp>
        </p:grpSp>
        <p:sp>
          <p:nvSpPr>
            <p:cNvPr id="10280" name="Rectangle 19"/>
            <p:cNvSpPr>
              <a:spLocks noChangeArrowheads="1"/>
            </p:cNvSpPr>
            <p:nvPr/>
          </p:nvSpPr>
          <p:spPr bwMode="auto">
            <a:xfrm>
              <a:off x="-3" y="400"/>
              <a:ext cx="1694" cy="986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</p:grpSp>
      <p:grpSp>
        <p:nvGrpSpPr>
          <p:cNvPr id="6" name="Group 51"/>
          <p:cNvGrpSpPr>
            <a:grpSpLocks/>
          </p:cNvGrpSpPr>
          <p:nvPr/>
        </p:nvGrpSpPr>
        <p:grpSpPr bwMode="auto">
          <a:xfrm>
            <a:off x="7048500" y="1828800"/>
            <a:ext cx="2190750" cy="457200"/>
            <a:chOff x="-3" y="400"/>
            <a:chExt cx="1694" cy="986"/>
          </a:xfrm>
        </p:grpSpPr>
        <p:grpSp>
          <p:nvGrpSpPr>
            <p:cNvPr id="10275" name="Group 52"/>
            <p:cNvGrpSpPr>
              <a:grpSpLocks/>
            </p:cNvGrpSpPr>
            <p:nvPr/>
          </p:nvGrpSpPr>
          <p:grpSpPr bwMode="auto">
            <a:xfrm>
              <a:off x="0" y="403"/>
              <a:ext cx="1688" cy="980"/>
              <a:chOff x="0" y="403"/>
              <a:chExt cx="1688" cy="980"/>
            </a:xfrm>
          </p:grpSpPr>
          <p:sp>
            <p:nvSpPr>
              <p:cNvPr id="10277" name="Rectangle 53"/>
              <p:cNvSpPr>
                <a:spLocks noChangeArrowheads="1"/>
              </p:cNvSpPr>
              <p:nvPr/>
            </p:nvSpPr>
            <p:spPr bwMode="auto">
              <a:xfrm>
                <a:off x="28" y="403"/>
                <a:ext cx="1632" cy="9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pt-BR" sz="2800" b="1">
                    <a:latin typeface="Times New Roman" pitchFamily="-103" charset="0"/>
                    <a:cs typeface="Times New Roman" pitchFamily="-103" charset="0"/>
                  </a:rPr>
                  <a:t>LEI</a:t>
                </a:r>
                <a:endParaRPr lang="pt-BR" sz="2800">
                  <a:latin typeface="Times New Roman" pitchFamily="-103" charset="0"/>
                  <a:cs typeface="Times New Roman" pitchFamily="-103" charset="0"/>
                </a:endParaRPr>
              </a:p>
            </p:txBody>
          </p:sp>
          <p:sp>
            <p:nvSpPr>
              <p:cNvPr id="10278" name="Rectangle 54"/>
              <p:cNvSpPr>
                <a:spLocks noChangeArrowheads="1"/>
              </p:cNvSpPr>
              <p:nvPr/>
            </p:nvSpPr>
            <p:spPr bwMode="auto">
              <a:xfrm>
                <a:off x="0" y="403"/>
                <a:ext cx="1688" cy="980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pt-BR"/>
              </a:p>
            </p:txBody>
          </p:sp>
        </p:grpSp>
        <p:sp>
          <p:nvSpPr>
            <p:cNvPr id="10276" name="Rectangle 55"/>
            <p:cNvSpPr>
              <a:spLocks noChangeArrowheads="1"/>
            </p:cNvSpPr>
            <p:nvPr/>
          </p:nvSpPr>
          <p:spPr bwMode="auto">
            <a:xfrm>
              <a:off x="-3" y="400"/>
              <a:ext cx="1694" cy="986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</p:grpSp>
      <p:grpSp>
        <p:nvGrpSpPr>
          <p:cNvPr id="8" name="Group 56"/>
          <p:cNvGrpSpPr>
            <a:grpSpLocks/>
          </p:cNvGrpSpPr>
          <p:nvPr/>
        </p:nvGrpSpPr>
        <p:grpSpPr bwMode="auto">
          <a:xfrm>
            <a:off x="4095750" y="1828800"/>
            <a:ext cx="2857500" cy="685800"/>
            <a:chOff x="-3" y="400"/>
            <a:chExt cx="1694" cy="986"/>
          </a:xfrm>
        </p:grpSpPr>
        <p:grpSp>
          <p:nvGrpSpPr>
            <p:cNvPr id="10271" name="Group 57"/>
            <p:cNvGrpSpPr>
              <a:grpSpLocks/>
            </p:cNvGrpSpPr>
            <p:nvPr/>
          </p:nvGrpSpPr>
          <p:grpSpPr bwMode="auto">
            <a:xfrm>
              <a:off x="0" y="403"/>
              <a:ext cx="1688" cy="980"/>
              <a:chOff x="0" y="403"/>
              <a:chExt cx="1688" cy="980"/>
            </a:xfrm>
          </p:grpSpPr>
          <p:sp>
            <p:nvSpPr>
              <p:cNvPr id="10273" name="Rectangle 58"/>
              <p:cNvSpPr>
                <a:spLocks noChangeArrowheads="1"/>
              </p:cNvSpPr>
              <p:nvPr/>
            </p:nvSpPr>
            <p:spPr bwMode="auto">
              <a:xfrm>
                <a:off x="28" y="403"/>
                <a:ext cx="1632" cy="9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pt-BR" sz="2000" b="1">
                    <a:latin typeface="Times New Roman" pitchFamily="-103" charset="0"/>
                  </a:rPr>
                  <a:t>ORGANIZAÇÃO</a:t>
                </a:r>
              </a:p>
            </p:txBody>
          </p:sp>
          <p:sp>
            <p:nvSpPr>
              <p:cNvPr id="10274" name="Rectangle 59"/>
              <p:cNvSpPr>
                <a:spLocks noChangeArrowheads="1"/>
              </p:cNvSpPr>
              <p:nvPr/>
            </p:nvSpPr>
            <p:spPr bwMode="auto">
              <a:xfrm>
                <a:off x="0" y="403"/>
                <a:ext cx="1688" cy="980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pt-BR"/>
              </a:p>
            </p:txBody>
          </p:sp>
        </p:grpSp>
        <p:sp>
          <p:nvSpPr>
            <p:cNvPr id="10272" name="Rectangle 60"/>
            <p:cNvSpPr>
              <a:spLocks noChangeArrowheads="1"/>
            </p:cNvSpPr>
            <p:nvPr/>
          </p:nvSpPr>
          <p:spPr bwMode="auto">
            <a:xfrm>
              <a:off x="-3" y="400"/>
              <a:ext cx="1694" cy="986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</p:grpSp>
      <p:grpSp>
        <p:nvGrpSpPr>
          <p:cNvPr id="10" name="Group 61"/>
          <p:cNvGrpSpPr>
            <a:grpSpLocks/>
          </p:cNvGrpSpPr>
          <p:nvPr/>
        </p:nvGrpSpPr>
        <p:grpSpPr bwMode="auto">
          <a:xfrm>
            <a:off x="1809750" y="1828800"/>
            <a:ext cx="2190750" cy="533400"/>
            <a:chOff x="-3" y="400"/>
            <a:chExt cx="1694" cy="986"/>
          </a:xfrm>
        </p:grpSpPr>
        <p:grpSp>
          <p:nvGrpSpPr>
            <p:cNvPr id="10267" name="Group 62"/>
            <p:cNvGrpSpPr>
              <a:grpSpLocks/>
            </p:cNvGrpSpPr>
            <p:nvPr/>
          </p:nvGrpSpPr>
          <p:grpSpPr bwMode="auto">
            <a:xfrm>
              <a:off x="0" y="403"/>
              <a:ext cx="1688" cy="980"/>
              <a:chOff x="0" y="403"/>
              <a:chExt cx="1688" cy="980"/>
            </a:xfrm>
          </p:grpSpPr>
          <p:sp>
            <p:nvSpPr>
              <p:cNvPr id="10269" name="Rectangle 63"/>
              <p:cNvSpPr>
                <a:spLocks noChangeArrowheads="1"/>
              </p:cNvSpPr>
              <p:nvPr/>
            </p:nvSpPr>
            <p:spPr bwMode="auto">
              <a:xfrm>
                <a:off x="28" y="403"/>
                <a:ext cx="1632" cy="9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pt-BR" sz="2000" b="1">
                    <a:latin typeface="Times New Roman" pitchFamily="-103" charset="0"/>
                    <a:cs typeface="Times New Roman" pitchFamily="-103" charset="0"/>
                  </a:rPr>
                  <a:t>DOUTRINA</a:t>
                </a:r>
                <a:endParaRPr lang="pt-BR" sz="2000">
                  <a:latin typeface="Times New Roman" pitchFamily="-103" charset="0"/>
                  <a:cs typeface="Times New Roman" pitchFamily="-103" charset="0"/>
                </a:endParaRPr>
              </a:p>
            </p:txBody>
          </p:sp>
          <p:sp>
            <p:nvSpPr>
              <p:cNvPr id="10270" name="Rectangle 64"/>
              <p:cNvSpPr>
                <a:spLocks noChangeArrowheads="1"/>
              </p:cNvSpPr>
              <p:nvPr/>
            </p:nvSpPr>
            <p:spPr bwMode="auto">
              <a:xfrm>
                <a:off x="0" y="403"/>
                <a:ext cx="1688" cy="980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pt-BR"/>
              </a:p>
            </p:txBody>
          </p:sp>
        </p:grpSp>
        <p:sp>
          <p:nvSpPr>
            <p:cNvPr id="10268" name="Rectangle 65"/>
            <p:cNvSpPr>
              <a:spLocks noChangeArrowheads="1"/>
            </p:cNvSpPr>
            <p:nvPr/>
          </p:nvSpPr>
          <p:spPr bwMode="auto">
            <a:xfrm>
              <a:off x="-3" y="400"/>
              <a:ext cx="1694" cy="986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</p:grpSp>
      <p:grpSp>
        <p:nvGrpSpPr>
          <p:cNvPr id="12" name="Group 66"/>
          <p:cNvGrpSpPr>
            <a:grpSpLocks/>
          </p:cNvGrpSpPr>
          <p:nvPr/>
        </p:nvGrpSpPr>
        <p:grpSpPr bwMode="auto">
          <a:xfrm>
            <a:off x="6572250" y="3810000"/>
            <a:ext cx="3810000" cy="1066800"/>
            <a:chOff x="-3" y="400"/>
            <a:chExt cx="1694" cy="986"/>
          </a:xfrm>
        </p:grpSpPr>
        <p:grpSp>
          <p:nvGrpSpPr>
            <p:cNvPr id="10263" name="Group 67"/>
            <p:cNvGrpSpPr>
              <a:grpSpLocks/>
            </p:cNvGrpSpPr>
            <p:nvPr/>
          </p:nvGrpSpPr>
          <p:grpSpPr bwMode="auto">
            <a:xfrm>
              <a:off x="0" y="403"/>
              <a:ext cx="1688" cy="980"/>
              <a:chOff x="0" y="403"/>
              <a:chExt cx="1688" cy="980"/>
            </a:xfrm>
          </p:grpSpPr>
          <p:sp>
            <p:nvSpPr>
              <p:cNvPr id="10265" name="Rectangle 68"/>
              <p:cNvSpPr>
                <a:spLocks noChangeArrowheads="1"/>
              </p:cNvSpPr>
              <p:nvPr/>
            </p:nvSpPr>
            <p:spPr bwMode="auto">
              <a:xfrm>
                <a:off x="28" y="403"/>
                <a:ext cx="1632" cy="9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pt-BR" sz="2000" b="1">
                    <a:latin typeface="Times New Roman" pitchFamily="-103" charset="0"/>
                  </a:rPr>
                  <a:t>PRINCÍPIO REGENTE DA GESTÃO DO SISTEMA</a:t>
                </a:r>
              </a:p>
            </p:txBody>
          </p:sp>
          <p:sp>
            <p:nvSpPr>
              <p:cNvPr id="10266" name="Rectangle 69"/>
              <p:cNvSpPr>
                <a:spLocks noChangeArrowheads="1"/>
              </p:cNvSpPr>
              <p:nvPr/>
            </p:nvSpPr>
            <p:spPr bwMode="auto">
              <a:xfrm>
                <a:off x="0" y="403"/>
                <a:ext cx="1688" cy="980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pt-BR"/>
              </a:p>
            </p:txBody>
          </p:sp>
        </p:grpSp>
        <p:sp>
          <p:nvSpPr>
            <p:cNvPr id="10264" name="Rectangle 70"/>
            <p:cNvSpPr>
              <a:spLocks noChangeArrowheads="1"/>
            </p:cNvSpPr>
            <p:nvPr/>
          </p:nvSpPr>
          <p:spPr bwMode="auto">
            <a:xfrm>
              <a:off x="-3" y="400"/>
              <a:ext cx="1694" cy="986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</p:grpSp>
      <p:grpSp>
        <p:nvGrpSpPr>
          <p:cNvPr id="14" name="Group 71"/>
          <p:cNvGrpSpPr>
            <a:grpSpLocks/>
          </p:cNvGrpSpPr>
          <p:nvPr/>
        </p:nvGrpSpPr>
        <p:grpSpPr bwMode="auto">
          <a:xfrm>
            <a:off x="285750" y="2667000"/>
            <a:ext cx="3810000" cy="1066800"/>
            <a:chOff x="-3" y="400"/>
            <a:chExt cx="1694" cy="986"/>
          </a:xfrm>
        </p:grpSpPr>
        <p:grpSp>
          <p:nvGrpSpPr>
            <p:cNvPr id="10259" name="Group 72"/>
            <p:cNvGrpSpPr>
              <a:grpSpLocks/>
            </p:cNvGrpSpPr>
            <p:nvPr/>
          </p:nvGrpSpPr>
          <p:grpSpPr bwMode="auto">
            <a:xfrm>
              <a:off x="0" y="403"/>
              <a:ext cx="1688" cy="980"/>
              <a:chOff x="0" y="403"/>
              <a:chExt cx="1688" cy="980"/>
            </a:xfrm>
          </p:grpSpPr>
          <p:sp>
            <p:nvSpPr>
              <p:cNvPr id="10261" name="Rectangle 73"/>
              <p:cNvSpPr>
                <a:spLocks noChangeArrowheads="1"/>
              </p:cNvSpPr>
              <p:nvPr/>
            </p:nvSpPr>
            <p:spPr bwMode="auto">
              <a:xfrm>
                <a:off x="28" y="403"/>
                <a:ext cx="1632" cy="9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pt-BR" sz="2000" b="1">
                    <a:latin typeface="Times New Roman" pitchFamily="-103" charset="0"/>
                  </a:rPr>
                  <a:t>BASE DOUTRINÁRIA</a:t>
                </a:r>
              </a:p>
              <a:p>
                <a:pPr algn="ctr"/>
                <a:r>
                  <a:rPr lang="pt-BR" sz="2000" b="1">
                    <a:latin typeface="Times New Roman" pitchFamily="-103" charset="0"/>
                  </a:rPr>
                  <a:t>CONCEPÇÃO DO </a:t>
                </a:r>
              </a:p>
              <a:p>
                <a:pPr algn="ctr"/>
                <a:r>
                  <a:rPr lang="pt-BR" sz="2000" b="1">
                    <a:latin typeface="Times New Roman" pitchFamily="-103" charset="0"/>
                  </a:rPr>
                  <a:t>SISTEMA</a:t>
                </a:r>
              </a:p>
            </p:txBody>
          </p:sp>
          <p:sp>
            <p:nvSpPr>
              <p:cNvPr id="10262" name="Rectangle 74"/>
              <p:cNvSpPr>
                <a:spLocks noChangeArrowheads="1"/>
              </p:cNvSpPr>
              <p:nvPr/>
            </p:nvSpPr>
            <p:spPr bwMode="auto">
              <a:xfrm>
                <a:off x="0" y="403"/>
                <a:ext cx="1688" cy="980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pt-BR"/>
              </a:p>
            </p:txBody>
          </p:sp>
        </p:grpSp>
        <p:sp>
          <p:nvSpPr>
            <p:cNvPr id="10260" name="Rectangle 75"/>
            <p:cNvSpPr>
              <a:spLocks noChangeArrowheads="1"/>
            </p:cNvSpPr>
            <p:nvPr/>
          </p:nvSpPr>
          <p:spPr bwMode="auto">
            <a:xfrm>
              <a:off x="-3" y="400"/>
              <a:ext cx="1694" cy="986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</p:grpSp>
      <p:grpSp>
        <p:nvGrpSpPr>
          <p:cNvPr id="16" name="Group 76"/>
          <p:cNvGrpSpPr>
            <a:grpSpLocks/>
          </p:cNvGrpSpPr>
          <p:nvPr/>
        </p:nvGrpSpPr>
        <p:grpSpPr bwMode="auto">
          <a:xfrm>
            <a:off x="285750" y="3886200"/>
            <a:ext cx="3810000" cy="1371600"/>
            <a:chOff x="-3" y="400"/>
            <a:chExt cx="1694" cy="986"/>
          </a:xfrm>
        </p:grpSpPr>
        <p:grpSp>
          <p:nvGrpSpPr>
            <p:cNvPr id="10255" name="Group 77"/>
            <p:cNvGrpSpPr>
              <a:grpSpLocks/>
            </p:cNvGrpSpPr>
            <p:nvPr/>
          </p:nvGrpSpPr>
          <p:grpSpPr bwMode="auto">
            <a:xfrm>
              <a:off x="0" y="403"/>
              <a:ext cx="1688" cy="980"/>
              <a:chOff x="0" y="403"/>
              <a:chExt cx="1688" cy="980"/>
            </a:xfrm>
          </p:grpSpPr>
          <p:sp>
            <p:nvSpPr>
              <p:cNvPr id="10257" name="Rectangle 78"/>
              <p:cNvSpPr>
                <a:spLocks noChangeArrowheads="1"/>
              </p:cNvSpPr>
              <p:nvPr/>
            </p:nvSpPr>
            <p:spPr bwMode="auto">
              <a:xfrm>
                <a:off x="28" y="403"/>
                <a:ext cx="1632" cy="9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pt-BR" sz="2000" b="1">
                    <a:latin typeface="Times New Roman" pitchFamily="-103" charset="0"/>
                  </a:rPr>
                  <a:t>BASE ORGANIZACIONAL</a:t>
                </a:r>
              </a:p>
              <a:p>
                <a:pPr algn="ctr"/>
                <a:r>
                  <a:rPr lang="pt-BR" sz="2000" b="1">
                    <a:latin typeface="Times New Roman" pitchFamily="-103" charset="0"/>
                  </a:rPr>
                  <a:t>DIRETRIZES DE AÇÕES E SERVIÇOS</a:t>
                </a:r>
              </a:p>
            </p:txBody>
          </p:sp>
          <p:sp>
            <p:nvSpPr>
              <p:cNvPr id="10258" name="Rectangle 79"/>
              <p:cNvSpPr>
                <a:spLocks noChangeArrowheads="1"/>
              </p:cNvSpPr>
              <p:nvPr/>
            </p:nvSpPr>
            <p:spPr bwMode="auto">
              <a:xfrm>
                <a:off x="0" y="403"/>
                <a:ext cx="1688" cy="980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pt-BR"/>
              </a:p>
            </p:txBody>
          </p:sp>
        </p:grpSp>
        <p:sp>
          <p:nvSpPr>
            <p:cNvPr id="10256" name="Rectangle 80"/>
            <p:cNvSpPr>
              <a:spLocks noChangeArrowheads="1"/>
            </p:cNvSpPr>
            <p:nvPr/>
          </p:nvSpPr>
          <p:spPr bwMode="auto">
            <a:xfrm>
              <a:off x="-3" y="400"/>
              <a:ext cx="1694" cy="986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</p:grpSp>
      <p:grpSp>
        <p:nvGrpSpPr>
          <p:cNvPr id="18" name="Group 81"/>
          <p:cNvGrpSpPr>
            <a:grpSpLocks/>
          </p:cNvGrpSpPr>
          <p:nvPr/>
        </p:nvGrpSpPr>
        <p:grpSpPr bwMode="auto">
          <a:xfrm>
            <a:off x="285750" y="5486400"/>
            <a:ext cx="3810000" cy="1066800"/>
            <a:chOff x="-3" y="400"/>
            <a:chExt cx="1694" cy="986"/>
          </a:xfrm>
        </p:grpSpPr>
        <p:grpSp>
          <p:nvGrpSpPr>
            <p:cNvPr id="10251" name="Group 82"/>
            <p:cNvGrpSpPr>
              <a:grpSpLocks/>
            </p:cNvGrpSpPr>
            <p:nvPr/>
          </p:nvGrpSpPr>
          <p:grpSpPr bwMode="auto">
            <a:xfrm>
              <a:off x="0" y="403"/>
              <a:ext cx="1688" cy="980"/>
              <a:chOff x="0" y="403"/>
              <a:chExt cx="1688" cy="980"/>
            </a:xfrm>
          </p:grpSpPr>
          <p:sp>
            <p:nvSpPr>
              <p:cNvPr id="10253" name="Rectangle 83"/>
              <p:cNvSpPr>
                <a:spLocks noChangeArrowheads="1"/>
              </p:cNvSpPr>
              <p:nvPr/>
            </p:nvSpPr>
            <p:spPr bwMode="auto">
              <a:xfrm>
                <a:off x="28" y="403"/>
                <a:ext cx="1632" cy="9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pt-BR" sz="2000" b="1">
                    <a:latin typeface="Times New Roman" pitchFamily="-103" charset="0"/>
                  </a:rPr>
                  <a:t>BASE NORMATIVA SUSTENTAÇÃO LEGAL </a:t>
                </a:r>
              </a:p>
              <a:p>
                <a:pPr algn="ctr"/>
                <a:r>
                  <a:rPr lang="pt-BR" sz="2000" b="1">
                    <a:latin typeface="Times New Roman" pitchFamily="-103" charset="0"/>
                  </a:rPr>
                  <a:t>DO SISTEMA</a:t>
                </a:r>
              </a:p>
            </p:txBody>
          </p:sp>
          <p:sp>
            <p:nvSpPr>
              <p:cNvPr id="10254" name="Rectangle 84"/>
              <p:cNvSpPr>
                <a:spLocks noChangeArrowheads="1"/>
              </p:cNvSpPr>
              <p:nvPr/>
            </p:nvSpPr>
            <p:spPr bwMode="auto">
              <a:xfrm>
                <a:off x="0" y="403"/>
                <a:ext cx="1688" cy="980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pt-BR"/>
              </a:p>
            </p:txBody>
          </p:sp>
        </p:grpSp>
        <p:sp>
          <p:nvSpPr>
            <p:cNvPr id="10252" name="Rectangle 85"/>
            <p:cNvSpPr>
              <a:spLocks noChangeArrowheads="1"/>
            </p:cNvSpPr>
            <p:nvPr/>
          </p:nvSpPr>
          <p:spPr bwMode="auto">
            <a:xfrm>
              <a:off x="-3" y="400"/>
              <a:ext cx="1694" cy="986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809750" y="1066800"/>
            <a:ext cx="9334500" cy="762000"/>
            <a:chOff x="-3" y="400"/>
            <a:chExt cx="1694" cy="467"/>
          </a:xfrm>
        </p:grpSpPr>
        <p:grpSp>
          <p:nvGrpSpPr>
            <p:cNvPr id="11377" name="Group 3"/>
            <p:cNvGrpSpPr>
              <a:grpSpLocks/>
            </p:cNvGrpSpPr>
            <p:nvPr/>
          </p:nvGrpSpPr>
          <p:grpSpPr bwMode="auto">
            <a:xfrm>
              <a:off x="0" y="403"/>
              <a:ext cx="1688" cy="461"/>
              <a:chOff x="0" y="403"/>
              <a:chExt cx="1688" cy="461"/>
            </a:xfrm>
          </p:grpSpPr>
          <p:sp>
            <p:nvSpPr>
              <p:cNvPr id="11379" name="Rectangle 4"/>
              <p:cNvSpPr>
                <a:spLocks noChangeArrowheads="1"/>
              </p:cNvSpPr>
              <p:nvPr/>
            </p:nvSpPr>
            <p:spPr bwMode="auto">
              <a:xfrm>
                <a:off x="28" y="403"/>
                <a:ext cx="16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pt-BR" sz="3200" b="1">
                    <a:latin typeface="Times New Roman" pitchFamily="-103" charset="0"/>
                    <a:cs typeface="Times New Roman" pitchFamily="-103" charset="0"/>
                  </a:rPr>
                  <a:t>Sistema Único de Saúde</a:t>
                </a:r>
                <a:endParaRPr lang="pt-BR" sz="3200">
                  <a:latin typeface="Times New Roman" pitchFamily="-103" charset="0"/>
                  <a:cs typeface="Times New Roman" pitchFamily="-103" charset="0"/>
                </a:endParaRPr>
              </a:p>
            </p:txBody>
          </p:sp>
          <p:sp>
            <p:nvSpPr>
              <p:cNvPr id="11380" name="Rectangle 5"/>
              <p:cNvSpPr>
                <a:spLocks noChangeArrowheads="1"/>
              </p:cNvSpPr>
              <p:nvPr/>
            </p:nvSpPr>
            <p:spPr bwMode="auto">
              <a:xfrm>
                <a:off x="0" y="403"/>
                <a:ext cx="1688" cy="461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pt-BR"/>
              </a:p>
            </p:txBody>
          </p:sp>
        </p:grpSp>
        <p:sp>
          <p:nvSpPr>
            <p:cNvPr id="11378" name="Rectangle 6"/>
            <p:cNvSpPr>
              <a:spLocks noChangeArrowheads="1"/>
            </p:cNvSpPr>
            <p:nvPr/>
          </p:nvSpPr>
          <p:spPr bwMode="auto">
            <a:xfrm>
              <a:off x="-3" y="400"/>
              <a:ext cx="1694" cy="467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8934450" y="1828800"/>
            <a:ext cx="2190750" cy="457200"/>
            <a:chOff x="-3" y="400"/>
            <a:chExt cx="1694" cy="986"/>
          </a:xfrm>
        </p:grpSpPr>
        <p:grpSp>
          <p:nvGrpSpPr>
            <p:cNvPr id="11373" name="Group 13"/>
            <p:cNvGrpSpPr>
              <a:grpSpLocks/>
            </p:cNvGrpSpPr>
            <p:nvPr/>
          </p:nvGrpSpPr>
          <p:grpSpPr bwMode="auto">
            <a:xfrm>
              <a:off x="0" y="403"/>
              <a:ext cx="1688" cy="980"/>
              <a:chOff x="0" y="403"/>
              <a:chExt cx="1688" cy="980"/>
            </a:xfrm>
          </p:grpSpPr>
          <p:sp>
            <p:nvSpPr>
              <p:cNvPr id="11375" name="Rectangle 14"/>
              <p:cNvSpPr>
                <a:spLocks noChangeArrowheads="1"/>
              </p:cNvSpPr>
              <p:nvPr/>
            </p:nvSpPr>
            <p:spPr bwMode="auto">
              <a:xfrm>
                <a:off x="28" y="403"/>
                <a:ext cx="1632" cy="9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pt-BR" sz="2800" b="1">
                    <a:latin typeface="Times New Roman" pitchFamily="-103" charset="0"/>
                    <a:cs typeface="Times New Roman" pitchFamily="-103" charset="0"/>
                  </a:rPr>
                  <a:t>LEI</a:t>
                </a:r>
                <a:endParaRPr lang="pt-BR" sz="2800">
                  <a:latin typeface="Times New Roman" pitchFamily="-103" charset="0"/>
                  <a:cs typeface="Times New Roman" pitchFamily="-103" charset="0"/>
                </a:endParaRPr>
              </a:p>
            </p:txBody>
          </p:sp>
          <p:sp>
            <p:nvSpPr>
              <p:cNvPr id="11376" name="Rectangle 15"/>
              <p:cNvSpPr>
                <a:spLocks noChangeArrowheads="1"/>
              </p:cNvSpPr>
              <p:nvPr/>
            </p:nvSpPr>
            <p:spPr bwMode="auto">
              <a:xfrm>
                <a:off x="0" y="403"/>
                <a:ext cx="1688" cy="980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pt-BR"/>
              </a:p>
            </p:txBody>
          </p:sp>
        </p:grpSp>
        <p:sp>
          <p:nvSpPr>
            <p:cNvPr id="11374" name="Rectangle 16"/>
            <p:cNvSpPr>
              <a:spLocks noChangeArrowheads="1"/>
            </p:cNvSpPr>
            <p:nvPr/>
          </p:nvSpPr>
          <p:spPr bwMode="auto">
            <a:xfrm>
              <a:off x="-3" y="400"/>
              <a:ext cx="1694" cy="986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</p:grp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4572000" y="1828800"/>
            <a:ext cx="3714750" cy="685800"/>
            <a:chOff x="-3" y="400"/>
            <a:chExt cx="1694" cy="986"/>
          </a:xfrm>
        </p:grpSpPr>
        <p:grpSp>
          <p:nvGrpSpPr>
            <p:cNvPr id="11369" name="Group 18"/>
            <p:cNvGrpSpPr>
              <a:grpSpLocks/>
            </p:cNvGrpSpPr>
            <p:nvPr/>
          </p:nvGrpSpPr>
          <p:grpSpPr bwMode="auto">
            <a:xfrm>
              <a:off x="0" y="403"/>
              <a:ext cx="1688" cy="980"/>
              <a:chOff x="0" y="403"/>
              <a:chExt cx="1688" cy="980"/>
            </a:xfrm>
          </p:grpSpPr>
          <p:sp>
            <p:nvSpPr>
              <p:cNvPr id="11371" name="Rectangle 19"/>
              <p:cNvSpPr>
                <a:spLocks noChangeArrowheads="1"/>
              </p:cNvSpPr>
              <p:nvPr/>
            </p:nvSpPr>
            <p:spPr bwMode="auto">
              <a:xfrm>
                <a:off x="28" y="403"/>
                <a:ext cx="1632" cy="9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pt-BR" sz="2000" b="1">
                    <a:latin typeface="Times New Roman" pitchFamily="-103" charset="0"/>
                  </a:rPr>
                  <a:t>ORGANIZAÇÃO</a:t>
                </a:r>
              </a:p>
            </p:txBody>
          </p:sp>
          <p:sp>
            <p:nvSpPr>
              <p:cNvPr id="11372" name="Rectangle 20"/>
              <p:cNvSpPr>
                <a:spLocks noChangeArrowheads="1"/>
              </p:cNvSpPr>
              <p:nvPr/>
            </p:nvSpPr>
            <p:spPr bwMode="auto">
              <a:xfrm>
                <a:off x="0" y="403"/>
                <a:ext cx="1688" cy="980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pt-BR"/>
              </a:p>
            </p:txBody>
          </p:sp>
        </p:grpSp>
        <p:sp>
          <p:nvSpPr>
            <p:cNvPr id="11370" name="Rectangle 21"/>
            <p:cNvSpPr>
              <a:spLocks noChangeArrowheads="1"/>
            </p:cNvSpPr>
            <p:nvPr/>
          </p:nvSpPr>
          <p:spPr bwMode="auto">
            <a:xfrm>
              <a:off x="-3" y="400"/>
              <a:ext cx="1694" cy="986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</p:grpSp>
      <p:grpSp>
        <p:nvGrpSpPr>
          <p:cNvPr id="8" name="Group 22"/>
          <p:cNvGrpSpPr>
            <a:grpSpLocks/>
          </p:cNvGrpSpPr>
          <p:nvPr/>
        </p:nvGrpSpPr>
        <p:grpSpPr bwMode="auto">
          <a:xfrm>
            <a:off x="1809750" y="1828800"/>
            <a:ext cx="2190750" cy="533400"/>
            <a:chOff x="-3" y="400"/>
            <a:chExt cx="1694" cy="986"/>
          </a:xfrm>
        </p:grpSpPr>
        <p:grpSp>
          <p:nvGrpSpPr>
            <p:cNvPr id="11365" name="Group 23"/>
            <p:cNvGrpSpPr>
              <a:grpSpLocks/>
            </p:cNvGrpSpPr>
            <p:nvPr/>
          </p:nvGrpSpPr>
          <p:grpSpPr bwMode="auto">
            <a:xfrm>
              <a:off x="0" y="403"/>
              <a:ext cx="1688" cy="980"/>
              <a:chOff x="0" y="403"/>
              <a:chExt cx="1688" cy="980"/>
            </a:xfrm>
          </p:grpSpPr>
          <p:sp>
            <p:nvSpPr>
              <p:cNvPr id="11367" name="Rectangle 24"/>
              <p:cNvSpPr>
                <a:spLocks noChangeArrowheads="1"/>
              </p:cNvSpPr>
              <p:nvPr/>
            </p:nvSpPr>
            <p:spPr bwMode="auto">
              <a:xfrm>
                <a:off x="28" y="403"/>
                <a:ext cx="1632" cy="9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pt-BR" sz="2000" b="1">
                    <a:latin typeface="Times New Roman" pitchFamily="-103" charset="0"/>
                    <a:cs typeface="Times New Roman" pitchFamily="-103" charset="0"/>
                  </a:rPr>
                  <a:t>DOUTRINA</a:t>
                </a:r>
                <a:endParaRPr lang="pt-BR" sz="2000">
                  <a:latin typeface="Times New Roman" pitchFamily="-103" charset="0"/>
                  <a:cs typeface="Times New Roman" pitchFamily="-103" charset="0"/>
                </a:endParaRPr>
              </a:p>
            </p:txBody>
          </p:sp>
          <p:sp>
            <p:nvSpPr>
              <p:cNvPr id="11368" name="Rectangle 25"/>
              <p:cNvSpPr>
                <a:spLocks noChangeArrowheads="1"/>
              </p:cNvSpPr>
              <p:nvPr/>
            </p:nvSpPr>
            <p:spPr bwMode="auto">
              <a:xfrm>
                <a:off x="0" y="403"/>
                <a:ext cx="1688" cy="980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pt-BR"/>
              </a:p>
            </p:txBody>
          </p:sp>
        </p:grpSp>
        <p:sp>
          <p:nvSpPr>
            <p:cNvPr id="11366" name="Rectangle 26"/>
            <p:cNvSpPr>
              <a:spLocks noChangeArrowheads="1"/>
            </p:cNvSpPr>
            <p:nvPr/>
          </p:nvSpPr>
          <p:spPr bwMode="auto">
            <a:xfrm>
              <a:off x="-3" y="400"/>
              <a:ext cx="1694" cy="986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</p:grpSp>
      <p:grpSp>
        <p:nvGrpSpPr>
          <p:cNvPr id="10" name="Group 32"/>
          <p:cNvGrpSpPr>
            <a:grpSpLocks/>
          </p:cNvGrpSpPr>
          <p:nvPr/>
        </p:nvGrpSpPr>
        <p:grpSpPr bwMode="auto">
          <a:xfrm>
            <a:off x="152400" y="2667000"/>
            <a:ext cx="4000500" cy="609600"/>
            <a:chOff x="-3" y="400"/>
            <a:chExt cx="1694" cy="986"/>
          </a:xfrm>
        </p:grpSpPr>
        <p:grpSp>
          <p:nvGrpSpPr>
            <p:cNvPr id="11361" name="Group 33"/>
            <p:cNvGrpSpPr>
              <a:grpSpLocks/>
            </p:cNvGrpSpPr>
            <p:nvPr/>
          </p:nvGrpSpPr>
          <p:grpSpPr bwMode="auto">
            <a:xfrm>
              <a:off x="0" y="403"/>
              <a:ext cx="1688" cy="980"/>
              <a:chOff x="0" y="403"/>
              <a:chExt cx="1688" cy="980"/>
            </a:xfrm>
          </p:grpSpPr>
          <p:sp>
            <p:nvSpPr>
              <p:cNvPr id="11363" name="Rectangle 34"/>
              <p:cNvSpPr>
                <a:spLocks noChangeArrowheads="1"/>
              </p:cNvSpPr>
              <p:nvPr/>
            </p:nvSpPr>
            <p:spPr bwMode="auto">
              <a:xfrm>
                <a:off x="28" y="403"/>
                <a:ext cx="1632" cy="9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pt-BR" b="1">
                    <a:latin typeface="Times New Roman" pitchFamily="-103" charset="0"/>
                  </a:rPr>
                  <a:t>UNIVERSALIDADE</a:t>
                </a:r>
              </a:p>
            </p:txBody>
          </p:sp>
          <p:sp>
            <p:nvSpPr>
              <p:cNvPr id="11364" name="Rectangle 35"/>
              <p:cNvSpPr>
                <a:spLocks noChangeArrowheads="1"/>
              </p:cNvSpPr>
              <p:nvPr/>
            </p:nvSpPr>
            <p:spPr bwMode="auto">
              <a:xfrm>
                <a:off x="0" y="403"/>
                <a:ext cx="1688" cy="980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pt-BR"/>
              </a:p>
            </p:txBody>
          </p:sp>
        </p:grpSp>
        <p:sp>
          <p:nvSpPr>
            <p:cNvPr id="11362" name="Rectangle 36"/>
            <p:cNvSpPr>
              <a:spLocks noChangeArrowheads="1"/>
            </p:cNvSpPr>
            <p:nvPr/>
          </p:nvSpPr>
          <p:spPr bwMode="auto">
            <a:xfrm>
              <a:off x="-3" y="400"/>
              <a:ext cx="1694" cy="986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</p:grpSp>
      <p:grpSp>
        <p:nvGrpSpPr>
          <p:cNvPr id="12" name="Group 37"/>
          <p:cNvGrpSpPr>
            <a:grpSpLocks/>
          </p:cNvGrpSpPr>
          <p:nvPr/>
        </p:nvGrpSpPr>
        <p:grpSpPr bwMode="auto">
          <a:xfrm>
            <a:off x="228600" y="3505200"/>
            <a:ext cx="3810000" cy="990600"/>
            <a:chOff x="-3" y="400"/>
            <a:chExt cx="1694" cy="986"/>
          </a:xfrm>
        </p:grpSpPr>
        <p:grpSp>
          <p:nvGrpSpPr>
            <p:cNvPr id="11357" name="Group 38"/>
            <p:cNvGrpSpPr>
              <a:grpSpLocks/>
            </p:cNvGrpSpPr>
            <p:nvPr/>
          </p:nvGrpSpPr>
          <p:grpSpPr bwMode="auto">
            <a:xfrm>
              <a:off x="0" y="403"/>
              <a:ext cx="1688" cy="980"/>
              <a:chOff x="0" y="403"/>
              <a:chExt cx="1688" cy="980"/>
            </a:xfrm>
          </p:grpSpPr>
          <p:sp>
            <p:nvSpPr>
              <p:cNvPr id="11359" name="Rectangle 39"/>
              <p:cNvSpPr>
                <a:spLocks noChangeArrowheads="1"/>
              </p:cNvSpPr>
              <p:nvPr/>
            </p:nvSpPr>
            <p:spPr bwMode="auto">
              <a:xfrm>
                <a:off x="28" y="403"/>
                <a:ext cx="1632" cy="9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pt-BR" b="1">
                    <a:latin typeface="Times New Roman" pitchFamily="-103" charset="0"/>
                  </a:rPr>
                  <a:t>IGUALDADE</a:t>
                </a:r>
              </a:p>
              <a:p>
                <a:pPr algn="ctr"/>
                <a:r>
                  <a:rPr lang="pt-BR" b="1">
                    <a:latin typeface="Times New Roman" pitchFamily="-103" charset="0"/>
                  </a:rPr>
                  <a:t>EQUIDADE</a:t>
                </a:r>
              </a:p>
            </p:txBody>
          </p:sp>
          <p:sp>
            <p:nvSpPr>
              <p:cNvPr id="11360" name="Rectangle 40"/>
              <p:cNvSpPr>
                <a:spLocks noChangeArrowheads="1"/>
              </p:cNvSpPr>
              <p:nvPr/>
            </p:nvSpPr>
            <p:spPr bwMode="auto">
              <a:xfrm>
                <a:off x="0" y="403"/>
                <a:ext cx="1688" cy="980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pt-BR"/>
              </a:p>
            </p:txBody>
          </p:sp>
        </p:grpSp>
        <p:sp>
          <p:nvSpPr>
            <p:cNvPr id="11358" name="Rectangle 41"/>
            <p:cNvSpPr>
              <a:spLocks noChangeArrowheads="1"/>
            </p:cNvSpPr>
            <p:nvPr/>
          </p:nvSpPr>
          <p:spPr bwMode="auto">
            <a:xfrm>
              <a:off x="-3" y="400"/>
              <a:ext cx="1694" cy="986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</p:grpSp>
      <p:grpSp>
        <p:nvGrpSpPr>
          <p:cNvPr id="14" name="Group 42"/>
          <p:cNvGrpSpPr>
            <a:grpSpLocks/>
          </p:cNvGrpSpPr>
          <p:nvPr/>
        </p:nvGrpSpPr>
        <p:grpSpPr bwMode="auto">
          <a:xfrm>
            <a:off x="228600" y="4724400"/>
            <a:ext cx="3810000" cy="609600"/>
            <a:chOff x="-3" y="400"/>
            <a:chExt cx="1694" cy="986"/>
          </a:xfrm>
        </p:grpSpPr>
        <p:grpSp>
          <p:nvGrpSpPr>
            <p:cNvPr id="11353" name="Group 43"/>
            <p:cNvGrpSpPr>
              <a:grpSpLocks/>
            </p:cNvGrpSpPr>
            <p:nvPr/>
          </p:nvGrpSpPr>
          <p:grpSpPr bwMode="auto">
            <a:xfrm>
              <a:off x="0" y="403"/>
              <a:ext cx="1688" cy="980"/>
              <a:chOff x="0" y="403"/>
              <a:chExt cx="1688" cy="980"/>
            </a:xfrm>
          </p:grpSpPr>
          <p:sp>
            <p:nvSpPr>
              <p:cNvPr id="11355" name="Rectangle 44"/>
              <p:cNvSpPr>
                <a:spLocks noChangeArrowheads="1"/>
              </p:cNvSpPr>
              <p:nvPr/>
            </p:nvSpPr>
            <p:spPr bwMode="auto">
              <a:xfrm>
                <a:off x="28" y="403"/>
                <a:ext cx="1632" cy="9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pt-BR" b="1">
                    <a:latin typeface="Times New Roman" pitchFamily="-103" charset="0"/>
                  </a:rPr>
                  <a:t>INTEGRALIDADE</a:t>
                </a:r>
              </a:p>
            </p:txBody>
          </p:sp>
          <p:sp>
            <p:nvSpPr>
              <p:cNvPr id="11356" name="Rectangle 45"/>
              <p:cNvSpPr>
                <a:spLocks noChangeArrowheads="1"/>
              </p:cNvSpPr>
              <p:nvPr/>
            </p:nvSpPr>
            <p:spPr bwMode="auto">
              <a:xfrm>
                <a:off x="0" y="403"/>
                <a:ext cx="1688" cy="980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pt-BR"/>
              </a:p>
            </p:txBody>
          </p:sp>
        </p:grpSp>
        <p:sp>
          <p:nvSpPr>
            <p:cNvPr id="11354" name="Rectangle 46"/>
            <p:cNvSpPr>
              <a:spLocks noChangeArrowheads="1"/>
            </p:cNvSpPr>
            <p:nvPr/>
          </p:nvSpPr>
          <p:spPr bwMode="auto">
            <a:xfrm>
              <a:off x="-3" y="400"/>
              <a:ext cx="1694" cy="986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</p:grpSp>
      <p:grpSp>
        <p:nvGrpSpPr>
          <p:cNvPr id="16" name="Group 47"/>
          <p:cNvGrpSpPr>
            <a:grpSpLocks/>
          </p:cNvGrpSpPr>
          <p:nvPr/>
        </p:nvGrpSpPr>
        <p:grpSpPr bwMode="auto">
          <a:xfrm>
            <a:off x="4419600" y="4876800"/>
            <a:ext cx="4000500" cy="457200"/>
            <a:chOff x="-3" y="400"/>
            <a:chExt cx="1694" cy="986"/>
          </a:xfrm>
        </p:grpSpPr>
        <p:grpSp>
          <p:nvGrpSpPr>
            <p:cNvPr id="11349" name="Group 48"/>
            <p:cNvGrpSpPr>
              <a:grpSpLocks/>
            </p:cNvGrpSpPr>
            <p:nvPr/>
          </p:nvGrpSpPr>
          <p:grpSpPr bwMode="auto">
            <a:xfrm>
              <a:off x="0" y="403"/>
              <a:ext cx="1688" cy="980"/>
              <a:chOff x="0" y="403"/>
              <a:chExt cx="1688" cy="980"/>
            </a:xfrm>
          </p:grpSpPr>
          <p:sp>
            <p:nvSpPr>
              <p:cNvPr id="11351" name="Rectangle 49"/>
              <p:cNvSpPr>
                <a:spLocks noChangeArrowheads="1"/>
              </p:cNvSpPr>
              <p:nvPr/>
            </p:nvSpPr>
            <p:spPr bwMode="auto">
              <a:xfrm>
                <a:off x="28" y="403"/>
                <a:ext cx="1632" cy="9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pt-BR" sz="2000" b="1">
                    <a:latin typeface="Times New Roman" pitchFamily="-103" charset="0"/>
                  </a:rPr>
                  <a:t>RESOLUTIVIDADE</a:t>
                </a:r>
              </a:p>
            </p:txBody>
          </p:sp>
          <p:sp>
            <p:nvSpPr>
              <p:cNvPr id="11352" name="Rectangle 50"/>
              <p:cNvSpPr>
                <a:spLocks noChangeArrowheads="1"/>
              </p:cNvSpPr>
              <p:nvPr/>
            </p:nvSpPr>
            <p:spPr bwMode="auto">
              <a:xfrm>
                <a:off x="0" y="403"/>
                <a:ext cx="1688" cy="980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pt-BR"/>
              </a:p>
            </p:txBody>
          </p:sp>
        </p:grpSp>
        <p:sp>
          <p:nvSpPr>
            <p:cNvPr id="11350" name="Rectangle 51"/>
            <p:cNvSpPr>
              <a:spLocks noChangeArrowheads="1"/>
            </p:cNvSpPr>
            <p:nvPr/>
          </p:nvSpPr>
          <p:spPr bwMode="auto">
            <a:xfrm>
              <a:off x="-3" y="400"/>
              <a:ext cx="1694" cy="986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</p:grpSp>
      <p:grpSp>
        <p:nvGrpSpPr>
          <p:cNvPr id="18" name="Group 52"/>
          <p:cNvGrpSpPr>
            <a:grpSpLocks/>
          </p:cNvGrpSpPr>
          <p:nvPr/>
        </p:nvGrpSpPr>
        <p:grpSpPr bwMode="auto">
          <a:xfrm>
            <a:off x="4419600" y="4191000"/>
            <a:ext cx="4000500" cy="609600"/>
            <a:chOff x="-3" y="400"/>
            <a:chExt cx="1694" cy="986"/>
          </a:xfrm>
        </p:grpSpPr>
        <p:grpSp>
          <p:nvGrpSpPr>
            <p:cNvPr id="11345" name="Group 53"/>
            <p:cNvGrpSpPr>
              <a:grpSpLocks/>
            </p:cNvGrpSpPr>
            <p:nvPr/>
          </p:nvGrpSpPr>
          <p:grpSpPr bwMode="auto">
            <a:xfrm>
              <a:off x="0" y="403"/>
              <a:ext cx="1688" cy="980"/>
              <a:chOff x="0" y="403"/>
              <a:chExt cx="1688" cy="980"/>
            </a:xfrm>
          </p:grpSpPr>
          <p:sp>
            <p:nvSpPr>
              <p:cNvPr id="11347" name="Rectangle 54"/>
              <p:cNvSpPr>
                <a:spLocks noChangeArrowheads="1"/>
              </p:cNvSpPr>
              <p:nvPr/>
            </p:nvSpPr>
            <p:spPr bwMode="auto">
              <a:xfrm>
                <a:off x="28" y="403"/>
                <a:ext cx="1632" cy="9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pt-BR" sz="2000" b="1">
                    <a:latin typeface="Times New Roman" pitchFamily="-103" charset="0"/>
                  </a:rPr>
                  <a:t>NÍVEIS DE COMPLEXIDADE</a:t>
                </a:r>
              </a:p>
            </p:txBody>
          </p:sp>
          <p:sp>
            <p:nvSpPr>
              <p:cNvPr id="11348" name="Rectangle 55"/>
              <p:cNvSpPr>
                <a:spLocks noChangeArrowheads="1"/>
              </p:cNvSpPr>
              <p:nvPr/>
            </p:nvSpPr>
            <p:spPr bwMode="auto">
              <a:xfrm>
                <a:off x="0" y="403"/>
                <a:ext cx="1688" cy="980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pt-BR"/>
              </a:p>
            </p:txBody>
          </p:sp>
        </p:grpSp>
        <p:sp>
          <p:nvSpPr>
            <p:cNvPr id="11346" name="Rectangle 56"/>
            <p:cNvSpPr>
              <a:spLocks noChangeArrowheads="1"/>
            </p:cNvSpPr>
            <p:nvPr/>
          </p:nvSpPr>
          <p:spPr bwMode="auto">
            <a:xfrm>
              <a:off x="-3" y="400"/>
              <a:ext cx="1694" cy="986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</p:grpSp>
      <p:grpSp>
        <p:nvGrpSpPr>
          <p:cNvPr id="20" name="Group 57"/>
          <p:cNvGrpSpPr>
            <a:grpSpLocks/>
          </p:cNvGrpSpPr>
          <p:nvPr/>
        </p:nvGrpSpPr>
        <p:grpSpPr bwMode="auto">
          <a:xfrm>
            <a:off x="4419600" y="3657600"/>
            <a:ext cx="4000500" cy="457200"/>
            <a:chOff x="-3" y="400"/>
            <a:chExt cx="1694" cy="986"/>
          </a:xfrm>
        </p:grpSpPr>
        <p:grpSp>
          <p:nvGrpSpPr>
            <p:cNvPr id="11341" name="Group 58"/>
            <p:cNvGrpSpPr>
              <a:grpSpLocks/>
            </p:cNvGrpSpPr>
            <p:nvPr/>
          </p:nvGrpSpPr>
          <p:grpSpPr bwMode="auto">
            <a:xfrm>
              <a:off x="0" y="403"/>
              <a:ext cx="1688" cy="980"/>
              <a:chOff x="0" y="403"/>
              <a:chExt cx="1688" cy="980"/>
            </a:xfrm>
          </p:grpSpPr>
          <p:sp>
            <p:nvSpPr>
              <p:cNvPr id="11343" name="Rectangle 59"/>
              <p:cNvSpPr>
                <a:spLocks noChangeArrowheads="1"/>
              </p:cNvSpPr>
              <p:nvPr/>
            </p:nvSpPr>
            <p:spPr bwMode="auto">
              <a:xfrm>
                <a:off x="28" y="403"/>
                <a:ext cx="1632" cy="9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pt-BR" sz="2000" b="1">
                    <a:latin typeface="Times New Roman" pitchFamily="-103" charset="0"/>
                  </a:rPr>
                  <a:t>HIERARQUIZAÇÃO</a:t>
                </a:r>
              </a:p>
            </p:txBody>
          </p:sp>
          <p:sp>
            <p:nvSpPr>
              <p:cNvPr id="11344" name="Rectangle 60"/>
              <p:cNvSpPr>
                <a:spLocks noChangeArrowheads="1"/>
              </p:cNvSpPr>
              <p:nvPr/>
            </p:nvSpPr>
            <p:spPr bwMode="auto">
              <a:xfrm>
                <a:off x="0" y="403"/>
                <a:ext cx="1688" cy="980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pt-BR"/>
              </a:p>
            </p:txBody>
          </p:sp>
        </p:grpSp>
        <p:sp>
          <p:nvSpPr>
            <p:cNvPr id="11342" name="Rectangle 61"/>
            <p:cNvSpPr>
              <a:spLocks noChangeArrowheads="1"/>
            </p:cNvSpPr>
            <p:nvPr/>
          </p:nvSpPr>
          <p:spPr bwMode="auto">
            <a:xfrm>
              <a:off x="-3" y="400"/>
              <a:ext cx="1694" cy="986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</p:grpSp>
      <p:grpSp>
        <p:nvGrpSpPr>
          <p:cNvPr id="22" name="Group 67"/>
          <p:cNvGrpSpPr>
            <a:grpSpLocks/>
          </p:cNvGrpSpPr>
          <p:nvPr/>
        </p:nvGrpSpPr>
        <p:grpSpPr bwMode="auto">
          <a:xfrm>
            <a:off x="4419600" y="6021388"/>
            <a:ext cx="4000500" cy="609600"/>
            <a:chOff x="-3" y="400"/>
            <a:chExt cx="1694" cy="986"/>
          </a:xfrm>
        </p:grpSpPr>
        <p:grpSp>
          <p:nvGrpSpPr>
            <p:cNvPr id="11337" name="Group 68"/>
            <p:cNvGrpSpPr>
              <a:grpSpLocks/>
            </p:cNvGrpSpPr>
            <p:nvPr/>
          </p:nvGrpSpPr>
          <p:grpSpPr bwMode="auto">
            <a:xfrm>
              <a:off x="0" y="403"/>
              <a:ext cx="1688" cy="980"/>
              <a:chOff x="0" y="403"/>
              <a:chExt cx="1688" cy="980"/>
            </a:xfrm>
          </p:grpSpPr>
          <p:sp>
            <p:nvSpPr>
              <p:cNvPr id="11339" name="Rectangle 69"/>
              <p:cNvSpPr>
                <a:spLocks noChangeArrowheads="1"/>
              </p:cNvSpPr>
              <p:nvPr/>
            </p:nvSpPr>
            <p:spPr bwMode="auto">
              <a:xfrm>
                <a:off x="28" y="403"/>
                <a:ext cx="1632" cy="9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pt-BR" sz="1800" b="1">
                    <a:latin typeface="Times New Roman" pitchFamily="-103" charset="0"/>
                  </a:rPr>
                  <a:t>PARTICIPAÇÃO DA COMUNIDADE</a:t>
                </a:r>
              </a:p>
            </p:txBody>
          </p:sp>
          <p:sp>
            <p:nvSpPr>
              <p:cNvPr id="11340" name="Rectangle 70"/>
              <p:cNvSpPr>
                <a:spLocks noChangeArrowheads="1"/>
              </p:cNvSpPr>
              <p:nvPr/>
            </p:nvSpPr>
            <p:spPr bwMode="auto">
              <a:xfrm>
                <a:off x="0" y="403"/>
                <a:ext cx="1688" cy="980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pt-BR"/>
              </a:p>
            </p:txBody>
          </p:sp>
        </p:grpSp>
        <p:sp>
          <p:nvSpPr>
            <p:cNvPr id="11338" name="Rectangle 71"/>
            <p:cNvSpPr>
              <a:spLocks noChangeArrowheads="1"/>
            </p:cNvSpPr>
            <p:nvPr/>
          </p:nvSpPr>
          <p:spPr bwMode="auto">
            <a:xfrm>
              <a:off x="-3" y="400"/>
              <a:ext cx="1694" cy="986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</p:grpSp>
      <p:grpSp>
        <p:nvGrpSpPr>
          <p:cNvPr id="24" name="Group 72"/>
          <p:cNvGrpSpPr>
            <a:grpSpLocks/>
          </p:cNvGrpSpPr>
          <p:nvPr/>
        </p:nvGrpSpPr>
        <p:grpSpPr bwMode="auto">
          <a:xfrm>
            <a:off x="4346575" y="5486400"/>
            <a:ext cx="4144963" cy="381000"/>
            <a:chOff x="-3" y="400"/>
            <a:chExt cx="1694" cy="986"/>
          </a:xfrm>
        </p:grpSpPr>
        <p:grpSp>
          <p:nvGrpSpPr>
            <p:cNvPr id="11333" name="Group 73"/>
            <p:cNvGrpSpPr>
              <a:grpSpLocks/>
            </p:cNvGrpSpPr>
            <p:nvPr/>
          </p:nvGrpSpPr>
          <p:grpSpPr bwMode="auto">
            <a:xfrm>
              <a:off x="0" y="403"/>
              <a:ext cx="1688" cy="980"/>
              <a:chOff x="0" y="403"/>
              <a:chExt cx="1688" cy="980"/>
            </a:xfrm>
          </p:grpSpPr>
          <p:sp>
            <p:nvSpPr>
              <p:cNvPr id="11335" name="Rectangle 74"/>
              <p:cNvSpPr>
                <a:spLocks noChangeArrowheads="1"/>
              </p:cNvSpPr>
              <p:nvPr/>
            </p:nvSpPr>
            <p:spPr bwMode="auto">
              <a:xfrm>
                <a:off x="28" y="403"/>
                <a:ext cx="1632" cy="9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pt-BR" sz="2000" b="1">
                    <a:latin typeface="Times New Roman" pitchFamily="-103" charset="0"/>
                  </a:rPr>
                  <a:t>CRITÉRIO EPIDEMIOLÓGICO</a:t>
                </a:r>
              </a:p>
            </p:txBody>
          </p:sp>
          <p:sp>
            <p:nvSpPr>
              <p:cNvPr id="11336" name="Rectangle 75"/>
              <p:cNvSpPr>
                <a:spLocks noChangeArrowheads="1"/>
              </p:cNvSpPr>
              <p:nvPr/>
            </p:nvSpPr>
            <p:spPr bwMode="auto">
              <a:xfrm>
                <a:off x="0" y="403"/>
                <a:ext cx="1688" cy="980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pt-BR"/>
              </a:p>
            </p:txBody>
          </p:sp>
        </p:grpSp>
        <p:sp>
          <p:nvSpPr>
            <p:cNvPr id="11334" name="Rectangle 76"/>
            <p:cNvSpPr>
              <a:spLocks noChangeArrowheads="1"/>
            </p:cNvSpPr>
            <p:nvPr/>
          </p:nvSpPr>
          <p:spPr bwMode="auto">
            <a:xfrm>
              <a:off x="-3" y="400"/>
              <a:ext cx="1694" cy="986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</p:grpSp>
      <p:grpSp>
        <p:nvGrpSpPr>
          <p:cNvPr id="26" name="Group 77"/>
          <p:cNvGrpSpPr>
            <a:grpSpLocks/>
          </p:cNvGrpSpPr>
          <p:nvPr/>
        </p:nvGrpSpPr>
        <p:grpSpPr bwMode="auto">
          <a:xfrm>
            <a:off x="4419600" y="3124200"/>
            <a:ext cx="4000500" cy="457200"/>
            <a:chOff x="-3" y="400"/>
            <a:chExt cx="1694" cy="986"/>
          </a:xfrm>
        </p:grpSpPr>
        <p:grpSp>
          <p:nvGrpSpPr>
            <p:cNvPr id="11329" name="Group 78"/>
            <p:cNvGrpSpPr>
              <a:grpSpLocks/>
            </p:cNvGrpSpPr>
            <p:nvPr/>
          </p:nvGrpSpPr>
          <p:grpSpPr bwMode="auto">
            <a:xfrm>
              <a:off x="0" y="403"/>
              <a:ext cx="1688" cy="980"/>
              <a:chOff x="0" y="403"/>
              <a:chExt cx="1688" cy="980"/>
            </a:xfrm>
          </p:grpSpPr>
          <p:sp>
            <p:nvSpPr>
              <p:cNvPr id="11331" name="Rectangle 79"/>
              <p:cNvSpPr>
                <a:spLocks noChangeArrowheads="1"/>
              </p:cNvSpPr>
              <p:nvPr/>
            </p:nvSpPr>
            <p:spPr bwMode="auto">
              <a:xfrm>
                <a:off x="28" y="403"/>
                <a:ext cx="1632" cy="9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pt-BR" sz="2000" b="1">
                    <a:latin typeface="Times New Roman" pitchFamily="-103" charset="0"/>
                  </a:rPr>
                  <a:t>REGIONALIZAÇÃO</a:t>
                </a:r>
              </a:p>
            </p:txBody>
          </p:sp>
          <p:sp>
            <p:nvSpPr>
              <p:cNvPr id="11332" name="Rectangle 80"/>
              <p:cNvSpPr>
                <a:spLocks noChangeArrowheads="1"/>
              </p:cNvSpPr>
              <p:nvPr/>
            </p:nvSpPr>
            <p:spPr bwMode="auto">
              <a:xfrm>
                <a:off x="0" y="403"/>
                <a:ext cx="1688" cy="980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pt-BR"/>
              </a:p>
            </p:txBody>
          </p:sp>
        </p:grpSp>
        <p:sp>
          <p:nvSpPr>
            <p:cNvPr id="11330" name="Rectangle 81"/>
            <p:cNvSpPr>
              <a:spLocks noChangeArrowheads="1"/>
            </p:cNvSpPr>
            <p:nvPr/>
          </p:nvSpPr>
          <p:spPr bwMode="auto">
            <a:xfrm>
              <a:off x="-3" y="400"/>
              <a:ext cx="1694" cy="986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</p:grpSp>
      <p:grpSp>
        <p:nvGrpSpPr>
          <p:cNvPr id="28" name="Group 82"/>
          <p:cNvGrpSpPr>
            <a:grpSpLocks/>
          </p:cNvGrpSpPr>
          <p:nvPr/>
        </p:nvGrpSpPr>
        <p:grpSpPr bwMode="auto">
          <a:xfrm>
            <a:off x="4419600" y="2590800"/>
            <a:ext cx="4000500" cy="457200"/>
            <a:chOff x="-3" y="400"/>
            <a:chExt cx="1694" cy="986"/>
          </a:xfrm>
        </p:grpSpPr>
        <p:grpSp>
          <p:nvGrpSpPr>
            <p:cNvPr id="11325" name="Group 83"/>
            <p:cNvGrpSpPr>
              <a:grpSpLocks/>
            </p:cNvGrpSpPr>
            <p:nvPr/>
          </p:nvGrpSpPr>
          <p:grpSpPr bwMode="auto">
            <a:xfrm>
              <a:off x="0" y="403"/>
              <a:ext cx="1688" cy="980"/>
              <a:chOff x="0" y="403"/>
              <a:chExt cx="1688" cy="980"/>
            </a:xfrm>
          </p:grpSpPr>
          <p:sp>
            <p:nvSpPr>
              <p:cNvPr id="11327" name="Rectangle 84"/>
              <p:cNvSpPr>
                <a:spLocks noChangeArrowheads="1"/>
              </p:cNvSpPr>
              <p:nvPr/>
            </p:nvSpPr>
            <p:spPr bwMode="auto">
              <a:xfrm>
                <a:off x="28" y="403"/>
                <a:ext cx="1632" cy="9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pt-BR" sz="2000" b="1">
                    <a:latin typeface="Times New Roman" pitchFamily="-103" charset="0"/>
                  </a:rPr>
                  <a:t>DESCENTRALIZAÇÃO</a:t>
                </a:r>
              </a:p>
            </p:txBody>
          </p:sp>
          <p:sp>
            <p:nvSpPr>
              <p:cNvPr id="11328" name="Rectangle 85"/>
              <p:cNvSpPr>
                <a:spLocks noChangeArrowheads="1"/>
              </p:cNvSpPr>
              <p:nvPr/>
            </p:nvSpPr>
            <p:spPr bwMode="auto">
              <a:xfrm>
                <a:off x="0" y="403"/>
                <a:ext cx="1688" cy="980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pt-BR"/>
              </a:p>
            </p:txBody>
          </p:sp>
        </p:grpSp>
        <p:sp>
          <p:nvSpPr>
            <p:cNvPr id="11326" name="Rectangle 86"/>
            <p:cNvSpPr>
              <a:spLocks noChangeArrowheads="1"/>
            </p:cNvSpPr>
            <p:nvPr/>
          </p:nvSpPr>
          <p:spPr bwMode="auto">
            <a:xfrm>
              <a:off x="-3" y="400"/>
              <a:ext cx="1694" cy="986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</p:grpSp>
      <p:grpSp>
        <p:nvGrpSpPr>
          <p:cNvPr id="30" name="Group 87"/>
          <p:cNvGrpSpPr>
            <a:grpSpLocks/>
          </p:cNvGrpSpPr>
          <p:nvPr/>
        </p:nvGrpSpPr>
        <p:grpSpPr bwMode="auto">
          <a:xfrm>
            <a:off x="8915400" y="2362200"/>
            <a:ext cx="2190750" cy="457200"/>
            <a:chOff x="-3" y="400"/>
            <a:chExt cx="1694" cy="986"/>
          </a:xfrm>
        </p:grpSpPr>
        <p:grpSp>
          <p:nvGrpSpPr>
            <p:cNvPr id="11321" name="Group 88"/>
            <p:cNvGrpSpPr>
              <a:grpSpLocks/>
            </p:cNvGrpSpPr>
            <p:nvPr/>
          </p:nvGrpSpPr>
          <p:grpSpPr bwMode="auto">
            <a:xfrm>
              <a:off x="0" y="403"/>
              <a:ext cx="1688" cy="980"/>
              <a:chOff x="0" y="403"/>
              <a:chExt cx="1688" cy="980"/>
            </a:xfrm>
          </p:grpSpPr>
          <p:sp>
            <p:nvSpPr>
              <p:cNvPr id="11323" name="Rectangle 89"/>
              <p:cNvSpPr>
                <a:spLocks noChangeArrowheads="1"/>
              </p:cNvSpPr>
              <p:nvPr/>
            </p:nvSpPr>
            <p:spPr bwMode="auto">
              <a:xfrm>
                <a:off x="28" y="403"/>
                <a:ext cx="1632" cy="9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pt-BR" sz="2800" b="1">
                    <a:latin typeface="Times New Roman" pitchFamily="-103" charset="0"/>
                    <a:cs typeface="Times New Roman" pitchFamily="-103" charset="0"/>
                  </a:rPr>
                  <a:t>CF/88</a:t>
                </a:r>
                <a:endParaRPr lang="pt-BR" sz="2800">
                  <a:latin typeface="Times New Roman" pitchFamily="-103" charset="0"/>
                  <a:cs typeface="Times New Roman" pitchFamily="-103" charset="0"/>
                </a:endParaRPr>
              </a:p>
            </p:txBody>
          </p:sp>
          <p:sp>
            <p:nvSpPr>
              <p:cNvPr id="11324" name="Rectangle 90"/>
              <p:cNvSpPr>
                <a:spLocks noChangeArrowheads="1"/>
              </p:cNvSpPr>
              <p:nvPr/>
            </p:nvSpPr>
            <p:spPr bwMode="auto">
              <a:xfrm>
                <a:off x="0" y="403"/>
                <a:ext cx="1688" cy="980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pt-BR"/>
              </a:p>
            </p:txBody>
          </p:sp>
        </p:grpSp>
        <p:sp>
          <p:nvSpPr>
            <p:cNvPr id="11322" name="Rectangle 91"/>
            <p:cNvSpPr>
              <a:spLocks noChangeArrowheads="1"/>
            </p:cNvSpPr>
            <p:nvPr/>
          </p:nvSpPr>
          <p:spPr bwMode="auto">
            <a:xfrm>
              <a:off x="-3" y="400"/>
              <a:ext cx="1694" cy="986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</p:grpSp>
      <p:grpSp>
        <p:nvGrpSpPr>
          <p:cNvPr id="22625" name="Group 92"/>
          <p:cNvGrpSpPr>
            <a:grpSpLocks/>
          </p:cNvGrpSpPr>
          <p:nvPr/>
        </p:nvGrpSpPr>
        <p:grpSpPr bwMode="auto">
          <a:xfrm>
            <a:off x="8915400" y="2971800"/>
            <a:ext cx="2190750" cy="457200"/>
            <a:chOff x="-3" y="400"/>
            <a:chExt cx="1694" cy="986"/>
          </a:xfrm>
        </p:grpSpPr>
        <p:grpSp>
          <p:nvGrpSpPr>
            <p:cNvPr id="11317" name="Group 93"/>
            <p:cNvGrpSpPr>
              <a:grpSpLocks/>
            </p:cNvGrpSpPr>
            <p:nvPr/>
          </p:nvGrpSpPr>
          <p:grpSpPr bwMode="auto">
            <a:xfrm>
              <a:off x="0" y="403"/>
              <a:ext cx="1688" cy="980"/>
              <a:chOff x="0" y="403"/>
              <a:chExt cx="1688" cy="980"/>
            </a:xfrm>
          </p:grpSpPr>
          <p:sp>
            <p:nvSpPr>
              <p:cNvPr id="11319" name="Rectangle 94"/>
              <p:cNvSpPr>
                <a:spLocks noChangeArrowheads="1"/>
              </p:cNvSpPr>
              <p:nvPr/>
            </p:nvSpPr>
            <p:spPr bwMode="auto">
              <a:xfrm>
                <a:off x="28" y="403"/>
                <a:ext cx="1632" cy="9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pt-BR" b="1">
                    <a:latin typeface="Times New Roman" pitchFamily="-103" charset="0"/>
                    <a:cs typeface="Times New Roman" pitchFamily="-103" charset="0"/>
                  </a:rPr>
                  <a:t>LEI 8.080/90</a:t>
                </a:r>
                <a:endParaRPr lang="pt-BR">
                  <a:latin typeface="Times New Roman" pitchFamily="-103" charset="0"/>
                  <a:cs typeface="Times New Roman" pitchFamily="-103" charset="0"/>
                </a:endParaRPr>
              </a:p>
            </p:txBody>
          </p:sp>
          <p:sp>
            <p:nvSpPr>
              <p:cNvPr id="11320" name="Rectangle 95"/>
              <p:cNvSpPr>
                <a:spLocks noChangeArrowheads="1"/>
              </p:cNvSpPr>
              <p:nvPr/>
            </p:nvSpPr>
            <p:spPr bwMode="auto">
              <a:xfrm>
                <a:off x="0" y="403"/>
                <a:ext cx="1688" cy="980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pt-BR"/>
              </a:p>
            </p:txBody>
          </p:sp>
        </p:grpSp>
        <p:sp>
          <p:nvSpPr>
            <p:cNvPr id="11318" name="Rectangle 96"/>
            <p:cNvSpPr>
              <a:spLocks noChangeArrowheads="1"/>
            </p:cNvSpPr>
            <p:nvPr/>
          </p:nvSpPr>
          <p:spPr bwMode="auto">
            <a:xfrm>
              <a:off x="-3" y="400"/>
              <a:ext cx="1694" cy="986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</p:grpSp>
      <p:grpSp>
        <p:nvGrpSpPr>
          <p:cNvPr id="22633" name="Group 97"/>
          <p:cNvGrpSpPr>
            <a:grpSpLocks/>
          </p:cNvGrpSpPr>
          <p:nvPr/>
        </p:nvGrpSpPr>
        <p:grpSpPr bwMode="auto">
          <a:xfrm>
            <a:off x="8915400" y="3581400"/>
            <a:ext cx="2190750" cy="457200"/>
            <a:chOff x="-3" y="400"/>
            <a:chExt cx="1694" cy="986"/>
          </a:xfrm>
        </p:grpSpPr>
        <p:grpSp>
          <p:nvGrpSpPr>
            <p:cNvPr id="11313" name="Group 98"/>
            <p:cNvGrpSpPr>
              <a:grpSpLocks/>
            </p:cNvGrpSpPr>
            <p:nvPr/>
          </p:nvGrpSpPr>
          <p:grpSpPr bwMode="auto">
            <a:xfrm>
              <a:off x="0" y="403"/>
              <a:ext cx="1688" cy="980"/>
              <a:chOff x="0" y="403"/>
              <a:chExt cx="1688" cy="980"/>
            </a:xfrm>
          </p:grpSpPr>
          <p:sp>
            <p:nvSpPr>
              <p:cNvPr id="11315" name="Rectangle 99"/>
              <p:cNvSpPr>
                <a:spLocks noChangeArrowheads="1"/>
              </p:cNvSpPr>
              <p:nvPr/>
            </p:nvSpPr>
            <p:spPr bwMode="auto">
              <a:xfrm>
                <a:off x="28" y="403"/>
                <a:ext cx="1632" cy="9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pt-BR" b="1">
                    <a:latin typeface="Times New Roman" pitchFamily="-103" charset="0"/>
                    <a:cs typeface="Times New Roman" pitchFamily="-103" charset="0"/>
                  </a:rPr>
                  <a:t>LEI 8.142/90</a:t>
                </a:r>
                <a:endParaRPr lang="pt-BR">
                  <a:latin typeface="Times New Roman" pitchFamily="-103" charset="0"/>
                  <a:cs typeface="Times New Roman" pitchFamily="-103" charset="0"/>
                </a:endParaRPr>
              </a:p>
            </p:txBody>
          </p:sp>
          <p:sp>
            <p:nvSpPr>
              <p:cNvPr id="11316" name="Rectangle 100"/>
              <p:cNvSpPr>
                <a:spLocks noChangeArrowheads="1"/>
              </p:cNvSpPr>
              <p:nvPr/>
            </p:nvSpPr>
            <p:spPr bwMode="auto">
              <a:xfrm>
                <a:off x="0" y="403"/>
                <a:ext cx="1688" cy="980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pt-BR"/>
              </a:p>
            </p:txBody>
          </p:sp>
        </p:grpSp>
        <p:sp>
          <p:nvSpPr>
            <p:cNvPr id="11314" name="Rectangle 101"/>
            <p:cNvSpPr>
              <a:spLocks noChangeArrowheads="1"/>
            </p:cNvSpPr>
            <p:nvPr/>
          </p:nvSpPr>
          <p:spPr bwMode="auto">
            <a:xfrm>
              <a:off x="-3" y="400"/>
              <a:ext cx="1694" cy="986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</p:grpSp>
      <p:grpSp>
        <p:nvGrpSpPr>
          <p:cNvPr id="22641" name="Group 102"/>
          <p:cNvGrpSpPr>
            <a:grpSpLocks/>
          </p:cNvGrpSpPr>
          <p:nvPr/>
        </p:nvGrpSpPr>
        <p:grpSpPr bwMode="auto">
          <a:xfrm>
            <a:off x="9386888" y="4076700"/>
            <a:ext cx="1295400" cy="360363"/>
            <a:chOff x="-3" y="400"/>
            <a:chExt cx="1694" cy="986"/>
          </a:xfrm>
        </p:grpSpPr>
        <p:grpSp>
          <p:nvGrpSpPr>
            <p:cNvPr id="11309" name="Group 103"/>
            <p:cNvGrpSpPr>
              <a:grpSpLocks/>
            </p:cNvGrpSpPr>
            <p:nvPr/>
          </p:nvGrpSpPr>
          <p:grpSpPr bwMode="auto">
            <a:xfrm>
              <a:off x="0" y="403"/>
              <a:ext cx="1688" cy="980"/>
              <a:chOff x="0" y="403"/>
              <a:chExt cx="1688" cy="980"/>
            </a:xfrm>
          </p:grpSpPr>
          <p:sp>
            <p:nvSpPr>
              <p:cNvPr id="11311" name="Rectangle 104"/>
              <p:cNvSpPr>
                <a:spLocks noChangeArrowheads="1"/>
              </p:cNvSpPr>
              <p:nvPr/>
            </p:nvSpPr>
            <p:spPr bwMode="auto">
              <a:xfrm>
                <a:off x="28" y="403"/>
                <a:ext cx="1632" cy="9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pt-BR" sz="2000" b="1">
                    <a:latin typeface="Times New Roman" pitchFamily="-103" charset="0"/>
                    <a:cs typeface="Times New Roman" pitchFamily="-103" charset="0"/>
                  </a:rPr>
                  <a:t>NOB 91</a:t>
                </a:r>
                <a:endParaRPr lang="pt-BR" sz="2000">
                  <a:latin typeface="Times New Roman" pitchFamily="-103" charset="0"/>
                  <a:cs typeface="Times New Roman" pitchFamily="-103" charset="0"/>
                </a:endParaRPr>
              </a:p>
            </p:txBody>
          </p:sp>
          <p:sp>
            <p:nvSpPr>
              <p:cNvPr id="11312" name="Rectangle 105"/>
              <p:cNvSpPr>
                <a:spLocks noChangeArrowheads="1"/>
              </p:cNvSpPr>
              <p:nvPr/>
            </p:nvSpPr>
            <p:spPr bwMode="auto">
              <a:xfrm>
                <a:off x="0" y="403"/>
                <a:ext cx="1688" cy="980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pt-BR"/>
              </a:p>
            </p:txBody>
          </p:sp>
        </p:grpSp>
        <p:sp>
          <p:nvSpPr>
            <p:cNvPr id="11310" name="Rectangle 106"/>
            <p:cNvSpPr>
              <a:spLocks noChangeArrowheads="1"/>
            </p:cNvSpPr>
            <p:nvPr/>
          </p:nvSpPr>
          <p:spPr bwMode="auto">
            <a:xfrm>
              <a:off x="-3" y="400"/>
              <a:ext cx="1694" cy="986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</p:grpSp>
      <p:grpSp>
        <p:nvGrpSpPr>
          <p:cNvPr id="22646" name="Group 122"/>
          <p:cNvGrpSpPr>
            <a:grpSpLocks/>
          </p:cNvGrpSpPr>
          <p:nvPr/>
        </p:nvGrpSpPr>
        <p:grpSpPr bwMode="auto">
          <a:xfrm>
            <a:off x="8523288" y="5589588"/>
            <a:ext cx="2879725" cy="457200"/>
            <a:chOff x="-3" y="400"/>
            <a:chExt cx="1694" cy="986"/>
          </a:xfrm>
        </p:grpSpPr>
        <p:grpSp>
          <p:nvGrpSpPr>
            <p:cNvPr id="11305" name="Group 123"/>
            <p:cNvGrpSpPr>
              <a:grpSpLocks/>
            </p:cNvGrpSpPr>
            <p:nvPr/>
          </p:nvGrpSpPr>
          <p:grpSpPr bwMode="auto">
            <a:xfrm>
              <a:off x="0" y="403"/>
              <a:ext cx="1688" cy="980"/>
              <a:chOff x="0" y="403"/>
              <a:chExt cx="1688" cy="980"/>
            </a:xfrm>
          </p:grpSpPr>
          <p:sp>
            <p:nvSpPr>
              <p:cNvPr id="11307" name="Rectangle 124"/>
              <p:cNvSpPr>
                <a:spLocks noChangeArrowheads="1"/>
              </p:cNvSpPr>
              <p:nvPr/>
            </p:nvSpPr>
            <p:spPr bwMode="auto">
              <a:xfrm>
                <a:off x="28" y="403"/>
                <a:ext cx="1632" cy="9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pt-BR" sz="2000" b="1">
                    <a:latin typeface="Times New Roman" pitchFamily="-103" charset="0"/>
                    <a:cs typeface="Times New Roman" pitchFamily="-103" charset="0"/>
                  </a:rPr>
                  <a:t>PACTO PELA SAÚDE</a:t>
                </a:r>
                <a:endParaRPr lang="pt-BR" sz="2000">
                  <a:latin typeface="Times New Roman" pitchFamily="-103" charset="0"/>
                  <a:cs typeface="Times New Roman" pitchFamily="-103" charset="0"/>
                </a:endParaRPr>
              </a:p>
            </p:txBody>
          </p:sp>
          <p:sp>
            <p:nvSpPr>
              <p:cNvPr id="11308" name="Rectangle 125"/>
              <p:cNvSpPr>
                <a:spLocks noChangeArrowheads="1"/>
              </p:cNvSpPr>
              <p:nvPr/>
            </p:nvSpPr>
            <p:spPr bwMode="auto">
              <a:xfrm>
                <a:off x="0" y="403"/>
                <a:ext cx="1688" cy="980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pt-BR"/>
              </a:p>
            </p:txBody>
          </p:sp>
        </p:grpSp>
        <p:sp>
          <p:nvSpPr>
            <p:cNvPr id="11306" name="Rectangle 126"/>
            <p:cNvSpPr>
              <a:spLocks noChangeArrowheads="1"/>
            </p:cNvSpPr>
            <p:nvPr/>
          </p:nvSpPr>
          <p:spPr bwMode="auto">
            <a:xfrm>
              <a:off x="-3" y="400"/>
              <a:ext cx="1694" cy="986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</p:grpSp>
      <p:grpSp>
        <p:nvGrpSpPr>
          <p:cNvPr id="22648" name="Group 127"/>
          <p:cNvGrpSpPr>
            <a:grpSpLocks/>
          </p:cNvGrpSpPr>
          <p:nvPr/>
        </p:nvGrpSpPr>
        <p:grpSpPr bwMode="auto">
          <a:xfrm>
            <a:off x="9386888" y="4437063"/>
            <a:ext cx="1295400" cy="360362"/>
            <a:chOff x="-3" y="400"/>
            <a:chExt cx="1694" cy="986"/>
          </a:xfrm>
        </p:grpSpPr>
        <p:grpSp>
          <p:nvGrpSpPr>
            <p:cNvPr id="11301" name="Group 128"/>
            <p:cNvGrpSpPr>
              <a:grpSpLocks/>
            </p:cNvGrpSpPr>
            <p:nvPr/>
          </p:nvGrpSpPr>
          <p:grpSpPr bwMode="auto">
            <a:xfrm>
              <a:off x="0" y="403"/>
              <a:ext cx="1688" cy="980"/>
              <a:chOff x="0" y="403"/>
              <a:chExt cx="1688" cy="980"/>
            </a:xfrm>
          </p:grpSpPr>
          <p:sp>
            <p:nvSpPr>
              <p:cNvPr id="11303" name="Rectangle 129"/>
              <p:cNvSpPr>
                <a:spLocks noChangeArrowheads="1"/>
              </p:cNvSpPr>
              <p:nvPr/>
            </p:nvSpPr>
            <p:spPr bwMode="auto">
              <a:xfrm>
                <a:off x="28" y="403"/>
                <a:ext cx="1632" cy="9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pt-BR" sz="2000" b="1">
                    <a:latin typeface="Times New Roman" pitchFamily="-103" charset="0"/>
                    <a:cs typeface="Times New Roman" pitchFamily="-103" charset="0"/>
                  </a:rPr>
                  <a:t>NOB 93</a:t>
                </a:r>
                <a:endParaRPr lang="pt-BR" sz="2000">
                  <a:latin typeface="Times New Roman" pitchFamily="-103" charset="0"/>
                  <a:cs typeface="Times New Roman" pitchFamily="-103" charset="0"/>
                </a:endParaRPr>
              </a:p>
            </p:txBody>
          </p:sp>
          <p:sp>
            <p:nvSpPr>
              <p:cNvPr id="11304" name="Rectangle 130"/>
              <p:cNvSpPr>
                <a:spLocks noChangeArrowheads="1"/>
              </p:cNvSpPr>
              <p:nvPr/>
            </p:nvSpPr>
            <p:spPr bwMode="auto">
              <a:xfrm>
                <a:off x="0" y="403"/>
                <a:ext cx="1688" cy="980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pt-BR"/>
              </a:p>
            </p:txBody>
          </p:sp>
        </p:grpSp>
        <p:sp>
          <p:nvSpPr>
            <p:cNvPr id="11302" name="Rectangle 131"/>
            <p:cNvSpPr>
              <a:spLocks noChangeArrowheads="1"/>
            </p:cNvSpPr>
            <p:nvPr/>
          </p:nvSpPr>
          <p:spPr bwMode="auto">
            <a:xfrm>
              <a:off x="-3" y="400"/>
              <a:ext cx="1694" cy="986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</p:grpSp>
      <p:grpSp>
        <p:nvGrpSpPr>
          <p:cNvPr id="22650" name="Group 132"/>
          <p:cNvGrpSpPr>
            <a:grpSpLocks/>
          </p:cNvGrpSpPr>
          <p:nvPr/>
        </p:nvGrpSpPr>
        <p:grpSpPr bwMode="auto">
          <a:xfrm>
            <a:off x="9386888" y="4797425"/>
            <a:ext cx="1295400" cy="360363"/>
            <a:chOff x="-3" y="400"/>
            <a:chExt cx="1694" cy="986"/>
          </a:xfrm>
        </p:grpSpPr>
        <p:grpSp>
          <p:nvGrpSpPr>
            <p:cNvPr id="11297" name="Group 133"/>
            <p:cNvGrpSpPr>
              <a:grpSpLocks/>
            </p:cNvGrpSpPr>
            <p:nvPr/>
          </p:nvGrpSpPr>
          <p:grpSpPr bwMode="auto">
            <a:xfrm>
              <a:off x="0" y="403"/>
              <a:ext cx="1688" cy="980"/>
              <a:chOff x="0" y="403"/>
              <a:chExt cx="1688" cy="980"/>
            </a:xfrm>
          </p:grpSpPr>
          <p:sp>
            <p:nvSpPr>
              <p:cNvPr id="11299" name="Rectangle 134"/>
              <p:cNvSpPr>
                <a:spLocks noChangeArrowheads="1"/>
              </p:cNvSpPr>
              <p:nvPr/>
            </p:nvSpPr>
            <p:spPr bwMode="auto">
              <a:xfrm>
                <a:off x="28" y="403"/>
                <a:ext cx="1632" cy="9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pt-BR" sz="2000" b="1">
                    <a:latin typeface="Times New Roman" pitchFamily="-103" charset="0"/>
                    <a:cs typeface="Times New Roman" pitchFamily="-103" charset="0"/>
                  </a:rPr>
                  <a:t>NOB 96</a:t>
                </a:r>
                <a:endParaRPr lang="pt-BR" sz="2000">
                  <a:latin typeface="Times New Roman" pitchFamily="-103" charset="0"/>
                  <a:cs typeface="Times New Roman" pitchFamily="-103" charset="0"/>
                </a:endParaRPr>
              </a:p>
            </p:txBody>
          </p:sp>
          <p:sp>
            <p:nvSpPr>
              <p:cNvPr id="11300" name="Rectangle 135"/>
              <p:cNvSpPr>
                <a:spLocks noChangeArrowheads="1"/>
              </p:cNvSpPr>
              <p:nvPr/>
            </p:nvSpPr>
            <p:spPr bwMode="auto">
              <a:xfrm>
                <a:off x="0" y="403"/>
                <a:ext cx="1688" cy="980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pt-BR"/>
              </a:p>
            </p:txBody>
          </p:sp>
        </p:grpSp>
        <p:sp>
          <p:nvSpPr>
            <p:cNvPr id="11298" name="Rectangle 136"/>
            <p:cNvSpPr>
              <a:spLocks noChangeArrowheads="1"/>
            </p:cNvSpPr>
            <p:nvPr/>
          </p:nvSpPr>
          <p:spPr bwMode="auto">
            <a:xfrm>
              <a:off x="-3" y="400"/>
              <a:ext cx="1694" cy="986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</p:grpSp>
      <p:grpSp>
        <p:nvGrpSpPr>
          <p:cNvPr id="22652" name="Group 137"/>
          <p:cNvGrpSpPr>
            <a:grpSpLocks/>
          </p:cNvGrpSpPr>
          <p:nvPr/>
        </p:nvGrpSpPr>
        <p:grpSpPr bwMode="auto">
          <a:xfrm>
            <a:off x="9386888" y="5156200"/>
            <a:ext cx="1295400" cy="360363"/>
            <a:chOff x="-3" y="400"/>
            <a:chExt cx="1694" cy="986"/>
          </a:xfrm>
        </p:grpSpPr>
        <p:grpSp>
          <p:nvGrpSpPr>
            <p:cNvPr id="11293" name="Group 138"/>
            <p:cNvGrpSpPr>
              <a:grpSpLocks/>
            </p:cNvGrpSpPr>
            <p:nvPr/>
          </p:nvGrpSpPr>
          <p:grpSpPr bwMode="auto">
            <a:xfrm>
              <a:off x="0" y="403"/>
              <a:ext cx="1688" cy="980"/>
              <a:chOff x="0" y="403"/>
              <a:chExt cx="1688" cy="980"/>
            </a:xfrm>
          </p:grpSpPr>
          <p:sp>
            <p:nvSpPr>
              <p:cNvPr id="11295" name="Rectangle 139"/>
              <p:cNvSpPr>
                <a:spLocks noChangeArrowheads="1"/>
              </p:cNvSpPr>
              <p:nvPr/>
            </p:nvSpPr>
            <p:spPr bwMode="auto">
              <a:xfrm>
                <a:off x="28" y="403"/>
                <a:ext cx="1632" cy="9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pt-BR" sz="2000" b="1">
                    <a:latin typeface="Times New Roman" pitchFamily="-103" charset="0"/>
                    <a:cs typeface="Times New Roman" pitchFamily="-103" charset="0"/>
                  </a:rPr>
                  <a:t>NOAS</a:t>
                </a:r>
                <a:endParaRPr lang="pt-BR" sz="2000">
                  <a:latin typeface="Times New Roman" pitchFamily="-103" charset="0"/>
                  <a:cs typeface="Times New Roman" pitchFamily="-103" charset="0"/>
                </a:endParaRPr>
              </a:p>
            </p:txBody>
          </p:sp>
          <p:sp>
            <p:nvSpPr>
              <p:cNvPr id="11296" name="Rectangle 140"/>
              <p:cNvSpPr>
                <a:spLocks noChangeArrowheads="1"/>
              </p:cNvSpPr>
              <p:nvPr/>
            </p:nvSpPr>
            <p:spPr bwMode="auto">
              <a:xfrm>
                <a:off x="0" y="403"/>
                <a:ext cx="1688" cy="980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pt-BR"/>
              </a:p>
            </p:txBody>
          </p:sp>
        </p:grpSp>
        <p:sp>
          <p:nvSpPr>
            <p:cNvPr id="11294" name="Rectangle 141"/>
            <p:cNvSpPr>
              <a:spLocks noChangeArrowheads="1"/>
            </p:cNvSpPr>
            <p:nvPr/>
          </p:nvSpPr>
          <p:spPr bwMode="auto">
            <a:xfrm>
              <a:off x="-3" y="400"/>
              <a:ext cx="1694" cy="986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</p:grpSp>
      <p:grpSp>
        <p:nvGrpSpPr>
          <p:cNvPr id="22654" name="Group 142"/>
          <p:cNvGrpSpPr>
            <a:grpSpLocks/>
          </p:cNvGrpSpPr>
          <p:nvPr/>
        </p:nvGrpSpPr>
        <p:grpSpPr bwMode="auto">
          <a:xfrm>
            <a:off x="8523288" y="6140450"/>
            <a:ext cx="2879725" cy="457200"/>
            <a:chOff x="-3" y="400"/>
            <a:chExt cx="1694" cy="986"/>
          </a:xfrm>
        </p:grpSpPr>
        <p:grpSp>
          <p:nvGrpSpPr>
            <p:cNvPr id="11289" name="Group 143"/>
            <p:cNvGrpSpPr>
              <a:grpSpLocks/>
            </p:cNvGrpSpPr>
            <p:nvPr/>
          </p:nvGrpSpPr>
          <p:grpSpPr bwMode="auto">
            <a:xfrm>
              <a:off x="0" y="403"/>
              <a:ext cx="1688" cy="980"/>
              <a:chOff x="0" y="403"/>
              <a:chExt cx="1688" cy="980"/>
            </a:xfrm>
          </p:grpSpPr>
          <p:sp>
            <p:nvSpPr>
              <p:cNvPr id="11291" name="Rectangle 144"/>
              <p:cNvSpPr>
                <a:spLocks noChangeArrowheads="1"/>
              </p:cNvSpPr>
              <p:nvPr/>
            </p:nvSpPr>
            <p:spPr bwMode="auto">
              <a:xfrm>
                <a:off x="28" y="403"/>
                <a:ext cx="1632" cy="9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pt-BR" sz="2000" b="1">
                    <a:latin typeface="Times New Roman" pitchFamily="-103" charset="0"/>
                    <a:cs typeface="Times New Roman" pitchFamily="-103" charset="0"/>
                  </a:rPr>
                  <a:t>DECRETO 7.508/2011</a:t>
                </a:r>
                <a:endParaRPr lang="pt-BR" sz="2000">
                  <a:latin typeface="Times New Roman" pitchFamily="-103" charset="0"/>
                  <a:cs typeface="Times New Roman" pitchFamily="-103" charset="0"/>
                </a:endParaRPr>
              </a:p>
            </p:txBody>
          </p:sp>
          <p:sp>
            <p:nvSpPr>
              <p:cNvPr id="11292" name="Rectangle 145"/>
              <p:cNvSpPr>
                <a:spLocks noChangeArrowheads="1"/>
              </p:cNvSpPr>
              <p:nvPr/>
            </p:nvSpPr>
            <p:spPr bwMode="auto">
              <a:xfrm>
                <a:off x="0" y="403"/>
                <a:ext cx="1688" cy="980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pt-BR"/>
              </a:p>
            </p:txBody>
          </p:sp>
        </p:grpSp>
        <p:sp>
          <p:nvSpPr>
            <p:cNvPr id="11290" name="Rectangle 146"/>
            <p:cNvSpPr>
              <a:spLocks noChangeArrowheads="1"/>
            </p:cNvSpPr>
            <p:nvPr/>
          </p:nvSpPr>
          <p:spPr bwMode="auto">
            <a:xfrm>
              <a:off x="-3" y="400"/>
              <a:ext cx="1694" cy="986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2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2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2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2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26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2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26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2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2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2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2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2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2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2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22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22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eometrico">
  <a:themeElements>
    <a:clrScheme name="Geometrico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Geometrico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Geometrico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ometrico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ometrico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ometrico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ometrico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ometrico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ometrico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C:\Arquivos de programas\Microsoft Office\Templates\Estruturas de apresentação\Geometrico.pot</Template>
  <TotalTime>477</TotalTime>
  <Words>537</Words>
  <Application>Microsoft Macintosh PowerPoint</Application>
  <PresentationFormat>Custom</PresentationFormat>
  <Paragraphs>166</Paragraphs>
  <Slides>10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Geometrico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Fadel S.A.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Fadel</dc:creator>
  <cp:lastModifiedBy>Luciene de Aguiar Barcelos Coutinho</cp:lastModifiedBy>
  <cp:revision>151</cp:revision>
  <dcterms:created xsi:type="dcterms:W3CDTF">2018-04-02T16:40:13Z</dcterms:created>
  <dcterms:modified xsi:type="dcterms:W3CDTF">2018-04-02T16:40:33Z</dcterms:modified>
</cp:coreProperties>
</file>