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7" r:id="rId4"/>
    <p:sldId id="286" r:id="rId5"/>
    <p:sldId id="276" r:id="rId6"/>
    <p:sldId id="279" r:id="rId7"/>
    <p:sldId id="281" r:id="rId8"/>
    <p:sldId id="283" r:id="rId9"/>
    <p:sldId id="274" r:id="rId10"/>
    <p:sldId id="261" r:id="rId11"/>
    <p:sldId id="268" r:id="rId12"/>
    <p:sldId id="270" r:id="rId13"/>
    <p:sldId id="272" r:id="rId1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7BD01-628B-4149-A5F1-BB10BBEC6EB8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</dgm:pt>
    <dgm:pt modelId="{B96B3481-84B4-4528-927B-554BDF2B4B55}">
      <dgm:prSet custT="1"/>
      <dgm:spPr>
        <a:solidFill>
          <a:srgbClr val="C6E0B4"/>
        </a:solidFill>
      </dgm:spPr>
      <dgm:t>
        <a:bodyPr/>
        <a:lstStyle/>
        <a:p>
          <a:pPr algn="ctr"/>
          <a:r>
            <a: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Medicina do Trabalho</a:t>
          </a:r>
        </a:p>
        <a:p>
          <a:pPr algn="ctr"/>
          <a:r>
            <a:rPr lang="pt-BR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Adaptação do trabalhador ao trabalho através da manutenção da saúde</a:t>
          </a:r>
        </a:p>
      </dgm:t>
    </dgm:pt>
    <dgm:pt modelId="{57301E08-AD43-4A54-880D-045037008B31}" type="parTrans" cxnId="{F654BEDD-B3E0-40D1-A987-1C6A8402F5B4}">
      <dgm:prSet/>
      <dgm:spPr/>
      <dgm:t>
        <a:bodyPr/>
        <a:lstStyle/>
        <a:p>
          <a:endParaRPr lang="pt-BR"/>
        </a:p>
      </dgm:t>
    </dgm:pt>
    <dgm:pt modelId="{80027604-FA39-4C66-A282-CBA03E9D2101}" type="sibTrans" cxnId="{F654BEDD-B3E0-40D1-A987-1C6A8402F5B4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pt-BR"/>
        </a:p>
      </dgm:t>
    </dgm:pt>
    <dgm:pt modelId="{1592F87B-E0F6-4C12-91E0-7C4EDCE712F3}">
      <dgm:prSet custT="1"/>
      <dgm:spPr>
        <a:solidFill>
          <a:srgbClr val="F4B084"/>
        </a:solidFill>
      </dgm:spPr>
      <dgm:t>
        <a:bodyPr/>
        <a:lstStyle/>
        <a:p>
          <a:pPr algn="ctr"/>
          <a:r>
            <a: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Saúde Ocupacional </a:t>
          </a:r>
        </a:p>
        <a:p>
          <a:pPr algn="ctr"/>
          <a:r>
            <a:rPr lang="pt-BR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Equipe interdisciplinar atuando por uma higiene industrial controlando os riscos  ambientais</a:t>
          </a:r>
        </a:p>
      </dgm:t>
    </dgm:pt>
    <dgm:pt modelId="{C522FE78-DDF1-4CB1-8432-86682A975193}" type="parTrans" cxnId="{BBEEEE8F-A27C-4674-8FEE-A0DA35B5FAE4}">
      <dgm:prSet/>
      <dgm:spPr/>
      <dgm:t>
        <a:bodyPr/>
        <a:lstStyle/>
        <a:p>
          <a:endParaRPr lang="pt-BR"/>
        </a:p>
      </dgm:t>
    </dgm:pt>
    <dgm:pt modelId="{15B1CE00-263C-4E96-84D9-1E6F6D66707A}" type="sibTrans" cxnId="{BBEEEE8F-A27C-4674-8FEE-A0DA35B5FAE4}">
      <dgm:prSet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pt-BR"/>
        </a:p>
      </dgm:t>
    </dgm:pt>
    <dgm:pt modelId="{8F954DFC-1A71-4660-9DD7-48FE9DC0020D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Saúde do Trabalhador</a:t>
          </a:r>
        </a:p>
        <a:p>
          <a:pPr algn="ctr"/>
          <a:r>
            <a: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Processo saúde - doença dos grupos humanos e sua relação com o trabalho</a:t>
          </a:r>
        </a:p>
      </dgm:t>
    </dgm:pt>
    <dgm:pt modelId="{49C4903E-7C9D-4175-9B24-FC5BC58BFDA8}" type="parTrans" cxnId="{B5DCCB65-8F9D-44EE-BDCD-CB3A9EFA3D22}">
      <dgm:prSet/>
      <dgm:spPr/>
      <dgm:t>
        <a:bodyPr/>
        <a:lstStyle/>
        <a:p>
          <a:endParaRPr lang="pt-BR"/>
        </a:p>
      </dgm:t>
    </dgm:pt>
    <dgm:pt modelId="{AF6D6E16-C2F4-46AD-B134-7C557949E11B}" type="sibTrans" cxnId="{B5DCCB65-8F9D-44EE-BDCD-CB3A9EFA3D22}">
      <dgm:prSet/>
      <dgm:spPr/>
      <dgm:t>
        <a:bodyPr/>
        <a:lstStyle/>
        <a:p>
          <a:endParaRPr lang="pt-BR"/>
        </a:p>
      </dgm:t>
    </dgm:pt>
    <dgm:pt modelId="{777C34A9-4A9B-478E-847C-DABBF54B93AD}" type="pres">
      <dgm:prSet presAssocID="{D717BD01-628B-4149-A5F1-BB10BBEC6EB8}" presName="outerComposite" presStyleCnt="0">
        <dgm:presLayoutVars>
          <dgm:chMax val="5"/>
          <dgm:dir/>
          <dgm:resizeHandles val="exact"/>
        </dgm:presLayoutVars>
      </dgm:prSet>
      <dgm:spPr/>
    </dgm:pt>
    <dgm:pt modelId="{97EDDF37-BFD7-4EEA-998B-D372D733DC98}" type="pres">
      <dgm:prSet presAssocID="{D717BD01-628B-4149-A5F1-BB10BBEC6EB8}" presName="dummyMaxCanvas" presStyleCnt="0">
        <dgm:presLayoutVars/>
      </dgm:prSet>
      <dgm:spPr/>
    </dgm:pt>
    <dgm:pt modelId="{1FAF105A-13FC-4410-987F-43FBE4B0045B}" type="pres">
      <dgm:prSet presAssocID="{D717BD01-628B-4149-A5F1-BB10BBEC6EB8}" presName="ThreeNodes_1" presStyleLbl="node1" presStyleIdx="0" presStyleCnt="3" custLinFactNeighborX="-246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FB857D-C9C3-4022-8BE4-FA5D9ABAF3A4}" type="pres">
      <dgm:prSet presAssocID="{D717BD01-628B-4149-A5F1-BB10BBEC6EB8}" presName="ThreeNodes_2" presStyleLbl="node1" presStyleIdx="1" presStyleCnt="3" custScaleX="103873" custLinFactNeighborX="-2583" custLinFactNeighborY="-26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22B11E-325B-4DC9-B59C-1435E4290C51}" type="pres">
      <dgm:prSet presAssocID="{D717BD01-628B-4149-A5F1-BB10BBEC6EB8}" presName="ThreeNodes_3" presStyleLbl="node1" presStyleIdx="2" presStyleCnt="3" custLinFactNeighborX="266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090602-25F8-4035-95D8-195161D3EC30}" type="pres">
      <dgm:prSet presAssocID="{D717BD01-628B-4149-A5F1-BB10BBEC6E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3229A-854C-41B8-809F-8B1B282AF02D}" type="pres">
      <dgm:prSet presAssocID="{D717BD01-628B-4149-A5F1-BB10BBEC6E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0B5EF-45B0-41FA-95E9-72C7885D2CCE}" type="pres">
      <dgm:prSet presAssocID="{D717BD01-628B-4149-A5F1-BB10BBEC6E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D69A7F-44F6-4648-BB7A-D9944761051D}" type="pres">
      <dgm:prSet presAssocID="{D717BD01-628B-4149-A5F1-BB10BBEC6E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E0307-7845-4CF7-8C11-8A5E7A648056}" type="pres">
      <dgm:prSet presAssocID="{D717BD01-628B-4149-A5F1-BB10BBEC6E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C7B44A-ECA0-4972-90F5-BF959B418E25}" type="presOf" srcId="{B96B3481-84B4-4528-927B-554BDF2B4B55}" destId="{5E60B5EF-45B0-41FA-95E9-72C7885D2CCE}" srcOrd="1" destOrd="0" presId="urn:microsoft.com/office/officeart/2005/8/layout/vProcess5"/>
    <dgm:cxn modelId="{16EF7C1E-82F1-4C24-9509-F31987900FDB}" type="presOf" srcId="{1592F87B-E0F6-4C12-91E0-7C4EDCE712F3}" destId="{BAD69A7F-44F6-4648-BB7A-D9944761051D}" srcOrd="1" destOrd="0" presId="urn:microsoft.com/office/officeart/2005/8/layout/vProcess5"/>
    <dgm:cxn modelId="{8CC70BDF-C104-4B40-A9A7-3CAD21C3AD63}" type="presOf" srcId="{D717BD01-628B-4149-A5F1-BB10BBEC6EB8}" destId="{777C34A9-4A9B-478E-847C-DABBF54B93AD}" srcOrd="0" destOrd="0" presId="urn:microsoft.com/office/officeart/2005/8/layout/vProcess5"/>
    <dgm:cxn modelId="{6390F8CE-9841-41EC-BE1D-77169F1DF5E6}" type="presOf" srcId="{1592F87B-E0F6-4C12-91E0-7C4EDCE712F3}" destId="{88FB857D-C9C3-4022-8BE4-FA5D9ABAF3A4}" srcOrd="0" destOrd="0" presId="urn:microsoft.com/office/officeart/2005/8/layout/vProcess5"/>
    <dgm:cxn modelId="{F654BEDD-B3E0-40D1-A987-1C6A8402F5B4}" srcId="{D717BD01-628B-4149-A5F1-BB10BBEC6EB8}" destId="{B96B3481-84B4-4528-927B-554BDF2B4B55}" srcOrd="0" destOrd="0" parTransId="{57301E08-AD43-4A54-880D-045037008B31}" sibTransId="{80027604-FA39-4C66-A282-CBA03E9D2101}"/>
    <dgm:cxn modelId="{AA6DF02C-B068-4313-BDC5-A2AA6F928E24}" type="presOf" srcId="{80027604-FA39-4C66-A282-CBA03E9D2101}" destId="{FE090602-25F8-4035-95D8-195161D3EC30}" srcOrd="0" destOrd="0" presId="urn:microsoft.com/office/officeart/2005/8/layout/vProcess5"/>
    <dgm:cxn modelId="{679B2147-51C5-4562-9AF7-F95474076507}" type="presOf" srcId="{8F954DFC-1A71-4660-9DD7-48FE9DC0020D}" destId="{415E0307-7845-4CF7-8C11-8A5E7A648056}" srcOrd="1" destOrd="0" presId="urn:microsoft.com/office/officeart/2005/8/layout/vProcess5"/>
    <dgm:cxn modelId="{C512CB79-E9B1-4277-A1D1-7CD25582D1E7}" type="presOf" srcId="{15B1CE00-263C-4E96-84D9-1E6F6D66707A}" destId="{1C03229A-854C-41B8-809F-8B1B282AF02D}" srcOrd="0" destOrd="0" presId="urn:microsoft.com/office/officeart/2005/8/layout/vProcess5"/>
    <dgm:cxn modelId="{CE05C9A1-65B3-4E46-8CD8-BD3EB2E8AE7B}" type="presOf" srcId="{8F954DFC-1A71-4660-9DD7-48FE9DC0020D}" destId="{7D22B11E-325B-4DC9-B59C-1435E4290C51}" srcOrd="0" destOrd="0" presId="urn:microsoft.com/office/officeart/2005/8/layout/vProcess5"/>
    <dgm:cxn modelId="{BBEEEE8F-A27C-4674-8FEE-A0DA35B5FAE4}" srcId="{D717BD01-628B-4149-A5F1-BB10BBEC6EB8}" destId="{1592F87B-E0F6-4C12-91E0-7C4EDCE712F3}" srcOrd="1" destOrd="0" parTransId="{C522FE78-DDF1-4CB1-8432-86682A975193}" sibTransId="{15B1CE00-263C-4E96-84D9-1E6F6D66707A}"/>
    <dgm:cxn modelId="{B5DCCB65-8F9D-44EE-BDCD-CB3A9EFA3D22}" srcId="{D717BD01-628B-4149-A5F1-BB10BBEC6EB8}" destId="{8F954DFC-1A71-4660-9DD7-48FE9DC0020D}" srcOrd="2" destOrd="0" parTransId="{49C4903E-7C9D-4175-9B24-FC5BC58BFDA8}" sibTransId="{AF6D6E16-C2F4-46AD-B134-7C557949E11B}"/>
    <dgm:cxn modelId="{6A6211E1-750B-43CD-906B-370B93BD93F7}" type="presOf" srcId="{B96B3481-84B4-4528-927B-554BDF2B4B55}" destId="{1FAF105A-13FC-4410-987F-43FBE4B0045B}" srcOrd="0" destOrd="0" presId="urn:microsoft.com/office/officeart/2005/8/layout/vProcess5"/>
    <dgm:cxn modelId="{4103FA73-E1FF-4BE1-AA64-FFABF8071846}" type="presParOf" srcId="{777C34A9-4A9B-478E-847C-DABBF54B93AD}" destId="{97EDDF37-BFD7-4EEA-998B-D372D733DC98}" srcOrd="0" destOrd="0" presId="urn:microsoft.com/office/officeart/2005/8/layout/vProcess5"/>
    <dgm:cxn modelId="{2C71798E-3D04-4A99-8494-98EFCF8A2DC0}" type="presParOf" srcId="{777C34A9-4A9B-478E-847C-DABBF54B93AD}" destId="{1FAF105A-13FC-4410-987F-43FBE4B0045B}" srcOrd="1" destOrd="0" presId="urn:microsoft.com/office/officeart/2005/8/layout/vProcess5"/>
    <dgm:cxn modelId="{FC14CB78-9FC8-4C36-B8E3-307648C26234}" type="presParOf" srcId="{777C34A9-4A9B-478E-847C-DABBF54B93AD}" destId="{88FB857D-C9C3-4022-8BE4-FA5D9ABAF3A4}" srcOrd="2" destOrd="0" presId="urn:microsoft.com/office/officeart/2005/8/layout/vProcess5"/>
    <dgm:cxn modelId="{09594AAF-CFA4-4B0B-AC50-EE41DEFBE879}" type="presParOf" srcId="{777C34A9-4A9B-478E-847C-DABBF54B93AD}" destId="{7D22B11E-325B-4DC9-B59C-1435E4290C51}" srcOrd="3" destOrd="0" presId="urn:microsoft.com/office/officeart/2005/8/layout/vProcess5"/>
    <dgm:cxn modelId="{EF01FDFF-689A-47E7-96F4-883B0BA6973E}" type="presParOf" srcId="{777C34A9-4A9B-478E-847C-DABBF54B93AD}" destId="{FE090602-25F8-4035-95D8-195161D3EC30}" srcOrd="4" destOrd="0" presId="urn:microsoft.com/office/officeart/2005/8/layout/vProcess5"/>
    <dgm:cxn modelId="{B59C29EB-6D41-49CE-A61E-378F8C6EBFD3}" type="presParOf" srcId="{777C34A9-4A9B-478E-847C-DABBF54B93AD}" destId="{1C03229A-854C-41B8-809F-8B1B282AF02D}" srcOrd="5" destOrd="0" presId="urn:microsoft.com/office/officeart/2005/8/layout/vProcess5"/>
    <dgm:cxn modelId="{94EE1A96-9A9F-45AC-8A70-B0C76A02305A}" type="presParOf" srcId="{777C34A9-4A9B-478E-847C-DABBF54B93AD}" destId="{5E60B5EF-45B0-41FA-95E9-72C7885D2CCE}" srcOrd="6" destOrd="0" presId="urn:microsoft.com/office/officeart/2005/8/layout/vProcess5"/>
    <dgm:cxn modelId="{BE935969-23E7-4454-86BD-4462FEBAF644}" type="presParOf" srcId="{777C34A9-4A9B-478E-847C-DABBF54B93AD}" destId="{BAD69A7F-44F6-4648-BB7A-D9944761051D}" srcOrd="7" destOrd="0" presId="urn:microsoft.com/office/officeart/2005/8/layout/vProcess5"/>
    <dgm:cxn modelId="{D48A2059-C9F3-4C9B-811E-58CAA723CD9D}" type="presParOf" srcId="{777C34A9-4A9B-478E-847C-DABBF54B93AD}" destId="{415E0307-7845-4CF7-8C11-8A5E7A6480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71A4-A730-459F-B344-8A95A7F7C378}" type="datetimeFigureOut">
              <a:rPr lang="pt-BR" smtClean="0"/>
              <a:t>04/11/2016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ED6A-A3A8-428D-8746-0B8E9D2B8E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11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E4C6B0-DE86-4768-8C35-7D091AD6C445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7616" y="3807895"/>
            <a:ext cx="8538693" cy="119512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>
                <a:solidFill>
                  <a:srgbClr val="FF0000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saúde do trabalhador</a:t>
            </a:r>
            <a:endParaRPr lang="pt-BR" b="1" dirty="0">
              <a:solidFill>
                <a:srgbClr val="FFFF00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18" y="0"/>
            <a:ext cx="4400282" cy="269344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81859" y="6117465"/>
            <a:ext cx="5820506" cy="573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200000"/>
              </a:lnSpc>
            </a:pPr>
            <a:r>
              <a:rPr lang="pt-BR" sz="2000" b="1" dirty="0">
                <a:solidFill>
                  <a:srgbClr val="FFFF00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BANCARIOS F.ISINDICAL NOVEMBRO/2016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97616" y="2998184"/>
            <a:ext cx="259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Desafios</a:t>
            </a:r>
            <a:r>
              <a:rPr lang="pt-BR" sz="3600" b="1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</a:t>
            </a:r>
            <a:r>
              <a:rPr lang="pt-BR" sz="3600" b="1" dirty="0">
                <a:solidFill>
                  <a:srgbClr val="FFFF00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à</a:t>
            </a:r>
            <a:r>
              <a:rPr lang="pt-BR" sz="3600" b="1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  <a:t/>
            </a:r>
            <a:br>
              <a:rPr lang="pt-BR" sz="3600" b="1" dirty="0">
                <a:latin typeface="Arial Rounded MT Bold" panose="020F0704030504030204" pitchFamily="34" charset="0"/>
                <a:ea typeface="Adobe Gothic Std B" panose="020B0800000000000000" pitchFamily="34" charset="-128"/>
              </a:rPr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2678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13551"/>
            <a:ext cx="9905998" cy="940118"/>
          </a:xfrm>
        </p:spPr>
        <p:txBody>
          <a:bodyPr>
            <a:normAutofit/>
          </a:bodyPr>
          <a:lstStyle/>
          <a:p>
            <a:pPr algn="ctr"/>
            <a:r>
              <a:rPr lang="pt-BR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Desafios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4553" y="1053669"/>
            <a:ext cx="10664284" cy="566103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Direito ao Trabalho!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  <a:latin typeface="Cambria" panose="02040503050406030204" pitchFamily="18" charset="0"/>
              </a:rPr>
              <a:t>Implementação da Seguridade Social (saúde, previdência e assistência social)!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Articulação de conhecimento entre o movimento sindical, academia e serviços de saúde para troca de informações, dados e definição de estratégias compartilhadas!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  <a:latin typeface="Cambria" panose="02040503050406030204" pitchFamily="18" charset="0"/>
              </a:rPr>
              <a:t>Articulação Interministerial e efetivação de suas políticas!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Cambria" panose="02040503050406030204" pitchFamily="18" charset="0"/>
              </a:rPr>
              <a:t>Política Nacional de Segurança e Saúde no Trabalho – Interministerial – MS/MPS/MTE (2012)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b="1" dirty="0">
                <a:latin typeface="Cambria" panose="02040503050406030204" pitchFamily="18" charset="0"/>
              </a:rPr>
              <a:t>Política Nacional do Trabalhador e da Trabalhadora – SUS  MS (2012)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FF00"/>
                </a:solidFill>
                <a:latin typeface="Cambria" panose="02040503050406030204" pitchFamily="18" charset="0"/>
              </a:rPr>
              <a:t>Controle Social para resistência dos projetos de lei em tramitação!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  <a:latin typeface="Cambria" panose="02040503050406030204" pitchFamily="18" charset="0"/>
              </a:rPr>
              <a:t>Um Movimento voltado, não só para as ações de saúde, mas também  para um trabalho amplo de reunir toda a sociedade civil em projetos e políticas públicas para garantir os direitos dos trabalhadores. </a:t>
            </a:r>
            <a:endParaRPr lang="pt-BR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40" y="5955714"/>
            <a:ext cx="147536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1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579549"/>
            <a:ext cx="9905999" cy="5533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i="1" dirty="0">
                <a:solidFill>
                  <a:srgbClr val="FFFF00"/>
                </a:solidFill>
                <a:latin typeface="Cambria" panose="02040503050406030204" pitchFamily="18" charset="0"/>
              </a:rPr>
              <a:t>“Toda pessoa tem direito ao trabalho, à livre escolha de emprego, a condições justas e favoráveis de trabalho e à proteção contra o desemprego.”</a:t>
            </a:r>
          </a:p>
          <a:p>
            <a:pPr marL="0" indent="0">
              <a:buNone/>
            </a:pPr>
            <a:r>
              <a:rPr lang="pt-BR" sz="2000" i="1" dirty="0">
                <a:solidFill>
                  <a:srgbClr val="FFFF00"/>
                </a:solidFill>
                <a:latin typeface="Cambria" panose="02040503050406030204" pitchFamily="18" charset="0"/>
              </a:rPr>
              <a:t>"Toda pessoa que trabalha tem direito a uma remuneração justa e satisfatória, que lhe assegure, assim como à sua família, uma existência compatível com a dignidade humana, e a que se acrescentarão, se necessário, outros meios de proteção social."</a:t>
            </a:r>
          </a:p>
          <a:p>
            <a:pPr marL="0" indent="0" algn="r">
              <a:buNone/>
            </a:pPr>
            <a:r>
              <a:rPr lang="pt-BR" sz="2000" dirty="0">
                <a:solidFill>
                  <a:srgbClr val="FF0000"/>
                </a:solidFill>
                <a:latin typeface="Cambria" panose="02040503050406030204" pitchFamily="18" charset="0"/>
              </a:rPr>
              <a:t>Declaração Universal dos Direitos Humanos, artigo 23º</a:t>
            </a:r>
          </a:p>
          <a:p>
            <a:pPr marL="0" indent="0" algn="r">
              <a:buNone/>
            </a:pPr>
            <a:endParaRPr lang="pt-B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2000" i="1" dirty="0">
                <a:solidFill>
                  <a:srgbClr val="FFFF00"/>
                </a:solidFill>
                <a:latin typeface="Cambria" panose="02040503050406030204" pitchFamily="18" charset="0"/>
              </a:rPr>
              <a:t>“São direitos dos trabalhadores urbanos e rurais, além de outros que visem a melhoria se sua condição social: I relação de emprego protegida contra despedida arbitrária ou sem justa causa, nos termos de lei complementar, que preverá indenização compensatória entre outros direitos; II seguro desemprego em caso de desemprego involuntário; III fundo de garantia do tempo de serviço.”</a:t>
            </a:r>
          </a:p>
          <a:p>
            <a:pPr marL="0" indent="0" algn="r"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Constituição Federal de 1988, artigo 7º</a:t>
            </a:r>
          </a:p>
          <a:p>
            <a:pPr marL="0" indent="0">
              <a:buNone/>
            </a:pPr>
            <a:endParaRPr lang="pt-B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40" y="5955714"/>
            <a:ext cx="147536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6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635" y="0"/>
            <a:ext cx="966251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684582" y="257478"/>
            <a:ext cx="7128114" cy="857250"/>
          </a:xfrm>
        </p:spPr>
        <p:txBody>
          <a:bodyPr>
            <a:normAutofit fontScale="90000"/>
          </a:bodyPr>
          <a:lstStyle/>
          <a:p>
            <a:r>
              <a:rPr lang="pt-BR" altLang="pt-BR" sz="7200" b="1" dirty="0">
                <a:solidFill>
                  <a:srgbClr val="FF0000"/>
                </a:solidFill>
              </a:rPr>
              <a:t>Controle  SOCIAL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40150" y="1241229"/>
            <a:ext cx="9144000" cy="587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sz="2800" b="1" dirty="0"/>
              <a:t>A historia do </a:t>
            </a:r>
            <a:r>
              <a:rPr lang="pt-BR" sz="2800" b="1" i="1" dirty="0"/>
              <a:t>controle</a:t>
            </a:r>
            <a:r>
              <a:rPr lang="pt-BR" sz="2800" b="1" dirty="0"/>
              <a:t> social no Brasil é sinônimo de luta e empenho de representantes da sociedade que dedicam tempo, esforço e até mesmo recursos materiais no processo que garante a participação popular na definição dos rumos da Saúde Pública.</a:t>
            </a:r>
          </a:p>
          <a:p>
            <a:pPr eaLnBrk="0" hangingPunct="0">
              <a:spcBef>
                <a:spcPct val="20000"/>
              </a:spcBef>
              <a:defRPr/>
            </a:pPr>
            <a:endParaRPr lang="pt-BR" sz="2800" b="1" dirty="0"/>
          </a:p>
          <a:p>
            <a:pPr eaLnBrk="0" hangingPunct="0">
              <a:spcBef>
                <a:spcPct val="20000"/>
              </a:spcBef>
              <a:defRPr/>
            </a:pPr>
            <a:r>
              <a:rPr lang="pt-BR" sz="2800" dirty="0">
                <a:latin typeface="Cambria" panose="02040503050406030204" pitchFamily="18" charset="0"/>
              </a:rPr>
              <a:t>A </a:t>
            </a:r>
            <a:r>
              <a:rPr lang="pt-BR" sz="2800" b="1" dirty="0">
                <a:latin typeface="Cambria" panose="02040503050406030204" pitchFamily="18" charset="0"/>
              </a:rPr>
              <a:t>defesa de um Sistema Único de Saúde (SUS)</a:t>
            </a:r>
            <a:r>
              <a:rPr lang="pt-BR" sz="2800" dirty="0">
                <a:latin typeface="Cambria" panose="02040503050406030204" pitchFamily="18" charset="0"/>
              </a:rPr>
              <a:t>, de caráter universal, integral, equânime e com a participação e controle da sociedade, </a:t>
            </a:r>
            <a:r>
              <a:rPr lang="pt-BR" sz="2800" b="1" dirty="0">
                <a:latin typeface="Cambria" panose="02040503050406030204" pitchFamily="18" charset="0"/>
              </a:rPr>
              <a:t>mais do que um sonho é ainda a bandeira de luta de todos aqueles que desejam uma sociedade mais justa e democrática</a:t>
            </a:r>
            <a:r>
              <a:rPr lang="pt-BR" sz="2800" dirty="0">
                <a:latin typeface="Cambria" panose="02040503050406030204" pitchFamily="18" charset="0"/>
              </a:rPr>
              <a:t>, </a:t>
            </a:r>
            <a:r>
              <a:rPr lang="pt-BR" sz="2800" b="1" i="1" dirty="0">
                <a:latin typeface="Cambria" panose="02040503050406030204" pitchFamily="18" charset="0"/>
              </a:rPr>
              <a:t>sem excluídos ou</a:t>
            </a:r>
            <a:r>
              <a:rPr lang="pt-BR" sz="2800" dirty="0">
                <a:latin typeface="Cambria" panose="02040503050406030204" pitchFamily="18" charset="0"/>
              </a:rPr>
              <a:t> </a:t>
            </a:r>
            <a:r>
              <a:rPr lang="pt-BR" sz="2800" b="1" i="1" dirty="0">
                <a:latin typeface="Cambria" panose="02040503050406030204" pitchFamily="18" charset="0"/>
              </a:rPr>
              <a:t>despossuídos</a:t>
            </a:r>
            <a:r>
              <a:rPr lang="pt-BR" sz="2800" dirty="0">
                <a:latin typeface="Cambria" panose="02040503050406030204" pitchFamily="18" charset="0"/>
              </a:rPr>
              <a:t>. </a:t>
            </a:r>
            <a:endParaRPr lang="pt-BR" altLang="pt-BR" sz="2800" dirty="0">
              <a:latin typeface="Cambria" panose="02040503050406030204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pt-BR" sz="3600" b="1" dirty="0"/>
          </a:p>
        </p:txBody>
      </p:sp>
      <p:pic>
        <p:nvPicPr>
          <p:cNvPr id="9" name="Espaço Reservado para Conteúdo 8" descr="torcid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635" y="-69574"/>
            <a:ext cx="10837334" cy="68580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640" y="5955714"/>
            <a:ext cx="147536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60654" y="3335628"/>
            <a:ext cx="4919729" cy="33356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200" b="1" dirty="0">
                <a:solidFill>
                  <a:srgbClr val="FFFF00"/>
                </a:solidFill>
              </a:rPr>
              <a:t>Departamento Intersindical de Estudos e Pesquisas de Saúde e dos Ambientes de Trabalho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rgbClr val="FFFF00"/>
                </a:solidFill>
              </a:rPr>
              <a:t>Criado em 1980</a:t>
            </a:r>
            <a:r>
              <a:rPr lang="pt-BR" sz="1200" dirty="0">
                <a:solidFill>
                  <a:srgbClr val="FFFF00"/>
                </a:solidFill>
              </a:rPr>
              <a:t> pela </a:t>
            </a:r>
            <a:r>
              <a:rPr lang="pt-BR" sz="1200" b="1" dirty="0">
                <a:solidFill>
                  <a:srgbClr val="FFFF00"/>
                </a:solidFill>
              </a:rPr>
              <a:t>iniciativa de diversas entidades sindicais </a:t>
            </a:r>
            <a:r>
              <a:rPr lang="pt-BR" sz="1200" dirty="0">
                <a:solidFill>
                  <a:srgbClr val="FFFF00"/>
                </a:solidFill>
              </a:rPr>
              <a:t>diante da </a:t>
            </a:r>
            <a:r>
              <a:rPr lang="pt-BR" sz="1200" b="1" dirty="0">
                <a:solidFill>
                  <a:srgbClr val="FFFF00"/>
                </a:solidFill>
              </a:rPr>
              <a:t>necessidade de compreender e atuar na temática da saúde dos trabalhadores </a:t>
            </a:r>
            <a:r>
              <a:rPr lang="pt-BR" sz="1200" dirty="0">
                <a:solidFill>
                  <a:srgbClr val="FFFF00"/>
                </a:solidFill>
              </a:rPr>
              <a:t>e dos ambientes de trabalho;</a:t>
            </a:r>
          </a:p>
          <a:p>
            <a:pPr marL="0" indent="0" algn="just">
              <a:buNone/>
            </a:pPr>
            <a:r>
              <a:rPr lang="pt-BR" sz="1200" b="1" dirty="0">
                <a:solidFill>
                  <a:srgbClr val="FFFF00"/>
                </a:solidFill>
              </a:rPr>
              <a:t>Tem caráter científico cultural, educativo e de estudos </a:t>
            </a:r>
            <a:r>
              <a:rPr lang="pt-BR" sz="1200" dirty="0">
                <a:solidFill>
                  <a:srgbClr val="FFFF00"/>
                </a:solidFill>
              </a:rPr>
              <a:t>por ser o primeiro órgão intersindical brasileiro a se dedicar às questões relacionadas à intersecção saúde e trabalho. Contribui ativamente para a formação de novas ideologias dentro desta área temática.</a:t>
            </a:r>
          </a:p>
          <a:p>
            <a:pPr marL="0" indent="0" algn="just">
              <a:buNone/>
            </a:pPr>
            <a:r>
              <a:rPr lang="pt-BR" sz="1200" dirty="0">
                <a:solidFill>
                  <a:srgbClr val="FFFF00"/>
                </a:solidFill>
              </a:rPr>
              <a:t>É hoje um importante assessor sobre as questões do meio ambiente, saúde e trabalho dentro dos movimentos sindicais e também dos movimentos sociais. </a:t>
            </a:r>
          </a:p>
          <a:p>
            <a:pPr algn="just"/>
            <a:endParaRPr lang="pt-BR" sz="1200" dirty="0">
              <a:solidFill>
                <a:srgbClr val="FFFF00"/>
              </a:solidFill>
            </a:endParaRPr>
          </a:p>
          <a:p>
            <a:pPr algn="just"/>
            <a:endParaRPr lang="pt-BR" sz="1200" dirty="0">
              <a:solidFill>
                <a:srgbClr val="FFFF00"/>
              </a:solidFill>
            </a:endParaRPr>
          </a:p>
        </p:txBody>
      </p:sp>
      <p:pic>
        <p:nvPicPr>
          <p:cNvPr id="7" name="Picture 8" descr="C:\Users\DIESATNOTE\Desktop\nao se tr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1" y="3770848"/>
            <a:ext cx="3379529" cy="27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606083" y="1779918"/>
            <a:ext cx="3116689" cy="1241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r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Arnaldo Marcolino</a:t>
            </a:r>
          </a:p>
          <a:p>
            <a:pPr marL="274320" indent="-274320" algn="r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diesat@diesat.org.br</a:t>
            </a:r>
          </a:p>
          <a:p>
            <a:pPr marL="274320" indent="-274320" algn="r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sz="1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“Nenhum Direito a Menos”</a:t>
            </a:r>
            <a:r>
              <a:rPr lang="pt-BR" sz="11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" name="Imagem 3" descr="logo-fundotrans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55" y="276074"/>
            <a:ext cx="4919728" cy="30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831416" y="614665"/>
            <a:ext cx="3467064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pt-BR" sz="4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OBRIGADO!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7250806" y="6211669"/>
            <a:ext cx="4941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www.diesat.org.br</a:t>
            </a:r>
            <a:endParaRPr lang="pt-BR" altLang="pt-BR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27676813"/>
              </p:ext>
            </p:extLst>
          </p:nvPr>
        </p:nvGraphicFramePr>
        <p:xfrm>
          <a:off x="1" y="4082603"/>
          <a:ext cx="10668000" cy="277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1" y="1"/>
            <a:ext cx="9143999" cy="5492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cap="none" dirty="0">
                <a:latin typeface="Aharoni" panose="02010803020104030203" pitchFamily="2" charset="-79"/>
                <a:cs typeface="Aharoni" panose="02010803020104030203" pitchFamily="2" charset="-79"/>
              </a:rPr>
              <a:t>Desenvolvimento Conceitual em Saúde do Trabalhador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0" y="664145"/>
            <a:ext cx="11586695" cy="34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522" y="5954294"/>
            <a:ext cx="1476478" cy="9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1717" y="436692"/>
            <a:ext cx="9905998" cy="84713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Cambria" panose="02040503050406030204" pitchFamily="18" charset="0"/>
              </a:rPr>
              <a:t>saúde do trabalhador (8080/90)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2211" y="1390918"/>
            <a:ext cx="10385504" cy="53106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altLang="pt-BR" sz="1800" dirty="0">
                <a:solidFill>
                  <a:srgbClr val="FF0000"/>
                </a:solidFill>
                <a:latin typeface="Cambria" panose="02040503050406030204" pitchFamily="18" charset="0"/>
              </a:rPr>
              <a:t>Objeto de estudo e ação: </a:t>
            </a:r>
            <a:r>
              <a:rPr lang="pt-BR" altLang="pt-BR" sz="1800" dirty="0">
                <a:latin typeface="Cambria" panose="02040503050406030204" pitchFamily="18" charset="0"/>
              </a:rPr>
              <a:t>relações entre o trabalho e a saúde.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solidFill>
                  <a:srgbClr val="FF0000"/>
                </a:solidFill>
                <a:latin typeface="Cambria" panose="02040503050406030204" pitchFamily="18" charset="0"/>
              </a:rPr>
              <a:t>Objetivo: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pt-BR" altLang="pt-BR" sz="1800" dirty="0">
              <a:latin typeface="Cambria" panose="020405030504060302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lphaLcParenR"/>
            </a:pPr>
            <a:r>
              <a:rPr lang="pt-BR" altLang="pt-BR" sz="1800" dirty="0">
                <a:latin typeface="Cambria" panose="02040503050406030204" pitchFamily="18" charset="0"/>
              </a:rPr>
              <a:t>Ações de </a:t>
            </a:r>
            <a:r>
              <a:rPr lang="pt-BR" altLang="pt-BR" sz="1800" b="1" u="sng" dirty="0">
                <a:solidFill>
                  <a:srgbClr val="FFFF00"/>
                </a:solidFill>
                <a:latin typeface="Cambria" panose="02040503050406030204" pitchFamily="18" charset="0"/>
              </a:rPr>
              <a:t>vigilância</a:t>
            </a:r>
            <a:r>
              <a:rPr lang="pt-BR" altLang="pt-BR" sz="1800" dirty="0">
                <a:latin typeface="Cambria" panose="02040503050406030204" pitchFamily="18" charset="0"/>
              </a:rPr>
              <a:t>, aqui incluí- das as ações destinadas à definição dos perigos e dos riscos inerentes a um processo de trabalho e à consequente promoção de medidas que visam ao adequado controle dos perigos e riscos e de controle médico, assim como um programa que permita a completa e a análise  dos dados gerados;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lphaLcParenR"/>
            </a:pPr>
            <a:endParaRPr lang="pt-BR" altLang="pt-BR" sz="1800" dirty="0">
              <a:latin typeface="Cambria" panose="020405030504060302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lphaLcParenR"/>
            </a:pPr>
            <a:r>
              <a:rPr lang="pt-BR" altLang="pt-BR" sz="1800" dirty="0">
                <a:latin typeface="Cambria" panose="02040503050406030204" pitchFamily="18" charset="0"/>
              </a:rPr>
              <a:t>A </a:t>
            </a:r>
            <a:r>
              <a:rPr lang="pt-BR" altLang="pt-BR" sz="1800" b="1" u="sng" dirty="0">
                <a:solidFill>
                  <a:srgbClr val="FFFF00"/>
                </a:solidFill>
                <a:latin typeface="Cambria" panose="02040503050406030204" pitchFamily="18" charset="0"/>
              </a:rPr>
              <a:t>assistência</a:t>
            </a:r>
            <a:r>
              <a:rPr lang="pt-BR" altLang="pt-BR" sz="1800" dirty="0">
                <a:latin typeface="Cambria" panose="02040503050406030204" pitchFamily="18" charset="0"/>
              </a:rPr>
              <a:t> à saúde, incluindo serviços de acolhimento, atenção, condutas clínicas e ocupacionais e um sistema de benefícios justo; 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lphaLcParenR"/>
            </a:pPr>
            <a:endParaRPr lang="pt-BR" altLang="pt-BR" sz="1800" dirty="0">
              <a:latin typeface="Cambria" panose="020405030504060302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AutoNum type="alphaLcParenR"/>
            </a:pPr>
            <a:r>
              <a:rPr lang="pt-BR" altLang="pt-BR" sz="1800" b="1" dirty="0">
                <a:latin typeface="Cambria" panose="02040503050406030204" pitchFamily="18" charset="0"/>
              </a:rPr>
              <a:t>A </a:t>
            </a:r>
            <a:r>
              <a:rPr lang="pt-BR" altLang="pt-BR" sz="1800" b="1" u="sng" dirty="0">
                <a:solidFill>
                  <a:srgbClr val="FFFF00"/>
                </a:solidFill>
                <a:latin typeface="Cambria" panose="02040503050406030204" pitchFamily="18" charset="0"/>
              </a:rPr>
              <a:t>abordagem e a conduta apropriadas aos determinantes sociais</a:t>
            </a:r>
            <a:r>
              <a:rPr lang="pt-BR" altLang="pt-BR" sz="1800" dirty="0">
                <a:latin typeface="Cambria" panose="02040503050406030204" pitchFamily="18" charset="0"/>
              </a:rPr>
              <a:t>, individuais ou de grupos, que impactam negativamente na saúde da maioria dos trabalhadores.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</a:rPr>
              <a:t>a partir de procedimentos de diagnósticos, tratamento, notificação e reabilitação de forma integrada ao SUS</a:t>
            </a:r>
            <a:endParaRPr lang="pt-BR" sz="1800" dirty="0">
              <a:latin typeface="Cambria" panose="0204050305040603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522" y="5954294"/>
            <a:ext cx="1476478" cy="9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40" y="6143222"/>
            <a:ext cx="1475360" cy="7147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06" y="127607"/>
            <a:ext cx="5348040" cy="33351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808372" y="3606090"/>
            <a:ext cx="63836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i="1" dirty="0">
                <a:latin typeface="Merriweather"/>
              </a:rPr>
              <a:t>“População brasileira cresce e chega a 206,08 milhões de habitantes” (IBGE)</a:t>
            </a:r>
          </a:p>
          <a:p>
            <a:pPr algn="ctr"/>
            <a:endParaRPr lang="pt-BR" sz="2400" i="1" dirty="0">
              <a:latin typeface="Merriweather"/>
            </a:endParaRPr>
          </a:p>
          <a:p>
            <a:pPr algn="ctr"/>
            <a:r>
              <a:rPr lang="pt-BR" i="1" dirty="0">
                <a:solidFill>
                  <a:srgbClr val="FF0000"/>
                </a:solidFill>
                <a:latin typeface="Merriweather"/>
              </a:rPr>
              <a:t>“Até julho, foram fechadas 1.766.024 vagas formais de trabalho” (CAGED)</a:t>
            </a:r>
          </a:p>
          <a:p>
            <a:pPr algn="ctr"/>
            <a:endParaRPr lang="pt-BR" sz="2000" i="1" dirty="0">
              <a:latin typeface="Merriweather"/>
            </a:endParaRPr>
          </a:p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Merriweather"/>
              </a:rPr>
              <a:t>Taxa de desemprego no 2° semestre de 2016 chega a 11,3%</a:t>
            </a:r>
          </a:p>
          <a:p>
            <a:pPr algn="ctr"/>
            <a:endParaRPr lang="pt-BR" b="1" dirty="0">
              <a:solidFill>
                <a:schemeClr val="tx2">
                  <a:lumMod val="75000"/>
                </a:schemeClr>
              </a:solidFill>
              <a:latin typeface="Merriweather"/>
            </a:endParaRPr>
          </a:p>
          <a:p>
            <a:pPr algn="ctr"/>
            <a:endParaRPr lang="pt-BR" sz="2000" i="1" dirty="0">
              <a:latin typeface="Merriweather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20" y="177431"/>
            <a:ext cx="6170835" cy="3285294"/>
          </a:xfrm>
          <a:prstGeom prst="rect">
            <a:avLst/>
          </a:prstGeom>
        </p:spPr>
      </p:pic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21" y="3760631"/>
            <a:ext cx="5624251" cy="3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721" y="843538"/>
            <a:ext cx="11432146" cy="567317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1. </a:t>
            </a: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Regulamentação da terceirização sem limite permitindo a precarização das relações de trabalho (PL 4302/1998 – Câmara, PLC 30/2015 - Senado, PLS 87/2010 – Senado);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2. Redução da idade para início da atividade laboral de 16 para 14 anos (PEC 18/2011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3. Instituição do Acordo extrajudicial de trabalho permitindo a negociação direta entre empregado e empregador (PL 427/2015 – Câmara);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4. Impedimento do  empregado demitido de reclamar na Justiça do Trabalho (PL 948/2011 – Câmara e PL 7549/2014 -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5. Suspensão de contrato de trabalho (PL 1875/2015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6. Prevalência do negociado sobre o legislado (PL 4193/2012 -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7. Prevalência das Convenções Coletivas do Trabalho sobre as Instruções Normativas do Ministério do Trabalho e Emprego - MTE (PL 7341/2014 - Câmara);</a:t>
            </a: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8. Livre estimulação das relações trabalhistas entre trabalhador e empregador sem a participação do sindicato (PL 8294/2014 -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9. Regulamentação do trabalho intermitente por dia ou hora (PL 3785/2012 -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10. Estabelecimento do Código de Trabalho (PL 1463/2011 -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11. Redução da jornada com redução de salários (PL 5019/2009 -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12. Vedação da </a:t>
            </a:r>
            <a:r>
              <a:rPr lang="pt-BR" sz="1600" dirty="0" err="1">
                <a:latin typeface="Calibri" panose="020F0502020204030204" pitchFamily="34" charset="0"/>
              </a:rPr>
              <a:t>ultratividade</a:t>
            </a:r>
            <a:r>
              <a:rPr lang="pt-BR" sz="1600" dirty="0">
                <a:latin typeface="Calibri" panose="020F0502020204030204" pitchFamily="34" charset="0"/>
              </a:rPr>
              <a:t> das convenções ou acordos coletivos (PL 6411/2013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13. Criação de consórcio de empregadores urbanos para contratação de trabalhadores (PL 6906/2013 -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14. Regulamentação da EC 81/2014, do trabalho escravo, com supressão da jornada exaustiva e trabalho degradante das penalidades previstas no Código Penal (PL 3842/2012 – Câmara, PL 5016/2005 – Câmara e PLS 432/2013 - Senado);</a:t>
            </a: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4254"/>
            <a:ext cx="12192000" cy="739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DAS 55 AMEAÇAS À DIREITOS TRAMITANDO NO PARLAMENTO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977093" y="566539"/>
            <a:ext cx="1296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</a:rPr>
              <a:t>Fonte: DIAP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782" y="6294282"/>
            <a:ext cx="1141218" cy="5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721" y="843538"/>
            <a:ext cx="11432146" cy="567317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15.Estabelecimento do Simples Trabalhista criando outra categoria de trabalhador com menos direitos (PL 450/2015 – Câmara);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16. Extinção da multa de 10% por demissão sem justa causa (PLP 51/2007 – Câmara e PLS 550/2015 -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17. Susta a Norma Regulamenta (NR) 12 sobre Segurança no Trabalho em Máquinas e Equipamentos (PDC 1408/2013 – Câmara e PDS 43/2015 -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18. Execução trabalhista e aplicação do princípio da desconsideração da personalidade jurídica (PL 5140/2005 -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19. Deslocamento do empregado até o local de trabalho e o seu retorno não integra a jornada de trabalho (PL 2409/2011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20. Susta Norma Regulamentadora 15, do Ministério do Trabalho Emprego, que regula as atividades de trabalhadores sob céu aberto (PDC 1358/2013 – Câmara);</a:t>
            </a: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21. Susta as Instruções Normativas 114/2014 e 18/2014, do Ministério do Trabalho, que disciplinam a fiscalização do trabalho temporário (PDC 1615/2014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22. Estabelecimento da jornada flexível de trabalho (PL 2820/2015 – Câmara e PL 726/2015 -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23.Estabelecimento do trabalho de curta duração (PL 3342/2015 -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24. Transferência da competência para julgar acidente de trabalho nas autarquias e empresas públicas para a Justiça Federal (PEC 127/2015 -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25. Aplicação do Processo do Trabalho, de forma subsidiária, as regras do Código de Processo Civil (PL 3871/2015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26. Reforma da execução trabalhista (PL 3146/2015 - Câmara).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27. Substitutivo apresentado na CAPADR estabelece a inexigibilidade do cumprimento simultâneo dos requisitos de “utilização da terra” e de “eficiência na exploração” para comprovação da produtividade da propriedade rural (PL 5288/2009 – Câmara);</a:t>
            </a: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600" dirty="0"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4254"/>
            <a:ext cx="12192000" cy="739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DAS 55 AMEAÇAS À DIREITOS TRAMITANDO NO PARLAMENTO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977093" y="566539"/>
            <a:ext cx="1296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</a:rPr>
              <a:t>Fonte: DIAP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8829"/>
            <a:ext cx="1475360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4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0963" y="711449"/>
            <a:ext cx="11432146" cy="567317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28.Alteração da Lei 5.889/1973, que estatui normas reguladoras do trabalho rural, e a Lei 10.101/2000, que dispõe sobre a participação dos trabalhadores no lucro ou resultados da empresa, visando a sua adequação e modernização (PLS 208/2012 – Senado);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29.Alteração da Lei no 1.079/1950, para definir como crime de responsabilidade de governador de Estado a recusa ao cumprimento de decisão judicial de reintegração de posse (PLS 251/2010 - Senado);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30.Alteração da Lei 8.629/1993, para dispor sobre a fixação e o ajuste dos parâmetros, índices e indicadores de produtividade (PLS 107/2011 - Senado);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31. Regulamentação da compra de terra por estrangeiros (PL 4059/2012 – Câmara e PL 2269/2007 - Câmara);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32. Alteração da Lei de Biossegurança para liberar os produtores de alimentos de informar ao consumidor sobre a presença de componentes transgênicos quando esta se der em porcentagem inferior a 1% da composição total do produto alimentício (PLC 34/2015 – Senado.</a:t>
            </a: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33. Dispensa do servidor público por insuficiência de desempenho (PLP 248/1998 - Câmara);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34. Instituição de limite de despesa com pessoal (PLP 1/2007 - Câmara);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35. Criação do Estatuto das Fundações Estatais (PLP 92/2007 - Câmara);</a:t>
            </a:r>
          </a:p>
          <a:p>
            <a:pPr marL="0" indent="0">
              <a:buNone/>
            </a:pPr>
            <a:r>
              <a:rPr lang="pt-BR" sz="1550" dirty="0">
                <a:solidFill>
                  <a:srgbClr val="FFFF00"/>
                </a:solidFill>
                <a:latin typeface="Calibri" panose="020F0502020204030204" pitchFamily="34" charset="0"/>
              </a:rPr>
              <a:t>36. Regulamentação e retirada do direito de greve dos servidores (PLS 710/2011 – Senado; PLS 327/2014 – Senado; e PL 4497/2001 - Câmara); e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37. Extinção do abono de permanência para o servidor público (PEC 139/2015 – Câmara);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38. Fim da exclusividade da Petrobras na exploração do </a:t>
            </a:r>
            <a:r>
              <a:rPr lang="pt-BR" sz="1550" dirty="0" err="1">
                <a:latin typeface="Calibri" panose="020F0502020204030204" pitchFamily="34" charset="0"/>
              </a:rPr>
              <a:t>pré</a:t>
            </a:r>
            <a:r>
              <a:rPr lang="pt-BR" sz="1550" dirty="0">
                <a:latin typeface="Calibri" panose="020F0502020204030204" pitchFamily="34" charset="0"/>
              </a:rPr>
              <a:t>-sal (PL 6726/2013 - Câmara);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39. Estabelecimento de que a exploração do </a:t>
            </a:r>
            <a:r>
              <a:rPr lang="pt-BR" sz="1550" dirty="0" err="1">
                <a:latin typeface="Calibri" panose="020F0502020204030204" pitchFamily="34" charset="0"/>
              </a:rPr>
              <a:t>pré</a:t>
            </a:r>
            <a:r>
              <a:rPr lang="pt-BR" sz="1550" dirty="0">
                <a:latin typeface="Calibri" panose="020F0502020204030204" pitchFamily="34" charset="0"/>
              </a:rPr>
              <a:t>-sal seja feita sob o regime de concessão (PL 6726/2013);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40. Estabelecimento de independência do Banco Central (PEC 43/2015 - Senado);</a:t>
            </a:r>
          </a:p>
          <a:p>
            <a:pPr marL="0" indent="0">
              <a:buNone/>
            </a:pPr>
            <a:r>
              <a:rPr lang="pt-BR" sz="1550" dirty="0">
                <a:latin typeface="Calibri" panose="020F0502020204030204" pitchFamily="34" charset="0"/>
              </a:rPr>
              <a:t>41. Privatização de todas as empresas públicas (PLS 555/2015 - Senado);</a:t>
            </a: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1550" dirty="0">
              <a:latin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4254"/>
            <a:ext cx="12192000" cy="739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DAS 55 AMEAÇAS À DIREITOS TRAMITANDO NO PARLAMENTO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977093" y="566539"/>
            <a:ext cx="1296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</a:rPr>
              <a:t>Fonte: DIAP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586"/>
            <a:ext cx="1475360" cy="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0963" y="711449"/>
            <a:ext cx="11432146" cy="567317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42.Proibição de indicar dirigente sindical para conselheiros dos fundos de pensão públicos (PLS 388/2015 –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43. Estabelecimento do Código de Mineração (PL 37/2011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44.Demarcação de terras indígenas (PEC 215/2000);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45. Cancelamento da política de Participação Social (PDS 147/2014 –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46. Alteração do  Código Penal sobre a questão do aborto, criminalizando ainda mais as mulheres e profissionais de saúde (PL 5069/2013 -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47. Retirada do texto das políticas públicas do termo "gênero" e instituição do Tratado de San José como balizador das políticas públicas para as mulheres. É um total retrocesso para todo ciclo das políticas (MPV 696/2015 -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48.Instituição do Estatuto do Nascituro - provavelmente maior ameaça aos direitos sexuais e reprodutivos das mulheres. Seria concretizada a criminalização generalizada das mulheres, inviabilizando, inclusive, o aborto previsto no Código Penal (PL 478/2007 - Câmara);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49. Instituição do Estatuto da Família - retrocesso para grupos </a:t>
            </a:r>
            <a:r>
              <a:rPr lang="pt-BR" sz="1600" dirty="0" err="1">
                <a:solidFill>
                  <a:srgbClr val="FFFF00"/>
                </a:solidFill>
                <a:latin typeface="Calibri" panose="020F0502020204030204" pitchFamily="34" charset="0"/>
              </a:rPr>
              <a:t>LGTBs</a:t>
            </a:r>
            <a:r>
              <a:rPr lang="pt-BR" sz="1600" dirty="0">
                <a:solidFill>
                  <a:srgbClr val="FFFF00"/>
                </a:solidFill>
                <a:latin typeface="Calibri" panose="020F0502020204030204" pitchFamily="34" charset="0"/>
              </a:rPr>
              <a:t> e mulheres: não reconhecimento como família - ficam fora do alcance de políticas do Estado (PL 6583/2013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50. Redução da maioridade penal (PEC 115/2015 -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51. Instituição do Estatuto do desarmamento (PL 3722/2012 – Câmara);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52. Estabelecimento de normas gerais para a contratação de parceria público-privada para a construção e </a:t>
            </a:r>
            <a:r>
              <a:rPr lang="pt-BR" sz="1600" dirty="0" err="1">
                <a:latin typeface="Calibri" panose="020F0502020204030204" pitchFamily="34" charset="0"/>
              </a:rPr>
              <a:t>dministração</a:t>
            </a:r>
            <a:r>
              <a:rPr lang="pt-BR" sz="1600" dirty="0">
                <a:latin typeface="Calibri" panose="020F0502020204030204" pitchFamily="34" charset="0"/>
              </a:rPr>
              <a:t> de estabelecimentos penais (PLS 513/2011 –Senado);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53. Aumento do tempo de internação de adolescentes no sistema socioeducativo (PLS 2517/2015 - Senado);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54. Atribuição à Comissão de Constituição e Justiça e de Cidadania do exame do mérito das Propostas de Emenda à Constituição (PEC), acabando com as comissões especiais (PRC 191/2009 - Câmara); e</a:t>
            </a:r>
          </a:p>
          <a:p>
            <a:pPr marL="0" indent="0">
              <a:buNone/>
            </a:pPr>
            <a:r>
              <a:rPr lang="pt-BR" sz="1600" dirty="0">
                <a:latin typeface="Calibri" panose="020F0502020204030204" pitchFamily="34" charset="0"/>
              </a:rPr>
              <a:t>55. Alteração da Constituição para que entidades de cunho religioso possam propor Ações de Constitucionalidade perante o STF (PEC 99/2001 – Câmara).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104254"/>
            <a:ext cx="12192000" cy="739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DAS 55 AMEAÇAS À DIREITOS TRAMITANDO NO PARLAMENTO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977093" y="566539"/>
            <a:ext cx="1296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</a:rPr>
              <a:t>Fonte: DIAP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992" y="2846391"/>
            <a:ext cx="1088673" cy="5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20"/>
            <a:ext cx="12192000" cy="70898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40" y="54592"/>
            <a:ext cx="1475360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5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480</TotalTime>
  <Words>2043</Words>
  <Application>Microsoft Office PowerPoint</Application>
  <PresentationFormat>Widescreen</PresentationFormat>
  <Paragraphs>139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Adobe Gothic Std B</vt:lpstr>
      <vt:lpstr>Aharoni</vt:lpstr>
      <vt:lpstr>Arial</vt:lpstr>
      <vt:lpstr>Arial Rounded MT Bold</vt:lpstr>
      <vt:lpstr>Calibri</vt:lpstr>
      <vt:lpstr>Cambria</vt:lpstr>
      <vt:lpstr>Merriweather</vt:lpstr>
      <vt:lpstr>Trebuchet MS</vt:lpstr>
      <vt:lpstr>Tw Cen MT</vt:lpstr>
      <vt:lpstr>Wingdings</vt:lpstr>
      <vt:lpstr>Circuito</vt:lpstr>
      <vt:lpstr>saúde do trabalhador</vt:lpstr>
      <vt:lpstr>Desenvolvimento Conceitual em Saúde do Trabalhador</vt:lpstr>
      <vt:lpstr>saúde do trabalhador (8080/90)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</vt:lpstr>
      <vt:lpstr>Apresentação do PowerPoint</vt:lpstr>
      <vt:lpstr>Controle  SOCIAL </vt:lpstr>
      <vt:lpstr>Apresentação do PowerPoint</vt:lpstr>
    </vt:vector>
  </TitlesOfParts>
  <Company>DIESAT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à saúde do trabalhador</dc:title>
  <dc:creator>DIESAT</dc:creator>
  <cp:lastModifiedBy>natalia Israel</cp:lastModifiedBy>
  <cp:revision>45</cp:revision>
  <cp:lastPrinted>2016-11-02T18:06:52Z</cp:lastPrinted>
  <dcterms:created xsi:type="dcterms:W3CDTF">2016-09-06T17:46:47Z</dcterms:created>
  <dcterms:modified xsi:type="dcterms:W3CDTF">2016-11-04T13:38:44Z</dcterms:modified>
</cp:coreProperties>
</file>