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Default Extension="wdp" ContentType="image/vnd.ms-phot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1"/>
  </p:sldMasterIdLst>
  <p:sldIdLst>
    <p:sldId id="325" r:id="rId2"/>
    <p:sldId id="318" r:id="rId3"/>
    <p:sldId id="327" r:id="rId4"/>
    <p:sldId id="319" r:id="rId5"/>
    <p:sldId id="320" r:id="rId6"/>
    <p:sldId id="321" r:id="rId7"/>
    <p:sldId id="324" r:id="rId8"/>
    <p:sldId id="328" r:id="rId9"/>
    <p:sldId id="282" r:id="rId10"/>
    <p:sldId id="279" r:id="rId11"/>
    <p:sldId id="281" r:id="rId12"/>
    <p:sldId id="283" r:id="rId13"/>
    <p:sldId id="285" r:id="rId14"/>
    <p:sldId id="286" r:id="rId15"/>
    <p:sldId id="287" r:id="rId16"/>
    <p:sldId id="329" r:id="rId17"/>
    <p:sldId id="284" r:id="rId18"/>
    <p:sldId id="288" r:id="rId19"/>
    <p:sldId id="296" r:id="rId20"/>
    <p:sldId id="289" r:id="rId21"/>
    <p:sldId id="290" r:id="rId22"/>
    <p:sldId id="291" r:id="rId23"/>
    <p:sldId id="292" r:id="rId24"/>
    <p:sldId id="294" r:id="rId25"/>
    <p:sldId id="295" r:id="rId26"/>
    <p:sldId id="297" r:id="rId27"/>
    <p:sldId id="298" r:id="rId28"/>
    <p:sldId id="300" r:id="rId29"/>
    <p:sldId id="301" r:id="rId30"/>
    <p:sldId id="302" r:id="rId31"/>
    <p:sldId id="303" r:id="rId32"/>
    <p:sldId id="304" r:id="rId33"/>
    <p:sldId id="305" r:id="rId34"/>
    <p:sldId id="330" r:id="rId35"/>
    <p:sldId id="323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059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096" y="-7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86FFB-A9E4-495C-8799-B0F7DA5B8310}" type="doc">
      <dgm:prSet loTypeId="urn:microsoft.com/office/officeart/2005/8/layout/chevron1" loCatId="process" qsTypeId="urn:microsoft.com/office/officeart/2005/8/quickstyle/simple3" qsCatId="simple" csTypeId="urn:microsoft.com/office/officeart/2005/8/colors/accent3_2" csCatId="accent3" phldr="1"/>
      <dgm:spPr/>
    </dgm:pt>
    <dgm:pt modelId="{C29E16C1-B457-461E-BA0F-FD1107B32DE3}">
      <dgm:prSet phldrT="[Texto]"/>
      <dgm:spPr/>
      <dgm:t>
        <a:bodyPr/>
        <a:lstStyle/>
        <a:p>
          <a:r>
            <a:rPr lang="pt-BR" dirty="0" smtClean="0"/>
            <a:t>1532</a:t>
          </a:r>
          <a:endParaRPr lang="pt-BR" dirty="0"/>
        </a:p>
      </dgm:t>
    </dgm:pt>
    <dgm:pt modelId="{8CF55BA4-5D0D-414C-AEDC-F3DB38A27EE3}" type="parTrans" cxnId="{B1DAEA27-4887-4E3F-8691-D0332434626D}">
      <dgm:prSet/>
      <dgm:spPr/>
      <dgm:t>
        <a:bodyPr/>
        <a:lstStyle/>
        <a:p>
          <a:endParaRPr lang="pt-BR"/>
        </a:p>
      </dgm:t>
    </dgm:pt>
    <dgm:pt modelId="{439A293D-FA20-4BE0-8608-0408E1FB16A8}" type="sibTrans" cxnId="{B1DAEA27-4887-4E3F-8691-D0332434626D}">
      <dgm:prSet/>
      <dgm:spPr/>
      <dgm:t>
        <a:bodyPr/>
        <a:lstStyle/>
        <a:p>
          <a:endParaRPr lang="pt-BR"/>
        </a:p>
      </dgm:t>
    </dgm:pt>
    <dgm:pt modelId="{F5E94B50-9206-4FA2-AF0B-612C45CC252E}">
      <dgm:prSet phldrT="[Texto]"/>
      <dgm:spPr/>
      <dgm:t>
        <a:bodyPr/>
        <a:lstStyle/>
        <a:p>
          <a:r>
            <a:rPr lang="pt-BR" dirty="0" smtClean="0"/>
            <a:t>1690</a:t>
          </a:r>
          <a:endParaRPr lang="pt-BR" dirty="0"/>
        </a:p>
      </dgm:t>
    </dgm:pt>
    <dgm:pt modelId="{E5291B66-BBC6-4582-B15A-FF29B75AE626}" type="parTrans" cxnId="{DBDDC46F-4DA0-4963-9533-4AB110EFC2D0}">
      <dgm:prSet/>
      <dgm:spPr/>
      <dgm:t>
        <a:bodyPr/>
        <a:lstStyle/>
        <a:p>
          <a:endParaRPr lang="pt-BR"/>
        </a:p>
      </dgm:t>
    </dgm:pt>
    <dgm:pt modelId="{8316413D-DD47-45C1-B59C-3633C314F4CC}" type="sibTrans" cxnId="{DBDDC46F-4DA0-4963-9533-4AB110EFC2D0}">
      <dgm:prSet/>
      <dgm:spPr/>
      <dgm:t>
        <a:bodyPr/>
        <a:lstStyle/>
        <a:p>
          <a:endParaRPr lang="pt-BR"/>
        </a:p>
      </dgm:t>
    </dgm:pt>
    <dgm:pt modelId="{F444493B-E9CE-4106-93A5-EDFD68A8C82F}">
      <dgm:prSet phldrT="[Texto]"/>
      <dgm:spPr/>
      <dgm:t>
        <a:bodyPr/>
        <a:lstStyle/>
        <a:p>
          <a:r>
            <a:rPr lang="pt-BR" dirty="0" smtClean="0"/>
            <a:t>1750</a:t>
          </a:r>
          <a:endParaRPr lang="pt-BR" dirty="0"/>
        </a:p>
      </dgm:t>
    </dgm:pt>
    <dgm:pt modelId="{D3A45C2D-2B35-4DD5-BAFD-6C4361537AE5}" type="parTrans" cxnId="{9FB4980D-AE43-4CC9-AB97-D62E1107F567}">
      <dgm:prSet/>
      <dgm:spPr/>
      <dgm:t>
        <a:bodyPr/>
        <a:lstStyle/>
        <a:p>
          <a:endParaRPr lang="pt-BR"/>
        </a:p>
      </dgm:t>
    </dgm:pt>
    <dgm:pt modelId="{5CD7AC81-088C-407E-90B6-B789DA623655}" type="sibTrans" cxnId="{9FB4980D-AE43-4CC9-AB97-D62E1107F567}">
      <dgm:prSet/>
      <dgm:spPr/>
      <dgm:t>
        <a:bodyPr/>
        <a:lstStyle/>
        <a:p>
          <a:endParaRPr lang="pt-BR"/>
        </a:p>
      </dgm:t>
    </dgm:pt>
    <dgm:pt modelId="{F05FC9BB-095F-4C79-9850-2C626B65B759}">
      <dgm:prSet phldrT="[Texto]"/>
      <dgm:spPr/>
      <dgm:t>
        <a:bodyPr/>
        <a:lstStyle/>
        <a:p>
          <a:r>
            <a:rPr lang="pt-BR" dirty="0" smtClean="0"/>
            <a:t>1975</a:t>
          </a:r>
          <a:endParaRPr lang="pt-BR" dirty="0"/>
        </a:p>
      </dgm:t>
    </dgm:pt>
    <dgm:pt modelId="{CFA8AB02-0819-4FF4-9996-FD4DBE772553}" type="parTrans" cxnId="{3AD90393-1B6F-474F-95CC-E8F3635B5487}">
      <dgm:prSet/>
      <dgm:spPr/>
      <dgm:t>
        <a:bodyPr/>
        <a:lstStyle/>
        <a:p>
          <a:endParaRPr lang="pt-BR"/>
        </a:p>
      </dgm:t>
    </dgm:pt>
    <dgm:pt modelId="{911B0B79-F683-4F7D-BF5D-4F590085F537}" type="sibTrans" cxnId="{3AD90393-1B6F-474F-95CC-E8F3635B5487}">
      <dgm:prSet/>
      <dgm:spPr/>
      <dgm:t>
        <a:bodyPr/>
        <a:lstStyle/>
        <a:p>
          <a:endParaRPr lang="pt-BR"/>
        </a:p>
      </dgm:t>
    </dgm:pt>
    <dgm:pt modelId="{59A06E63-A377-4006-932F-EF2BE9B58803}">
      <dgm:prSet phldrT="[Texto]"/>
      <dgm:spPr/>
      <dgm:t>
        <a:bodyPr/>
        <a:lstStyle/>
        <a:p>
          <a:r>
            <a:rPr lang="pt-BR" dirty="0" smtClean="0"/>
            <a:t>2003</a:t>
          </a:r>
          <a:endParaRPr lang="pt-BR" dirty="0"/>
        </a:p>
      </dgm:t>
    </dgm:pt>
    <dgm:pt modelId="{380C560E-4110-489C-BAA8-F5829F8E1A1D}" type="parTrans" cxnId="{BA9D128B-E69C-4FD4-9A9F-DA11806648E2}">
      <dgm:prSet/>
      <dgm:spPr/>
      <dgm:t>
        <a:bodyPr/>
        <a:lstStyle/>
        <a:p>
          <a:endParaRPr lang="pt-BR"/>
        </a:p>
      </dgm:t>
    </dgm:pt>
    <dgm:pt modelId="{A7151558-8058-4F62-B235-F378BDACF8B3}" type="sibTrans" cxnId="{BA9D128B-E69C-4FD4-9A9F-DA11806648E2}">
      <dgm:prSet/>
      <dgm:spPr/>
      <dgm:t>
        <a:bodyPr/>
        <a:lstStyle/>
        <a:p>
          <a:endParaRPr lang="pt-BR"/>
        </a:p>
      </dgm:t>
    </dgm:pt>
    <dgm:pt modelId="{FC318513-2102-4302-9C59-D308967B7E0F}">
      <dgm:prSet phldrT="[Texto]"/>
      <dgm:spPr/>
      <dgm:t>
        <a:bodyPr/>
        <a:lstStyle/>
        <a:p>
          <a:r>
            <a:rPr lang="pt-BR" dirty="0" smtClean="0"/>
            <a:t>ATUAL</a:t>
          </a:r>
          <a:endParaRPr lang="pt-BR" dirty="0"/>
        </a:p>
      </dgm:t>
    </dgm:pt>
    <dgm:pt modelId="{71E4164D-E1C3-4C1B-8B12-24053ED5D3C1}" type="parTrans" cxnId="{705DD18E-D59E-40EF-A811-0A29CDEA0B17}">
      <dgm:prSet/>
      <dgm:spPr/>
      <dgm:t>
        <a:bodyPr/>
        <a:lstStyle/>
        <a:p>
          <a:endParaRPr lang="pt-BR"/>
        </a:p>
      </dgm:t>
    </dgm:pt>
    <dgm:pt modelId="{FD4A09FA-F540-46E3-AA4E-60D5531C5B99}" type="sibTrans" cxnId="{705DD18E-D59E-40EF-A811-0A29CDEA0B17}">
      <dgm:prSet/>
      <dgm:spPr/>
      <dgm:t>
        <a:bodyPr/>
        <a:lstStyle/>
        <a:p>
          <a:endParaRPr lang="pt-BR"/>
        </a:p>
      </dgm:t>
    </dgm:pt>
    <dgm:pt modelId="{EC1E8A15-FCB1-4551-B26A-181B7DA907FA}" type="pres">
      <dgm:prSet presAssocID="{D3186FFB-A9E4-495C-8799-B0F7DA5B8310}" presName="Name0" presStyleCnt="0">
        <dgm:presLayoutVars>
          <dgm:dir/>
          <dgm:animLvl val="lvl"/>
          <dgm:resizeHandles val="exact"/>
        </dgm:presLayoutVars>
      </dgm:prSet>
      <dgm:spPr/>
    </dgm:pt>
    <dgm:pt modelId="{5F74DCF3-0792-4C87-A01B-6AE5FB6B9E8A}" type="pres">
      <dgm:prSet presAssocID="{C29E16C1-B457-461E-BA0F-FD1107B32DE3}" presName="parTxOnly" presStyleLbl="node1" presStyleIdx="0" presStyleCnt="6" custLinFactNeighborY="-7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E596D7-78B5-4741-912F-5CFF9A84301C}" type="pres">
      <dgm:prSet presAssocID="{439A293D-FA20-4BE0-8608-0408E1FB16A8}" presName="parTxOnlySpace" presStyleCnt="0"/>
      <dgm:spPr/>
    </dgm:pt>
    <dgm:pt modelId="{D8919DEB-9A76-47A9-935C-11074E9608FD}" type="pres">
      <dgm:prSet presAssocID="{F5E94B50-9206-4FA2-AF0B-612C45CC252E}" presName="parTxOnly" presStyleLbl="node1" presStyleIdx="1" presStyleCnt="6" custLinFactNeighborY="-7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1CA303-96D9-4EC7-8CC0-900CDBACE45C}" type="pres">
      <dgm:prSet presAssocID="{8316413D-DD47-45C1-B59C-3633C314F4CC}" presName="parTxOnlySpace" presStyleCnt="0"/>
      <dgm:spPr/>
    </dgm:pt>
    <dgm:pt modelId="{E758164D-AE9B-44F3-9D2C-E348FF1BCB00}" type="pres">
      <dgm:prSet presAssocID="{F444493B-E9CE-4106-93A5-EDFD68A8C82F}" presName="parTxOnly" presStyleLbl="node1" presStyleIdx="2" presStyleCnt="6" custLinFactNeighborY="-7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9A20F4-7FCE-4D67-9F32-2504C5D0C1B1}" type="pres">
      <dgm:prSet presAssocID="{5CD7AC81-088C-407E-90B6-B789DA623655}" presName="parTxOnlySpace" presStyleCnt="0"/>
      <dgm:spPr/>
    </dgm:pt>
    <dgm:pt modelId="{0BCCD351-AA9F-4C11-8750-80CD4C1B3B10}" type="pres">
      <dgm:prSet presAssocID="{F05FC9BB-095F-4C79-9850-2C626B65B759}" presName="parTxOnly" presStyleLbl="node1" presStyleIdx="3" presStyleCnt="6" custLinFactNeighborY="-7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965AC2-ED3D-43C6-B242-6851AE303A64}" type="pres">
      <dgm:prSet presAssocID="{911B0B79-F683-4F7D-BF5D-4F590085F537}" presName="parTxOnlySpace" presStyleCnt="0"/>
      <dgm:spPr/>
    </dgm:pt>
    <dgm:pt modelId="{3C48DCDE-1692-4B7E-BF7F-425E4D4C5E5A}" type="pres">
      <dgm:prSet presAssocID="{59A06E63-A377-4006-932F-EF2BE9B58803}" presName="parTxOnly" presStyleLbl="node1" presStyleIdx="4" presStyleCnt="6" custLinFactNeighborY="-7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1ADD41-C255-457D-8AC5-F86BBE4C609F}" type="pres">
      <dgm:prSet presAssocID="{A7151558-8058-4F62-B235-F378BDACF8B3}" presName="parTxOnlySpace" presStyleCnt="0"/>
      <dgm:spPr/>
    </dgm:pt>
    <dgm:pt modelId="{CA2AEFB2-6095-4400-8844-D8F88AEDE8D8}" type="pres">
      <dgm:prSet presAssocID="{FC318513-2102-4302-9C59-D308967B7E0F}" presName="parTxOnly" presStyleLbl="node1" presStyleIdx="5" presStyleCnt="6" custLinFactNeighborY="-7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9D128B-E69C-4FD4-9A9F-DA11806648E2}" srcId="{D3186FFB-A9E4-495C-8799-B0F7DA5B8310}" destId="{59A06E63-A377-4006-932F-EF2BE9B58803}" srcOrd="4" destOrd="0" parTransId="{380C560E-4110-489C-BAA8-F5829F8E1A1D}" sibTransId="{A7151558-8058-4F62-B235-F378BDACF8B3}"/>
    <dgm:cxn modelId="{C3070AD4-88C5-4364-B938-52D38E5F0176}" type="presOf" srcId="{F5E94B50-9206-4FA2-AF0B-612C45CC252E}" destId="{D8919DEB-9A76-47A9-935C-11074E9608FD}" srcOrd="0" destOrd="0" presId="urn:microsoft.com/office/officeart/2005/8/layout/chevron1"/>
    <dgm:cxn modelId="{705DD18E-D59E-40EF-A811-0A29CDEA0B17}" srcId="{D3186FFB-A9E4-495C-8799-B0F7DA5B8310}" destId="{FC318513-2102-4302-9C59-D308967B7E0F}" srcOrd="5" destOrd="0" parTransId="{71E4164D-E1C3-4C1B-8B12-24053ED5D3C1}" sibTransId="{FD4A09FA-F540-46E3-AA4E-60D5531C5B99}"/>
    <dgm:cxn modelId="{B1DAEA27-4887-4E3F-8691-D0332434626D}" srcId="{D3186FFB-A9E4-495C-8799-B0F7DA5B8310}" destId="{C29E16C1-B457-461E-BA0F-FD1107B32DE3}" srcOrd="0" destOrd="0" parTransId="{8CF55BA4-5D0D-414C-AEDC-F3DB38A27EE3}" sibTransId="{439A293D-FA20-4BE0-8608-0408E1FB16A8}"/>
    <dgm:cxn modelId="{9FB4980D-AE43-4CC9-AB97-D62E1107F567}" srcId="{D3186FFB-A9E4-495C-8799-B0F7DA5B8310}" destId="{F444493B-E9CE-4106-93A5-EDFD68A8C82F}" srcOrd="2" destOrd="0" parTransId="{D3A45C2D-2B35-4DD5-BAFD-6C4361537AE5}" sibTransId="{5CD7AC81-088C-407E-90B6-B789DA623655}"/>
    <dgm:cxn modelId="{2524832C-646F-4A60-BD77-D6BC80B54ACB}" type="presOf" srcId="{FC318513-2102-4302-9C59-D308967B7E0F}" destId="{CA2AEFB2-6095-4400-8844-D8F88AEDE8D8}" srcOrd="0" destOrd="0" presId="urn:microsoft.com/office/officeart/2005/8/layout/chevron1"/>
    <dgm:cxn modelId="{09BAD9FE-3881-4FA9-948A-2A6F9FA95B5E}" type="presOf" srcId="{D3186FFB-A9E4-495C-8799-B0F7DA5B8310}" destId="{EC1E8A15-FCB1-4551-B26A-181B7DA907FA}" srcOrd="0" destOrd="0" presId="urn:microsoft.com/office/officeart/2005/8/layout/chevron1"/>
    <dgm:cxn modelId="{ADBDD3D2-6DF5-4993-8D4A-6E4D2107E33C}" type="presOf" srcId="{59A06E63-A377-4006-932F-EF2BE9B58803}" destId="{3C48DCDE-1692-4B7E-BF7F-425E4D4C5E5A}" srcOrd="0" destOrd="0" presId="urn:microsoft.com/office/officeart/2005/8/layout/chevron1"/>
    <dgm:cxn modelId="{3AD90393-1B6F-474F-95CC-E8F3635B5487}" srcId="{D3186FFB-A9E4-495C-8799-B0F7DA5B8310}" destId="{F05FC9BB-095F-4C79-9850-2C626B65B759}" srcOrd="3" destOrd="0" parTransId="{CFA8AB02-0819-4FF4-9996-FD4DBE772553}" sibTransId="{911B0B79-F683-4F7D-BF5D-4F590085F537}"/>
    <dgm:cxn modelId="{07F4DE1C-B8ED-4FB1-AA0C-5D8F06ED671B}" type="presOf" srcId="{F444493B-E9CE-4106-93A5-EDFD68A8C82F}" destId="{E758164D-AE9B-44F3-9D2C-E348FF1BCB00}" srcOrd="0" destOrd="0" presId="urn:microsoft.com/office/officeart/2005/8/layout/chevron1"/>
    <dgm:cxn modelId="{FD6C3864-4726-41D8-9A2F-1BEA38708F6C}" type="presOf" srcId="{F05FC9BB-095F-4C79-9850-2C626B65B759}" destId="{0BCCD351-AA9F-4C11-8750-80CD4C1B3B10}" srcOrd="0" destOrd="0" presId="urn:microsoft.com/office/officeart/2005/8/layout/chevron1"/>
    <dgm:cxn modelId="{911B98EE-A3BB-49E4-B96A-3C0F6AFF35AD}" type="presOf" srcId="{C29E16C1-B457-461E-BA0F-FD1107B32DE3}" destId="{5F74DCF3-0792-4C87-A01B-6AE5FB6B9E8A}" srcOrd="0" destOrd="0" presId="urn:microsoft.com/office/officeart/2005/8/layout/chevron1"/>
    <dgm:cxn modelId="{DBDDC46F-4DA0-4963-9533-4AB110EFC2D0}" srcId="{D3186FFB-A9E4-495C-8799-B0F7DA5B8310}" destId="{F5E94B50-9206-4FA2-AF0B-612C45CC252E}" srcOrd="1" destOrd="0" parTransId="{E5291B66-BBC6-4582-B15A-FF29B75AE626}" sibTransId="{8316413D-DD47-45C1-B59C-3633C314F4CC}"/>
    <dgm:cxn modelId="{2EF50462-FB97-49E6-B214-9D8CF3D343C7}" type="presParOf" srcId="{EC1E8A15-FCB1-4551-B26A-181B7DA907FA}" destId="{5F74DCF3-0792-4C87-A01B-6AE5FB6B9E8A}" srcOrd="0" destOrd="0" presId="urn:microsoft.com/office/officeart/2005/8/layout/chevron1"/>
    <dgm:cxn modelId="{EFC0439A-B20B-4501-9659-12EEAE22277B}" type="presParOf" srcId="{EC1E8A15-FCB1-4551-B26A-181B7DA907FA}" destId="{81E596D7-78B5-4741-912F-5CFF9A84301C}" srcOrd="1" destOrd="0" presId="urn:microsoft.com/office/officeart/2005/8/layout/chevron1"/>
    <dgm:cxn modelId="{5A24FC12-BA83-4AB8-9807-2D7C5EF4DB14}" type="presParOf" srcId="{EC1E8A15-FCB1-4551-B26A-181B7DA907FA}" destId="{D8919DEB-9A76-47A9-935C-11074E9608FD}" srcOrd="2" destOrd="0" presId="urn:microsoft.com/office/officeart/2005/8/layout/chevron1"/>
    <dgm:cxn modelId="{33D77152-7CEC-41BD-9A39-B54970BF1CA7}" type="presParOf" srcId="{EC1E8A15-FCB1-4551-B26A-181B7DA907FA}" destId="{091CA303-96D9-4EC7-8CC0-900CDBACE45C}" srcOrd="3" destOrd="0" presId="urn:microsoft.com/office/officeart/2005/8/layout/chevron1"/>
    <dgm:cxn modelId="{BA66F3BC-6D77-4E99-AFBC-DDCDA77C0AB6}" type="presParOf" srcId="{EC1E8A15-FCB1-4551-B26A-181B7DA907FA}" destId="{E758164D-AE9B-44F3-9D2C-E348FF1BCB00}" srcOrd="4" destOrd="0" presId="urn:microsoft.com/office/officeart/2005/8/layout/chevron1"/>
    <dgm:cxn modelId="{FEB07033-341B-4702-A748-56238E20E944}" type="presParOf" srcId="{EC1E8A15-FCB1-4551-B26A-181B7DA907FA}" destId="{0A9A20F4-7FCE-4D67-9F32-2504C5D0C1B1}" srcOrd="5" destOrd="0" presId="urn:microsoft.com/office/officeart/2005/8/layout/chevron1"/>
    <dgm:cxn modelId="{A79AC12A-40A4-4544-BF94-3960936E66D1}" type="presParOf" srcId="{EC1E8A15-FCB1-4551-B26A-181B7DA907FA}" destId="{0BCCD351-AA9F-4C11-8750-80CD4C1B3B10}" srcOrd="6" destOrd="0" presId="urn:microsoft.com/office/officeart/2005/8/layout/chevron1"/>
    <dgm:cxn modelId="{E342A4B4-F833-4221-BBC4-303E94672AD7}" type="presParOf" srcId="{EC1E8A15-FCB1-4551-B26A-181B7DA907FA}" destId="{74965AC2-ED3D-43C6-B242-6851AE303A64}" srcOrd="7" destOrd="0" presId="urn:microsoft.com/office/officeart/2005/8/layout/chevron1"/>
    <dgm:cxn modelId="{B046E182-3249-4A95-A529-213D6010AF7F}" type="presParOf" srcId="{EC1E8A15-FCB1-4551-B26A-181B7DA907FA}" destId="{3C48DCDE-1692-4B7E-BF7F-425E4D4C5E5A}" srcOrd="8" destOrd="0" presId="urn:microsoft.com/office/officeart/2005/8/layout/chevron1"/>
    <dgm:cxn modelId="{C4DA318B-D860-4852-9E58-77F90F1DF09F}" type="presParOf" srcId="{EC1E8A15-FCB1-4551-B26A-181B7DA907FA}" destId="{CA1ADD41-C255-457D-8AC5-F86BBE4C609F}" srcOrd="9" destOrd="0" presId="urn:microsoft.com/office/officeart/2005/8/layout/chevron1"/>
    <dgm:cxn modelId="{80E2F07E-EF74-4E42-86DE-E5ADB0941180}" type="presParOf" srcId="{EC1E8A15-FCB1-4551-B26A-181B7DA907FA}" destId="{CA2AEFB2-6095-4400-8844-D8F88AEDE8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74DCF3-0792-4C87-A01B-6AE5FB6B9E8A}">
      <dsp:nvSpPr>
        <dsp:cNvPr id="0" name=""/>
        <dsp:cNvSpPr/>
      </dsp:nvSpPr>
      <dsp:spPr>
        <a:xfrm>
          <a:off x="5537" y="1499642"/>
          <a:ext cx="2060039" cy="82401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1532</a:t>
          </a:r>
          <a:endParaRPr lang="pt-BR" sz="3200" kern="1200" dirty="0"/>
        </a:p>
      </dsp:txBody>
      <dsp:txXfrm>
        <a:off x="5537" y="1499642"/>
        <a:ext cx="2060039" cy="824015"/>
      </dsp:txXfrm>
    </dsp:sp>
    <dsp:sp modelId="{D8919DEB-9A76-47A9-935C-11074E9608FD}">
      <dsp:nvSpPr>
        <dsp:cNvPr id="0" name=""/>
        <dsp:cNvSpPr/>
      </dsp:nvSpPr>
      <dsp:spPr>
        <a:xfrm>
          <a:off x="1859572" y="1499642"/>
          <a:ext cx="2060039" cy="82401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1690</a:t>
          </a:r>
          <a:endParaRPr lang="pt-BR" sz="3200" kern="1200" dirty="0"/>
        </a:p>
      </dsp:txBody>
      <dsp:txXfrm>
        <a:off x="1859572" y="1499642"/>
        <a:ext cx="2060039" cy="824015"/>
      </dsp:txXfrm>
    </dsp:sp>
    <dsp:sp modelId="{E758164D-AE9B-44F3-9D2C-E348FF1BCB00}">
      <dsp:nvSpPr>
        <dsp:cNvPr id="0" name=""/>
        <dsp:cNvSpPr/>
      </dsp:nvSpPr>
      <dsp:spPr>
        <a:xfrm>
          <a:off x="3713607" y="1499642"/>
          <a:ext cx="2060039" cy="82401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1750</a:t>
          </a:r>
          <a:endParaRPr lang="pt-BR" sz="3200" kern="1200" dirty="0"/>
        </a:p>
      </dsp:txBody>
      <dsp:txXfrm>
        <a:off x="3713607" y="1499642"/>
        <a:ext cx="2060039" cy="824015"/>
      </dsp:txXfrm>
    </dsp:sp>
    <dsp:sp modelId="{0BCCD351-AA9F-4C11-8750-80CD4C1B3B10}">
      <dsp:nvSpPr>
        <dsp:cNvPr id="0" name=""/>
        <dsp:cNvSpPr/>
      </dsp:nvSpPr>
      <dsp:spPr>
        <a:xfrm>
          <a:off x="5567643" y="1499642"/>
          <a:ext cx="2060039" cy="82401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1975</a:t>
          </a:r>
          <a:endParaRPr lang="pt-BR" sz="3200" kern="1200" dirty="0"/>
        </a:p>
      </dsp:txBody>
      <dsp:txXfrm>
        <a:off x="5567643" y="1499642"/>
        <a:ext cx="2060039" cy="824015"/>
      </dsp:txXfrm>
    </dsp:sp>
    <dsp:sp modelId="{3C48DCDE-1692-4B7E-BF7F-425E4D4C5E5A}">
      <dsp:nvSpPr>
        <dsp:cNvPr id="0" name=""/>
        <dsp:cNvSpPr/>
      </dsp:nvSpPr>
      <dsp:spPr>
        <a:xfrm>
          <a:off x="7421678" y="1499642"/>
          <a:ext cx="2060039" cy="82401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2003</a:t>
          </a:r>
          <a:endParaRPr lang="pt-BR" sz="3200" kern="1200" dirty="0"/>
        </a:p>
      </dsp:txBody>
      <dsp:txXfrm>
        <a:off x="7421678" y="1499642"/>
        <a:ext cx="2060039" cy="824015"/>
      </dsp:txXfrm>
    </dsp:sp>
    <dsp:sp modelId="{CA2AEFB2-6095-4400-8844-D8F88AEDE8D8}">
      <dsp:nvSpPr>
        <dsp:cNvPr id="0" name=""/>
        <dsp:cNvSpPr/>
      </dsp:nvSpPr>
      <dsp:spPr>
        <a:xfrm>
          <a:off x="9275713" y="1499642"/>
          <a:ext cx="2060039" cy="82401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ATUAL</a:t>
          </a:r>
          <a:endParaRPr lang="pt-BR" sz="3200" kern="1200" dirty="0"/>
        </a:p>
      </dsp:txBody>
      <dsp:txXfrm>
        <a:off x="9275713" y="1499642"/>
        <a:ext cx="2060039" cy="824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43F1-8884-4CE3-A558-B2C7D0B01A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11/24/17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799B-4855-490F-9C4F-237E647238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jpeg"/><Relationship Id="rId12" Type="http://schemas.openxmlformats.org/officeDocument/2006/relationships/image" Target="../media/image59.png"/><Relationship Id="rId13" Type="http://schemas.microsoft.com/office/2007/relationships/hdphoto" Target="../media/hdphoto1.wdp"/><Relationship Id="rId14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image" Target="../media/image55.jpeg"/><Relationship Id="rId9" Type="http://schemas.openxmlformats.org/officeDocument/2006/relationships/image" Target="../media/image56.jpeg"/><Relationship Id="rId10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609600" y="573207"/>
            <a:ext cx="10972800" cy="2811438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574584"/>
            <a:ext cx="10363200" cy="2769117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Vigilância em Saúde do Trabalhador em  Cadeias Produtivas: o caso da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cana-de-açúcar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55845" y="4009448"/>
            <a:ext cx="3985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Alunos:</a:t>
            </a:r>
          </a:p>
          <a:p>
            <a:r>
              <a:rPr lang="pt-BR" dirty="0"/>
              <a:t>	</a:t>
            </a:r>
            <a:r>
              <a:rPr lang="pt-BR" dirty="0" err="1" smtClean="0"/>
              <a:t>Benefran</a:t>
            </a:r>
            <a:r>
              <a:rPr lang="pt-BR" dirty="0" smtClean="0"/>
              <a:t> da Silva Bezerra</a:t>
            </a:r>
            <a:endParaRPr lang="pt-BR" dirty="0"/>
          </a:p>
          <a:p>
            <a:pPr lvl="2"/>
            <a:r>
              <a:rPr lang="pt-BR" dirty="0"/>
              <a:t>Eduardo </a:t>
            </a:r>
            <a:r>
              <a:rPr lang="pt-BR" dirty="0" err="1"/>
              <a:t>Colatino</a:t>
            </a:r>
            <a:endParaRPr lang="pt-BR" dirty="0"/>
          </a:p>
          <a:p>
            <a:pPr lvl="2"/>
            <a:r>
              <a:rPr lang="pt-BR" dirty="0"/>
              <a:t>Fabiana </a:t>
            </a:r>
            <a:r>
              <a:rPr lang="pt-BR" dirty="0" smtClean="0"/>
              <a:t>Maria Rodrigues</a:t>
            </a:r>
            <a:endParaRPr lang="pt-BR" dirty="0"/>
          </a:p>
          <a:p>
            <a:pPr lvl="2"/>
            <a:r>
              <a:rPr lang="pt-BR" dirty="0"/>
              <a:t>Natália de </a:t>
            </a:r>
            <a:r>
              <a:rPr lang="pt-BR" dirty="0" smtClean="0"/>
              <a:t>Almeida Silva</a:t>
            </a:r>
            <a:endParaRPr lang="pt-BR" dirty="0"/>
          </a:p>
          <a:p>
            <a:pPr lvl="2"/>
            <a:r>
              <a:rPr lang="pt-BR" dirty="0"/>
              <a:t>Paulo Roberto </a:t>
            </a:r>
            <a:r>
              <a:rPr lang="pt-BR" dirty="0" smtClean="0"/>
              <a:t>Negreiros Filho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609600" y="6317772"/>
            <a:ext cx="10868168" cy="176283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88925" y="4009448"/>
            <a:ext cx="5388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Orientadores:</a:t>
            </a:r>
          </a:p>
          <a:p>
            <a:pPr lvl="2"/>
            <a:r>
              <a:rPr lang="pt-BR" dirty="0" smtClean="0"/>
              <a:t>Dr. Luiz Carlos Fadel de Vasconcellos</a:t>
            </a:r>
          </a:p>
          <a:p>
            <a:pPr lvl="2"/>
            <a:r>
              <a:rPr lang="pt-BR" dirty="0" smtClean="0"/>
              <a:t>Dra. Juliana </a:t>
            </a:r>
            <a:r>
              <a:rPr lang="pt-BR" dirty="0" err="1"/>
              <a:t>Wotzasek</a:t>
            </a:r>
            <a:r>
              <a:rPr lang="pt-BR" dirty="0"/>
              <a:t> </a:t>
            </a:r>
            <a:r>
              <a:rPr lang="pt-BR" dirty="0" err="1"/>
              <a:t>Rulli</a:t>
            </a:r>
            <a:r>
              <a:rPr lang="pt-BR" dirty="0"/>
              <a:t> </a:t>
            </a:r>
            <a:r>
              <a:rPr lang="pt-BR" dirty="0" err="1"/>
              <a:t>Villardi</a:t>
            </a:r>
            <a:r>
              <a:rPr lang="pt-BR" dirty="0"/>
              <a:t> </a:t>
            </a:r>
            <a:r>
              <a:rPr lang="pt-BR" dirty="0" smtClean="0"/>
              <a:t>	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46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13851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Identificar em cada etapa:</a:t>
            </a:r>
          </a:p>
          <a:p>
            <a:r>
              <a:rPr lang="pt-BR" dirty="0" smtClean="0"/>
              <a:t>Atividades realizadas;</a:t>
            </a:r>
          </a:p>
          <a:p>
            <a:r>
              <a:rPr lang="pt-BR" dirty="0" smtClean="0"/>
              <a:t>Inventário Ambiental;</a:t>
            </a:r>
          </a:p>
          <a:p>
            <a:r>
              <a:rPr lang="pt-BR" dirty="0" smtClean="0"/>
              <a:t>Inventário de instrumentos e meios;</a:t>
            </a:r>
          </a:p>
          <a:p>
            <a:r>
              <a:rPr lang="pt-BR" dirty="0" smtClean="0"/>
              <a:t>Principais </a:t>
            </a:r>
            <a:r>
              <a:rPr lang="pt-BR" dirty="0" err="1" smtClean="0"/>
              <a:t>CNAEs</a:t>
            </a:r>
            <a:r>
              <a:rPr lang="pt-BR" dirty="0" smtClean="0"/>
              <a:t>;</a:t>
            </a:r>
          </a:p>
          <a:p>
            <a:r>
              <a:rPr lang="pt-BR" dirty="0" smtClean="0"/>
              <a:t>Principais </a:t>
            </a:r>
            <a:r>
              <a:rPr lang="pt-BR" dirty="0" err="1" smtClean="0"/>
              <a:t>CBOs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Principais </a:t>
            </a:r>
            <a:r>
              <a:rPr lang="pt-BR" dirty="0" err="1" smtClean="0"/>
              <a:t>CIDs</a:t>
            </a:r>
            <a:r>
              <a:rPr lang="pt-BR" dirty="0" smtClean="0"/>
              <a:t>;</a:t>
            </a:r>
          </a:p>
          <a:p>
            <a:r>
              <a:rPr lang="pt-BR" dirty="0" smtClean="0"/>
              <a:t>Legislações envolvidas nos processos.</a:t>
            </a:r>
            <a:endParaRPr lang="pt-BR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582304" y="370173"/>
            <a:ext cx="10972800" cy="1143000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noProof="0" dirty="0" smtClean="0"/>
              <a:t>OBJETIVOS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03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87487" y="950106"/>
            <a:ext cx="9471665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Etapa Agrícola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10021" y="288179"/>
            <a:ext cx="8160907" cy="576064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Cadeia Produtiva da Cana-de-Açúcar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60256" y="1722672"/>
            <a:ext cx="2095317" cy="1224136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Escolha e aquisição do terreno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35628" y="1722672"/>
            <a:ext cx="1934437" cy="115212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Análise do solo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440152" y="1722672"/>
            <a:ext cx="2208245" cy="115212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Plantio e Tratos Culturais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135896" y="1722672"/>
            <a:ext cx="1934437" cy="115212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Preparo do solo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2447596" y="2226728"/>
            <a:ext cx="192021" cy="216024"/>
          </a:xfrm>
          <a:prstGeom prst="rightArrow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prstClr val="white"/>
              </a:solidFill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4806444" y="2154720"/>
            <a:ext cx="192021" cy="216024"/>
          </a:xfrm>
          <a:prstGeom prst="rightArrow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prstClr val="white"/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7152120" y="2226728"/>
            <a:ext cx="192021" cy="216024"/>
          </a:xfrm>
          <a:prstGeom prst="rightArrow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prstClr val="white"/>
              </a:solidFill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1128045" y="5037537"/>
            <a:ext cx="2773640" cy="1571083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Transporte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0224459" y="1722672"/>
            <a:ext cx="1689076" cy="115212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Colheita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9812648" y="2154720"/>
            <a:ext cx="192021" cy="216024"/>
          </a:xfrm>
          <a:prstGeom prst="rightArrow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prstClr val="white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135169" y="5185496"/>
            <a:ext cx="2162019" cy="125686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Etapa Industrial</a:t>
            </a:r>
            <a:endParaRPr lang="pt-BR" sz="2400" b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Resultado de imagem para terra 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66" y="3188131"/>
            <a:ext cx="2092036" cy="1644618"/>
          </a:xfrm>
          <a:prstGeom prst="rect">
            <a:avLst/>
          </a:prstGeom>
          <a:noFill/>
        </p:spPr>
      </p:pic>
      <p:pic>
        <p:nvPicPr>
          <p:cNvPr id="2054" name="Picture 6" descr="Resultado de imagem para terra 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977" y="3072707"/>
            <a:ext cx="2255116" cy="1804093"/>
          </a:xfrm>
          <a:prstGeom prst="rect">
            <a:avLst/>
          </a:prstGeom>
          <a:noFill/>
        </p:spPr>
      </p:pic>
      <p:pic>
        <p:nvPicPr>
          <p:cNvPr id="2056" name="Picture 8" descr="Resultado de imagem para subsolag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75" y="3089564"/>
            <a:ext cx="2119747" cy="1413164"/>
          </a:xfrm>
          <a:prstGeom prst="rect">
            <a:avLst/>
          </a:prstGeom>
          <a:noFill/>
        </p:spPr>
      </p:pic>
      <p:sp>
        <p:nvSpPr>
          <p:cNvPr id="2058" name="AutoShape 10" descr="Resultado de imagem para agroto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60" name="AutoShape 12" descr="Resultado de imagem para agroto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62" name="AutoShape 14" descr="Resultado de imagem para agroto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64" name="AutoShape 16" descr="Resultado de imagem para agroto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66" name="AutoShape 18" descr="Resultado de imagem para agroto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8" name="Picture 20" descr="Resultado de imagem para agrotox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1363" y="3144981"/>
            <a:ext cx="2220344" cy="1371600"/>
          </a:xfrm>
          <a:prstGeom prst="rect">
            <a:avLst/>
          </a:prstGeom>
          <a:noFill/>
        </p:spPr>
      </p:pic>
      <p:pic>
        <p:nvPicPr>
          <p:cNvPr id="2070" name="Picture 22" descr="Resultado de imagem para colheita manual cana de açuc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56642" y="3186546"/>
            <a:ext cx="2041105" cy="1355294"/>
          </a:xfrm>
          <a:prstGeom prst="rect">
            <a:avLst/>
          </a:prstGeom>
          <a:noFill/>
        </p:spPr>
      </p:pic>
      <p:pic>
        <p:nvPicPr>
          <p:cNvPr id="2074" name="Picture 26" descr="Resultado de imagem para usina cana de açúc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55137" y="4918365"/>
            <a:ext cx="2656811" cy="1662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2" grpId="0" uiExpand="1" build="p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Benefrango\Documents\Area de Trabalho - outubro 2017\Mestrado Fiocruz\TRABALHO GSP\Desenho de Cadeia Produtiva da Cana de Acucar _ Quase Definitivo.pn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1510147" y="0"/>
            <a:ext cx="97813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Algumas questões importantes sobre a </a:t>
            </a:r>
            <a:r>
              <a:rPr lang="pt-BR" sz="3600" b="1" dirty="0" err="1" smtClean="0">
                <a:solidFill>
                  <a:schemeClr val="bg1"/>
                </a:solidFill>
              </a:rPr>
              <a:t>Cana-de-Açúcar</a:t>
            </a:r>
            <a:r>
              <a:rPr lang="pt-BR" sz="3600" b="1" dirty="0" smtClean="0">
                <a:solidFill>
                  <a:schemeClr val="bg1"/>
                </a:solidFill>
              </a:rPr>
              <a:t>...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081" y="1458837"/>
            <a:ext cx="3459739" cy="53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Resultado de imagem para anatomia cana de acucar col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657" y="1513177"/>
            <a:ext cx="4432300" cy="3993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ypical Crop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482" y="235529"/>
            <a:ext cx="10775663" cy="620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sultado de imagem para cana planta e cana so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993" y="369601"/>
            <a:ext cx="10332315" cy="586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9" y="1383540"/>
            <a:ext cx="9813700" cy="5081654"/>
          </a:xfrm>
          <a:prstGeom prst="rect">
            <a:avLst/>
          </a:prstGeom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476519" y="124513"/>
            <a:ext cx="10972800" cy="1143000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Evolução da Produtividade da Cana-de-Açúcar por </a:t>
            </a:r>
            <a:r>
              <a:rPr lang="pt-BR" sz="3600" dirty="0" smtClean="0"/>
              <a:t>Cort</a:t>
            </a:r>
            <a:r>
              <a:rPr lang="pt-BR" sz="3600" b="1" dirty="0" smtClean="0"/>
              <a:t>e</a:t>
            </a:r>
            <a:endParaRPr lang="pt-BR" sz="36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5759356" y="6465194"/>
            <a:ext cx="626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Ministério da agricultura, pecuária e abastecimento 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3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55" y="1517076"/>
            <a:ext cx="10972800" cy="4525963"/>
          </a:xfrm>
        </p:spPr>
        <p:txBody>
          <a:bodyPr/>
          <a:lstStyle/>
          <a:p>
            <a:r>
              <a:rPr lang="pt-BR" dirty="0" smtClean="0"/>
              <a:t>Compreende a escolha, aquisição, compra e </a:t>
            </a:r>
            <a:r>
              <a:rPr lang="pt-BR" dirty="0" err="1" smtClean="0"/>
              <a:t>contratualização</a:t>
            </a:r>
            <a:r>
              <a:rPr lang="pt-BR" dirty="0" smtClean="0"/>
              <a:t>;</a:t>
            </a:r>
          </a:p>
          <a:p>
            <a:r>
              <a:rPr lang="pt-BR" dirty="0" smtClean="0"/>
              <a:t>Questões ligadas ao latifúndio e posse da terra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1. Escolha e aquisição do terreno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39942" name="Picture 6" descr="Resultado de imagem para latifun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66" y="2673930"/>
            <a:ext cx="5275407" cy="4064953"/>
          </a:xfrm>
          <a:prstGeom prst="rect">
            <a:avLst/>
          </a:prstGeom>
          <a:noFill/>
        </p:spPr>
      </p:pic>
      <p:pic>
        <p:nvPicPr>
          <p:cNvPr id="39946" name="Picture 10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1050" y="2673930"/>
            <a:ext cx="6299279" cy="4064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2. Análise do Solo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57200" y="1554562"/>
            <a:ext cx="3418705" cy="19569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Amostragem</a:t>
            </a:r>
            <a:endParaRPr lang="pt-BR" sz="2800" b="1" dirty="0"/>
          </a:p>
        </p:txBody>
      </p:sp>
      <p:sp>
        <p:nvSpPr>
          <p:cNvPr id="6" name="Elipse 5"/>
          <p:cNvSpPr/>
          <p:nvPr/>
        </p:nvSpPr>
        <p:spPr>
          <a:xfrm>
            <a:off x="7245927" y="1602557"/>
            <a:ext cx="3810000" cy="19580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Análise laboratorial e recomendações  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0" y="4549676"/>
            <a:ext cx="11172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Quem são os trabalhadores que atuam nestas etapas?</a:t>
            </a:r>
          </a:p>
          <a:p>
            <a:r>
              <a:rPr lang="pt-BR" sz="3600" b="1" dirty="0" smtClean="0">
                <a:solidFill>
                  <a:srgbClr val="002060"/>
                </a:solidFill>
              </a:rPr>
              <a:t>Como eles fazem o seu trabalho?</a:t>
            </a:r>
          </a:p>
          <a:p>
            <a:r>
              <a:rPr lang="pt-BR" sz="3600" b="1" dirty="0" smtClean="0">
                <a:solidFill>
                  <a:srgbClr val="002060"/>
                </a:solidFill>
              </a:rPr>
              <a:t>Quais as repercussões estes processos podem ter sobre sua saúde?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Resultado de imagem para análise do so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9980750" y="3183401"/>
            <a:ext cx="2211250" cy="14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análise do sol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493768" y="2128940"/>
            <a:ext cx="3102780" cy="21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3. Preparo do Solo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69621" y="1662546"/>
            <a:ext cx="4291542" cy="1510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3.1.Desmatamento e limpeza</a:t>
            </a:r>
            <a:endParaRPr lang="pt-BR" sz="2800" b="1" dirty="0"/>
          </a:p>
        </p:txBody>
      </p:sp>
      <p:sp>
        <p:nvSpPr>
          <p:cNvPr id="9" name="Elipse 8"/>
          <p:cNvSpPr/>
          <p:nvPr/>
        </p:nvSpPr>
        <p:spPr>
          <a:xfrm>
            <a:off x="5004857" y="1578798"/>
            <a:ext cx="4291542" cy="1510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3.2. Aplicação de Técnicas Mecânicas</a:t>
            </a:r>
            <a:endParaRPr lang="pt-BR" sz="2800" b="1" dirty="0"/>
          </a:p>
        </p:txBody>
      </p:sp>
      <p:sp>
        <p:nvSpPr>
          <p:cNvPr id="10" name="Elipse 9"/>
          <p:cNvSpPr/>
          <p:nvPr/>
        </p:nvSpPr>
        <p:spPr>
          <a:xfrm>
            <a:off x="1153294" y="3369962"/>
            <a:ext cx="4291542" cy="1510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3.3.Aplicação de Técnicas Químicas</a:t>
            </a:r>
            <a:endParaRPr lang="pt-BR" sz="2800" b="1" dirty="0"/>
          </a:p>
        </p:txBody>
      </p:sp>
      <p:sp>
        <p:nvSpPr>
          <p:cNvPr id="11" name="Elipse 10"/>
          <p:cNvSpPr/>
          <p:nvPr/>
        </p:nvSpPr>
        <p:spPr>
          <a:xfrm>
            <a:off x="7415548" y="3325091"/>
            <a:ext cx="4291542" cy="1510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3.4.Aplicação de Inseticidas e Herbicidas</a:t>
            </a:r>
            <a:endParaRPr lang="pt-BR" sz="2800" b="1" dirty="0"/>
          </a:p>
        </p:txBody>
      </p:sp>
      <p:sp>
        <p:nvSpPr>
          <p:cNvPr id="12" name="Elipse 11"/>
          <p:cNvSpPr/>
          <p:nvPr/>
        </p:nvSpPr>
        <p:spPr>
          <a:xfrm>
            <a:off x="5032566" y="4959927"/>
            <a:ext cx="4291542" cy="1510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3.5. Conservação de Solos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7586465-A40D-4953-80F7-C2460F96C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696"/>
            <a:ext cx="9144000" cy="1340373"/>
          </a:xfrm>
        </p:spPr>
        <p:txBody>
          <a:bodyPr>
            <a:noAutofit/>
          </a:bodyPr>
          <a:lstStyle/>
          <a:p>
            <a:pPr algn="just"/>
            <a:r>
              <a:rPr lang="pt-BR" sz="2600" dirty="0">
                <a:solidFill>
                  <a:schemeClr val="tx1"/>
                </a:solidFill>
              </a:rPr>
              <a:t>Temas gerados: Estrutura, Dinâmica e Organização da Vigilância em Saúde do Trabalhador; Acidentes; Invisibilidade; Saúde dos Trabalhadores da Saúde e Controle Social.</a:t>
            </a:r>
          </a:p>
          <a:p>
            <a:pPr algn="just"/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4" name="Seta: para Baixo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0D88F76-954F-4D33-8DC0-B05E463FA93F}"/>
              </a:ext>
            </a:extLst>
          </p:cNvPr>
          <p:cNvSpPr/>
          <p:nvPr/>
        </p:nvSpPr>
        <p:spPr>
          <a:xfrm>
            <a:off x="4999329" y="3562068"/>
            <a:ext cx="1592539" cy="10560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0000FF"/>
              </a:highlight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4000" b="1" dirty="0" smtClean="0">
                <a:cs typeface="Arial" pitchFamily="34" charset="0"/>
              </a:rPr>
              <a:t>Processo de Construção do Trabalho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7586465-A40D-4953-80F7-C2460F96C1EC}"/>
              </a:ext>
            </a:extLst>
          </p:cNvPr>
          <p:cNvSpPr txBox="1">
            <a:spLocks/>
          </p:cNvSpPr>
          <p:nvPr/>
        </p:nvSpPr>
        <p:spPr>
          <a:xfrm>
            <a:off x="1662753" y="2180430"/>
            <a:ext cx="9144000" cy="1340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dirty="0" smtClean="0">
                <a:solidFill>
                  <a:schemeClr val="tx1"/>
                </a:solidFill>
              </a:rPr>
              <a:t>Demanda da ENSP /FIOCRUZ com a participação dos mestrandos na definição dos temas dos Grupos Situação Problema a partir de inquietações da prática no serviço.</a:t>
            </a:r>
            <a:endParaRPr lang="pt-BR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9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3. Preparo do Solo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63585" y="1596303"/>
            <a:ext cx="4291542" cy="1510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3.1Desmatamento e limpeza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57738" y="1596303"/>
            <a:ext cx="65722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Objetivo: Remoção da vegetação , deixando o terreno em condições para implantar a cultura.</a:t>
            </a:r>
          </a:p>
          <a:p>
            <a:r>
              <a:rPr lang="pt-BR" sz="2800" dirty="0" smtClean="0"/>
              <a:t>Técnicas: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Queimadas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Tratores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Manual</a:t>
            </a:r>
          </a:p>
        </p:txBody>
      </p:sp>
      <p:pic>
        <p:nvPicPr>
          <p:cNvPr id="8" name="Imagem 7" descr="http://www.sigacana.com.br/a_PREPARO_DO_SOLO/1_PREPARO_DO_SOLO_arquivos/image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411" y="3204642"/>
            <a:ext cx="3877139" cy="31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Resultado de imagem para trator de esteira limpando terr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131" y="3138856"/>
            <a:ext cx="4690043" cy="3517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9" y="3480179"/>
            <a:ext cx="10972800" cy="2632339"/>
          </a:xfrm>
        </p:spPr>
        <p:txBody>
          <a:bodyPr/>
          <a:lstStyle/>
          <a:p>
            <a:r>
              <a:rPr lang="pt-BR" dirty="0" err="1" smtClean="0"/>
              <a:t>Gradagem</a:t>
            </a:r>
            <a:endParaRPr lang="pt-BR" dirty="0" smtClean="0"/>
          </a:p>
          <a:p>
            <a:r>
              <a:rPr lang="pt-BR" dirty="0" smtClean="0"/>
              <a:t>Subsolagem</a:t>
            </a:r>
          </a:p>
          <a:p>
            <a:r>
              <a:rPr lang="pt-BR" dirty="0" smtClean="0"/>
              <a:t>Aração</a:t>
            </a:r>
          </a:p>
          <a:p>
            <a:r>
              <a:rPr lang="pt-BR" dirty="0" err="1" smtClean="0"/>
              <a:t>Sulcadores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466976" y="644960"/>
            <a:ext cx="4291542" cy="1510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3.2.Aplicação de Técnicas Mecânicas</a:t>
            </a:r>
            <a:endParaRPr lang="pt-BR" sz="2800" b="1" dirty="0"/>
          </a:p>
        </p:txBody>
      </p:sp>
      <p:pic>
        <p:nvPicPr>
          <p:cNvPr id="5" name="Imagem 4" descr="http://www.sigacana.com.br/a_PREPARO_DO_SOLO/1_PREPARO_DO_SOLO_arquivos/image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250" y="426595"/>
            <a:ext cx="384151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Resultado de imagem para subsola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9195" y="3609006"/>
            <a:ext cx="4088089" cy="2538123"/>
          </a:xfrm>
          <a:prstGeom prst="rect">
            <a:avLst/>
          </a:prstGeom>
          <a:noFill/>
        </p:spPr>
      </p:pic>
      <p:pic>
        <p:nvPicPr>
          <p:cNvPr id="46084" name="Picture 4" descr="Resultado de imagem para arac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818" y="3182721"/>
            <a:ext cx="4438553" cy="332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Calagem</a:t>
            </a:r>
          </a:p>
          <a:p>
            <a:r>
              <a:rPr lang="pt-BR" dirty="0" err="1" smtClean="0"/>
              <a:t>Gessagem</a:t>
            </a:r>
            <a:endParaRPr lang="pt-BR" dirty="0" smtClean="0"/>
          </a:p>
          <a:p>
            <a:r>
              <a:rPr lang="pt-BR" dirty="0" smtClean="0"/>
              <a:t>Técnicas de adubação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633257" y="235527"/>
            <a:ext cx="4291542" cy="1510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3.3.Aplicação de Técnicas Químicas</a:t>
            </a:r>
            <a:endParaRPr lang="pt-BR" sz="2800" b="1" dirty="0"/>
          </a:p>
        </p:txBody>
      </p:sp>
      <p:pic>
        <p:nvPicPr>
          <p:cNvPr id="47106" name="Picture 2" descr="Resultado de imagem para cal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956" y="3722996"/>
            <a:ext cx="5308601" cy="2986088"/>
          </a:xfrm>
          <a:prstGeom prst="rect">
            <a:avLst/>
          </a:prstGeom>
          <a:noFill/>
        </p:spPr>
      </p:pic>
      <p:pic>
        <p:nvPicPr>
          <p:cNvPr id="1026" name="Picture 2" descr="Agropro Calagem do solo, entenda por que ela e importa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261" y="1936740"/>
            <a:ext cx="66960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13851"/>
            <a:ext cx="10972800" cy="5061091"/>
          </a:xfrm>
        </p:spPr>
        <p:txBody>
          <a:bodyPr/>
          <a:lstStyle/>
          <a:p>
            <a:r>
              <a:rPr lang="pt-BR" dirty="0" smtClean="0"/>
              <a:t>Controle de pragas</a:t>
            </a:r>
          </a:p>
          <a:p>
            <a:r>
              <a:rPr lang="pt-BR" dirty="0" smtClean="0"/>
              <a:t>Controle de ervas daninhas</a:t>
            </a:r>
          </a:p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633257" y="235527"/>
            <a:ext cx="4291542" cy="1510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3.4.Aplicação de Inseticidas e Herbicidas</a:t>
            </a:r>
            <a:endParaRPr lang="pt-BR" sz="2800" b="1" dirty="0"/>
          </a:p>
        </p:txBody>
      </p:sp>
      <p:sp>
        <p:nvSpPr>
          <p:cNvPr id="49154" name="AutoShape 2" descr="Resultado de imagem para agrotoxicos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Resultado de imagem para agrotoxicos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8" name="AutoShape 6" descr="Resultado de imagem para agrotoxicos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60" name="AutoShape 8" descr="Resultado de imagem para agrotoxicos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62" name="AutoShape 10" descr="Resultado de imagem para agrotoxicos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9164" name="Picture 12" descr="Resultado de imagem para agrotoxicos c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644" y="1680873"/>
            <a:ext cx="4434319" cy="3085091"/>
          </a:xfrm>
          <a:prstGeom prst="rect">
            <a:avLst/>
          </a:prstGeom>
          <a:noFill/>
        </p:spPr>
      </p:pic>
      <p:pic>
        <p:nvPicPr>
          <p:cNvPr id="49166" name="Picture 14" descr="Resultado de imagem para agrotoxicos c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993" y="2832243"/>
            <a:ext cx="571500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228769" y="1109397"/>
            <a:ext cx="4291542" cy="1510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3.5. Conservação de Solos</a:t>
            </a:r>
            <a:endParaRPr lang="pt-BR" sz="2800" b="1" dirty="0"/>
          </a:p>
        </p:txBody>
      </p:sp>
      <p:pic>
        <p:nvPicPr>
          <p:cNvPr id="7" name="Imagem 6" descr="http://www.sigacana.com.br/a_PREPARO_DO_SOLO/1_PREPARO_DO_SOLO_arquivos/image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775" y="1269045"/>
            <a:ext cx="4336819" cy="26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://www.sigacana.com.br/a_PREPARO_DO_SOLO/1_PREPARO_DO_SOLO_arquivos/image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9856" y="4421874"/>
            <a:ext cx="3418134" cy="218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http://www.sigacana.com.br/a_PREPARO_DO_SOLO/1_PREPARO_DO_SOLO_arquivos/image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072" y="3379469"/>
            <a:ext cx="4520046" cy="30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4. Plantio e Tratos Culturais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280459" y="1579418"/>
            <a:ext cx="3335577" cy="151014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4.1. Preparo para o Plantio</a:t>
            </a:r>
            <a:endParaRPr lang="pt-BR" sz="2800" b="1" dirty="0"/>
          </a:p>
        </p:txBody>
      </p:sp>
      <p:sp>
        <p:nvSpPr>
          <p:cNvPr id="6" name="Elipse 5"/>
          <p:cNvSpPr/>
          <p:nvPr/>
        </p:nvSpPr>
        <p:spPr>
          <a:xfrm>
            <a:off x="4724399" y="1685685"/>
            <a:ext cx="3810000" cy="19580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4.2. Atividades relacionadas às mudas e suas aplicações</a:t>
            </a:r>
            <a:endParaRPr lang="pt-BR" sz="2800" b="1" dirty="0"/>
          </a:p>
        </p:txBody>
      </p:sp>
      <p:sp>
        <p:nvSpPr>
          <p:cNvPr id="11" name="Elipse 10"/>
          <p:cNvSpPr/>
          <p:nvPr/>
        </p:nvSpPr>
        <p:spPr>
          <a:xfrm>
            <a:off x="3505199" y="4484304"/>
            <a:ext cx="3810000" cy="19580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4.3. Aplicação de Herbicidas e Inseticidas*</a:t>
            </a:r>
            <a:endParaRPr lang="pt-BR" sz="2800" b="1" dirty="0"/>
          </a:p>
        </p:txBody>
      </p:sp>
      <p:sp>
        <p:nvSpPr>
          <p:cNvPr id="12" name="Elipse 11"/>
          <p:cNvSpPr/>
          <p:nvPr/>
        </p:nvSpPr>
        <p:spPr>
          <a:xfrm>
            <a:off x="8063345" y="4567430"/>
            <a:ext cx="3616037" cy="186107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4.4. Tratos Culturais</a:t>
            </a:r>
            <a:endParaRPr lang="pt-BR" sz="2800" b="1" dirty="0"/>
          </a:p>
        </p:txBody>
      </p:sp>
      <p:sp>
        <p:nvSpPr>
          <p:cNvPr id="51202" name="AutoShape 2" descr="Resultado de imagem para Plantio da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04" name="AutoShape 4" descr="Resultado de imagem para Plantio da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06" name="Picture 6" descr="Resultado de imagem para Plantio da C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2266" y="1731818"/>
            <a:ext cx="3362037" cy="2521528"/>
          </a:xfrm>
          <a:prstGeom prst="rect">
            <a:avLst/>
          </a:prstGeom>
          <a:noFill/>
        </p:spPr>
      </p:pic>
      <p:pic>
        <p:nvPicPr>
          <p:cNvPr id="51208" name="Picture 8" descr="Resultado de imagem para sulcac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84" y="3463637"/>
            <a:ext cx="3190725" cy="2036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Sulcação</a:t>
            </a:r>
            <a:endParaRPr lang="pt-BR" dirty="0" smtClean="0"/>
          </a:p>
          <a:p>
            <a:r>
              <a:rPr lang="pt-BR" dirty="0" smtClean="0"/>
              <a:t>Formação de talhões</a:t>
            </a:r>
          </a:p>
          <a:p>
            <a:r>
              <a:rPr lang="pt-BR" dirty="0" smtClean="0"/>
              <a:t>Fertilização e adubação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4.1. Preparo para o Plantio</a:t>
            </a:r>
            <a:endParaRPr lang="pt-BR" sz="2800" b="1" dirty="0"/>
          </a:p>
        </p:txBody>
      </p:sp>
      <p:pic>
        <p:nvPicPr>
          <p:cNvPr id="5" name="Picture 8" descr="Resultado de imagem para sulca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178" y="1496292"/>
            <a:ext cx="6164396" cy="3934690"/>
          </a:xfrm>
          <a:prstGeom prst="rect">
            <a:avLst/>
          </a:prstGeom>
          <a:noFill/>
        </p:spPr>
      </p:pic>
      <p:pic>
        <p:nvPicPr>
          <p:cNvPr id="53250" name="Picture 2" descr="01-07-02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02" y="3336617"/>
            <a:ext cx="4582680" cy="3042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Produção/Aquisição de mudas/sementes</a:t>
            </a:r>
          </a:p>
          <a:p>
            <a:r>
              <a:rPr lang="pt-BR" dirty="0" smtClean="0"/>
              <a:t>Aplicar mudas/sementes/cana nos sulcos</a:t>
            </a:r>
          </a:p>
          <a:p>
            <a:r>
              <a:rPr lang="pt-BR" dirty="0" smtClean="0"/>
              <a:t>Realizar </a:t>
            </a:r>
            <a:r>
              <a:rPr lang="pt-BR" dirty="0" err="1" smtClean="0"/>
              <a:t>cobrição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t-BR" sz="3200" b="1" dirty="0" smtClean="0"/>
              <a:t>4.2. Atividades relacionadas às mudas e suas aplicações</a:t>
            </a:r>
            <a:endParaRPr lang="pt-BR" sz="3200" b="1" dirty="0"/>
          </a:p>
        </p:txBody>
      </p:sp>
      <p:sp>
        <p:nvSpPr>
          <p:cNvPr id="54274" name="AutoShape 2" descr="Resultado de imagem para gemas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6" name="AutoShape 4" descr="Resultado de imagem para gemas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8" name="AutoShape 6" descr="Resultado de imagem para gemas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80" name="AutoShape 8" descr="Resultado de imagem para gemas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82" name="AutoShape 10" descr="Resultado de imagem para gemas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4284" name="Picture 12" descr="Resultado de imagem para gemas c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929" y="1662545"/>
            <a:ext cx="3270103" cy="2452577"/>
          </a:xfrm>
          <a:prstGeom prst="rect">
            <a:avLst/>
          </a:prstGeom>
          <a:noFill/>
        </p:spPr>
      </p:pic>
      <p:pic>
        <p:nvPicPr>
          <p:cNvPr id="54286" name="Picture 14" descr="http://www.sigacana.com.br/b_PLANTIO/2_PLANTIO_arquivos/image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702" y="3310226"/>
            <a:ext cx="2282825" cy="3262413"/>
          </a:xfrm>
          <a:prstGeom prst="rect">
            <a:avLst/>
          </a:prstGeom>
          <a:noFill/>
        </p:spPr>
      </p:pic>
      <p:pic>
        <p:nvPicPr>
          <p:cNvPr id="54288" name="Picture 16" descr="http://www.sigacana.com.br/b_PLANTIO/2_PLANTIO_arquivos/image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5066" y="4204421"/>
            <a:ext cx="3635375" cy="2422526"/>
          </a:xfrm>
          <a:prstGeom prst="rect">
            <a:avLst/>
          </a:prstGeom>
          <a:noFill/>
        </p:spPr>
      </p:pic>
      <p:pic>
        <p:nvPicPr>
          <p:cNvPr id="54290" name="Picture 18" descr="http://www.sigacana.com.br/b_PLANTIO/2_PLANTIO_arquivos/image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12" y="3629890"/>
            <a:ext cx="4087092" cy="270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0" y="4073235"/>
            <a:ext cx="7426036" cy="22582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655" y="1884217"/>
            <a:ext cx="10945090" cy="4585855"/>
          </a:xfrm>
        </p:spPr>
        <p:txBody>
          <a:bodyPr>
            <a:normAutofit/>
          </a:bodyPr>
          <a:lstStyle/>
          <a:p>
            <a:r>
              <a:rPr lang="pt-BR" dirty="0" smtClean="0"/>
              <a:t>Irrigar o solo </a:t>
            </a:r>
          </a:p>
          <a:p>
            <a:r>
              <a:rPr lang="pt-BR" dirty="0" smtClean="0"/>
              <a:t>Realizar Adubação de cobertura (terrestre ou aérea)</a:t>
            </a:r>
          </a:p>
          <a:p>
            <a:r>
              <a:rPr lang="pt-BR" dirty="0" smtClean="0"/>
              <a:t>Realizar Manutenção ou Correção do Solo</a:t>
            </a:r>
          </a:p>
          <a:p>
            <a:r>
              <a:rPr lang="pt-BR" dirty="0" smtClean="0"/>
              <a:t>Realizar monitoramento e controle de doenças</a:t>
            </a:r>
          </a:p>
          <a:p>
            <a:r>
              <a:rPr lang="pt-BR" dirty="0" smtClean="0"/>
              <a:t>Efetuar Manejo de Pragas e  Vetores</a:t>
            </a:r>
          </a:p>
          <a:p>
            <a:r>
              <a:rPr lang="pt-BR" dirty="0" smtClean="0"/>
              <a:t>Efetuar controle da </a:t>
            </a:r>
            <a:r>
              <a:rPr lang="pt-BR" dirty="0" err="1" smtClean="0"/>
              <a:t>Matocompetição</a:t>
            </a:r>
            <a:endParaRPr lang="pt-BR" dirty="0" smtClean="0"/>
          </a:p>
          <a:p>
            <a:r>
              <a:rPr lang="pt-BR" dirty="0" smtClean="0"/>
              <a:t>Realizar aplicação de </a:t>
            </a:r>
            <a:r>
              <a:rPr lang="pt-BR" dirty="0" err="1" smtClean="0"/>
              <a:t>maturadores</a:t>
            </a:r>
            <a:r>
              <a:rPr lang="pt-BR" dirty="0" smtClean="0"/>
              <a:t>*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4.4. Tratos Culturais</a:t>
            </a:r>
            <a:endParaRPr lang="pt-BR" sz="2800" b="1" dirty="0"/>
          </a:p>
        </p:txBody>
      </p:sp>
      <p:sp>
        <p:nvSpPr>
          <p:cNvPr id="6" name="Retângulo 5"/>
          <p:cNvSpPr/>
          <p:nvPr/>
        </p:nvSpPr>
        <p:spPr>
          <a:xfrm>
            <a:off x="9518279" y="4380105"/>
            <a:ext cx="2299855" cy="174567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Agrotóxicos</a:t>
            </a:r>
            <a:endParaRPr lang="pt-BR" sz="3200" b="1" dirty="0"/>
          </a:p>
        </p:txBody>
      </p:sp>
      <p:sp>
        <p:nvSpPr>
          <p:cNvPr id="7" name="Seta para a direita 6"/>
          <p:cNvSpPr/>
          <p:nvPr/>
        </p:nvSpPr>
        <p:spPr>
          <a:xfrm>
            <a:off x="7841673" y="4641273"/>
            <a:ext cx="1427018" cy="10806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4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5. Colheita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83476" y="4629482"/>
            <a:ext cx="3945177" cy="20920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5.1. Planejamento e Preparo  pré Colheita</a:t>
            </a:r>
            <a:endParaRPr lang="pt-BR" sz="2800" b="1" dirty="0"/>
          </a:p>
        </p:txBody>
      </p:sp>
      <p:sp>
        <p:nvSpPr>
          <p:cNvPr id="6" name="Elipse 5"/>
          <p:cNvSpPr/>
          <p:nvPr/>
        </p:nvSpPr>
        <p:spPr>
          <a:xfrm>
            <a:off x="4474603" y="2022764"/>
            <a:ext cx="4073238" cy="22167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5.2. Sistemas de Corte e Colheita </a:t>
            </a:r>
            <a:endParaRPr lang="pt-BR" sz="2800" b="1" dirty="0"/>
          </a:p>
        </p:txBody>
      </p:sp>
      <p:sp>
        <p:nvSpPr>
          <p:cNvPr id="11" name="Elipse 10"/>
          <p:cNvSpPr/>
          <p:nvPr/>
        </p:nvSpPr>
        <p:spPr>
          <a:xfrm>
            <a:off x="8160327" y="4622850"/>
            <a:ext cx="3810000" cy="19580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5.3. Carregamento para Transporte</a:t>
            </a:r>
            <a:endParaRPr lang="pt-BR" sz="2800" b="1" dirty="0"/>
          </a:p>
        </p:txBody>
      </p:sp>
      <p:sp>
        <p:nvSpPr>
          <p:cNvPr id="51202" name="AutoShape 2" descr="Resultado de imagem para Plantio da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04" name="AutoShape 4" descr="Resultado de imagem para Plantio da Ca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5298" name="Picture 2" descr="Resultado de imagem para queima do canav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8" y="2008908"/>
            <a:ext cx="4187152" cy="2355273"/>
          </a:xfrm>
          <a:prstGeom prst="rect">
            <a:avLst/>
          </a:prstGeom>
          <a:noFill/>
        </p:spPr>
      </p:pic>
      <p:pic>
        <p:nvPicPr>
          <p:cNvPr id="55300" name="Picture 4" descr="Resultado de imagem para corte e colheita c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901" y="4418588"/>
            <a:ext cx="3488171" cy="2321925"/>
          </a:xfrm>
          <a:prstGeom prst="rect">
            <a:avLst/>
          </a:prstGeom>
          <a:noFill/>
        </p:spPr>
      </p:pic>
      <p:pic>
        <p:nvPicPr>
          <p:cNvPr id="55302" name="Picture 6" descr="Resultado de imagem para corte e colheita c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6699" y="2022763"/>
            <a:ext cx="3300886" cy="211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b="1" dirty="0" smtClean="0">
                <a:cs typeface="Arial" panose="020B0604020202020204" pitchFamily="34" charset="0"/>
              </a:rPr>
              <a:t>Vigilância em Saúde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28197" y="3041612"/>
            <a:ext cx="10508475" cy="930338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pt-BR" sz="3600" b="1" dirty="0">
                <a:cs typeface="Arial" pitchFamily="34" charset="0"/>
              </a:rPr>
              <a:t>Vigilância em Saúde do Trabalhador (S.T.)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374710" y="5631968"/>
            <a:ext cx="6864821" cy="727867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pt-BR" sz="3600" b="1" dirty="0" smtClean="0"/>
              <a:t>Cadeia </a:t>
            </a:r>
            <a:r>
              <a:rPr lang="pt-BR" sz="3600" b="1" dirty="0"/>
              <a:t>Produtiva</a:t>
            </a:r>
          </a:p>
        </p:txBody>
      </p:sp>
      <p:sp>
        <p:nvSpPr>
          <p:cNvPr id="9" name="Seta: para Baixo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0D88F76-954F-4D33-8DC0-B05E463FA93F}"/>
              </a:ext>
            </a:extLst>
          </p:cNvPr>
          <p:cNvSpPr/>
          <p:nvPr/>
        </p:nvSpPr>
        <p:spPr>
          <a:xfrm>
            <a:off x="5355080" y="1828799"/>
            <a:ext cx="1335355" cy="88526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0000FF"/>
              </a:highlight>
            </a:endParaRPr>
          </a:p>
        </p:txBody>
      </p:sp>
      <p:sp>
        <p:nvSpPr>
          <p:cNvPr id="10" name="Seta: para Baixo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0D88F76-954F-4D33-8DC0-B05E463FA93F}"/>
              </a:ext>
            </a:extLst>
          </p:cNvPr>
          <p:cNvSpPr/>
          <p:nvPr/>
        </p:nvSpPr>
        <p:spPr>
          <a:xfrm>
            <a:off x="5355081" y="4355909"/>
            <a:ext cx="1335355" cy="88526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80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510" y="1627912"/>
            <a:ext cx="11513126" cy="4883724"/>
          </a:xfrm>
        </p:spPr>
        <p:txBody>
          <a:bodyPr/>
          <a:lstStyle/>
          <a:p>
            <a:r>
              <a:rPr lang="pt-BR" dirty="0" smtClean="0"/>
              <a:t>Ações de planejamento (clima, idade do talhão)</a:t>
            </a:r>
          </a:p>
          <a:p>
            <a:pPr lvl="1"/>
            <a:r>
              <a:rPr lang="pt-BR" dirty="0" smtClean="0"/>
              <a:t>Definição de sequência de cortes</a:t>
            </a:r>
          </a:p>
          <a:p>
            <a:r>
              <a:rPr lang="pt-BR" dirty="0" smtClean="0"/>
              <a:t>Queimar a palha ou separar a palha do colmo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5.1. Planejamento e Preparo  pré Colheita</a:t>
            </a:r>
            <a:endParaRPr lang="pt-BR" sz="2800" b="1" dirty="0"/>
          </a:p>
        </p:txBody>
      </p:sp>
      <p:pic>
        <p:nvPicPr>
          <p:cNvPr id="60418" name="Picture 2" descr="Resultado de imagem para queima do canav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58" y="3321826"/>
            <a:ext cx="5968133" cy="3357076"/>
          </a:xfrm>
          <a:prstGeom prst="rect">
            <a:avLst/>
          </a:prstGeom>
          <a:noFill/>
        </p:spPr>
      </p:pic>
      <p:pic>
        <p:nvPicPr>
          <p:cNvPr id="60420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2056" y="3321826"/>
            <a:ext cx="4978147" cy="335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Cortar a Cana – manual ou mecanizado</a:t>
            </a:r>
          </a:p>
          <a:p>
            <a:r>
              <a:rPr lang="pt-BR" dirty="0" smtClean="0"/>
              <a:t>Depositar a cana em montes (</a:t>
            </a:r>
            <a:r>
              <a:rPr lang="pt-BR" dirty="0" err="1" smtClean="0"/>
              <a:t>enleiramento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5.2. Sistemas de Corte e Colheita </a:t>
            </a:r>
            <a:endParaRPr lang="pt-BR" sz="2800" b="1" dirty="0"/>
          </a:p>
        </p:txBody>
      </p:sp>
      <p:pic>
        <p:nvPicPr>
          <p:cNvPr id="59394" name="Picture 2" descr="Resultado de imagem para corte manual c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10" y="2804102"/>
            <a:ext cx="6553303" cy="3693680"/>
          </a:xfrm>
          <a:prstGeom prst="rect">
            <a:avLst/>
          </a:prstGeom>
          <a:noFill/>
        </p:spPr>
      </p:pic>
      <p:pic>
        <p:nvPicPr>
          <p:cNvPr id="59396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5086" y="3113809"/>
            <a:ext cx="4527310" cy="3176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Colocar os montes em caminhões e carretas</a:t>
            </a:r>
          </a:p>
          <a:p>
            <a:r>
              <a:rPr lang="pt-BR" dirty="0" smtClean="0"/>
              <a:t>Carregamento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5.3. Carregamento para Transporte</a:t>
            </a:r>
            <a:endParaRPr lang="pt-BR" sz="2800" b="1" dirty="0"/>
          </a:p>
        </p:txBody>
      </p:sp>
      <p:pic>
        <p:nvPicPr>
          <p:cNvPr id="58370" name="Picture 2" descr="Resultado de imagem para carregamento c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9310" y="2522177"/>
            <a:ext cx="5143210" cy="3857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6. Transporte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61442" name="Picture 2" descr="Resultado de imagem para transporte de c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012" y="1608137"/>
            <a:ext cx="8801100" cy="491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50" y="1304997"/>
            <a:ext cx="11139391" cy="555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 o trabalhador?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Rita\Desktop\s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7502" y="1542196"/>
            <a:ext cx="2238239" cy="24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89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1E14C31-6B22-4C89-9737-2C5BF9EF3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29050" y="287000"/>
            <a:ext cx="10515600" cy="5006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      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19DED58-0BA3-4443-A97D-96C10603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97"/>
            <a:ext cx="10515600" cy="6736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600" b="1" dirty="0">
                <a:solidFill>
                  <a:srgbClr val="FF0000"/>
                </a:solidFill>
              </a:rPr>
              <a:t>Cana de açúcar: desenvolvimento econômico x (</a:t>
            </a:r>
            <a:r>
              <a:rPr lang="pt-BR" sz="2600" b="1" dirty="0" err="1">
                <a:solidFill>
                  <a:srgbClr val="FF0000"/>
                </a:solidFill>
              </a:rPr>
              <a:t>re</a:t>
            </a:r>
            <a:r>
              <a:rPr lang="pt-BR" sz="2600" b="1" dirty="0">
                <a:solidFill>
                  <a:srgbClr val="FF0000"/>
                </a:solidFill>
              </a:rPr>
              <a:t>)produtor de vulnerabilidades</a:t>
            </a:r>
          </a:p>
        </p:txBody>
      </p:sp>
      <p:sp>
        <p:nvSpPr>
          <p:cNvPr id="2" name="AutoShape 2" descr="Resultado de imagem para alojamentos precários de trabalhadores da cana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F7E2247-7C13-4AA4-AAE3-7AAB222AE7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Trabalhador, no alojamento do Engenho Cocula III, em condições degradantes. Foto extraída no site da Procuradoria Regional do Trabalho da 6º Região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63EDF55-557E-4EF2-84AD-E7D7389D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6628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IMAGEM DE QUEIMADAS DA CANA DE AÇÚCAR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2200E1C-52F8-4A68-A025-A0C9FDD6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742999"/>
            <a:ext cx="3925437" cy="21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Resultado de imagem para IMAGEM DE EFEITOS DO AGROTÓXICOS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8F6985A-A3C4-4787-AF65-82B1E8BB64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60301" y="-5965659"/>
            <a:ext cx="152109" cy="11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Resultado de imagem para IMAGEM DE EFEITOS DO AGROTÓXICOS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F276461-C92F-4A4A-A5ED-4065AC7A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962" y="2903856"/>
            <a:ext cx="3422486" cy="20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ACIDENTES COM TRABALHADORES DA CANA DE AÇÚCAR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A0F5FCE-982F-4ED4-A532-FE17B4BD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72897"/>
            <a:ext cx="3106320" cy="19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IMAGEM DE DEGRADAÇÃO DO SOLO COM A CANA DE AÇÚCAR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EEB6AF2-DA7F-4162-987F-FD18A3C0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178" y="2872897"/>
            <a:ext cx="3246025" cy="20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MORTE DE TRABALHADORES NA CANA DE AÇÚCAR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61EDC07-48D3-461B-BCB6-BC3669522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2937" y="712041"/>
            <a:ext cx="3558247" cy="21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m relacionada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74DA6BC-45D7-40A0-8109-D8DC1B14D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7066" y="2877882"/>
            <a:ext cx="2417168" cy="19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m para CHUVA ACIDA DA CANA DE AÇÚCAR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DEABF29-BF64-44CA-8DA6-81F8FCBB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4902131"/>
            <a:ext cx="3096960" cy="20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m para ALIMENTOS CONTAMINADOS AGROTOXICOS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D8AE78D-DFB0-413E-B2A4-49A36E0A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6234" y="4835796"/>
            <a:ext cx="3048000" cy="20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m para PRECARIZAÇÃO DO TRABALHO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7A911A0-E1B7-4970-8765-5FF7D1D0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2796" y="732765"/>
            <a:ext cx="1841438" cy="211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8" descr="Resultado de imagem para exodo rural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7F75B72-DCB9-40F3-B0AA-7458B17343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30" descr="Resultado de imagem para exodo rural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DC9264A-B32F-4C8E-82E6-4D4D863A8A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32" descr="Resultado de imagem para exodo rural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9E5432E-7645-426E-B7E0-87464EEF2F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34" descr="Resultado de imagem para exodo rural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3627D47-2596-4785-82CB-FC66B5C52B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36" descr="Resultado de imagem para exodo rural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19E7EA0-4978-41D9-8E9E-52C1D4775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38" descr="Resultado de imagem para exodo rural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0D93A19-771E-4234-AE78-B4A8CF5D60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64" name="Picture 40" descr="Resultado de imagem para exodo rural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4350F0D-3CC5-4120-8DBF-F0966C48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798" y="4890019"/>
            <a:ext cx="2994435" cy="20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42" descr="Resultado de imagem para exodo rural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69C3303-C27B-4B5D-8AB4-4FC0DCDC09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68" name="Picture 44" descr="Resultado de imagem para exodo rural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FC6384F-615E-4510-97BE-7325049C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320" y="4902132"/>
            <a:ext cx="2989680" cy="20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56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5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2F22994-19FF-48C0-87B0-5801F4B2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>
                <a:cs typeface="Arial" panose="020B0604020202020204" pitchFamily="34" charset="0"/>
              </a:rPr>
              <a:t>Conhecer para intervir </a:t>
            </a:r>
            <a:r>
              <a:rPr lang="pt-BR" dirty="0" smtClean="0">
                <a:cs typeface="Arial" panose="020B0604020202020204" pitchFamily="34" charset="0"/>
              </a:rPr>
              <a:t>nos processos de trabalho é fundamental;</a:t>
            </a:r>
            <a:endParaRPr lang="pt-BR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cs typeface="Arial" panose="020B0604020202020204" pitchFamily="34" charset="0"/>
              </a:rPr>
              <a:t>Poucos estudos</a:t>
            </a:r>
          </a:p>
          <a:p>
            <a:pPr marL="0" indent="0" algn="just">
              <a:buNone/>
            </a:pPr>
            <a:r>
              <a:rPr lang="pt-BR" dirty="0" smtClean="0">
                <a:cs typeface="Arial" panose="020B0604020202020204" pitchFamily="34" charset="0"/>
              </a:rPr>
              <a:t> voltados para esta questão;</a:t>
            </a:r>
          </a:p>
          <a:p>
            <a:pPr marL="0" indent="0" algn="just">
              <a:buNone/>
            </a:pPr>
            <a:endParaRPr lang="pt-BR" dirty="0"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cs typeface="Arial" panose="020B0604020202020204" pitchFamily="34" charset="0"/>
              </a:rPr>
              <a:t> Superar </a:t>
            </a:r>
            <a:r>
              <a:rPr lang="pt-BR" dirty="0">
                <a:cs typeface="Arial" panose="020B0604020202020204" pitchFamily="34" charset="0"/>
              </a:rPr>
              <a:t>as </a:t>
            </a:r>
            <a:r>
              <a:rPr lang="pt-BR" dirty="0" smtClean="0">
                <a:cs typeface="Arial" panose="020B0604020202020204" pitchFamily="34" charset="0"/>
              </a:rPr>
              <a:t>fragilidades</a:t>
            </a:r>
          </a:p>
          <a:p>
            <a:pPr marL="0" indent="0" algn="just">
              <a:buNone/>
            </a:pPr>
            <a:r>
              <a:rPr lang="pt-BR" dirty="0" smtClean="0">
                <a:cs typeface="Arial" panose="020B0604020202020204" pitchFamily="34" charset="0"/>
              </a:rPr>
              <a:t>das ações de VISAT.   </a:t>
            </a:r>
          </a:p>
          <a:p>
            <a:pPr marL="0" indent="0" algn="just">
              <a:buNone/>
            </a:pPr>
            <a:r>
              <a:rPr lang="pt-BR" dirty="0" smtClean="0">
                <a:cs typeface="Arial" panose="020B0604020202020204" pitchFamily="34" charset="0"/>
              </a:rPr>
              <a:t> </a:t>
            </a:r>
            <a:endParaRPr lang="pt-BR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53E0B75-5A6C-41E8-B302-B8714101F3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822" y="2119946"/>
            <a:ext cx="4755354" cy="4519619"/>
          </a:xfrm>
          <a:prstGeom prst="rect">
            <a:avLst/>
          </a:prstGeom>
        </p:spPr>
      </p:pic>
      <p:cxnSp>
        <p:nvCxnSpPr>
          <p:cNvPr id="11" name="Conector de seta reta 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80D62E4-1D5E-46B5-86D5-6B71794BBEEA}"/>
              </a:ext>
            </a:extLst>
          </p:cNvPr>
          <p:cNvCxnSpPr/>
          <p:nvPr/>
        </p:nvCxnSpPr>
        <p:spPr>
          <a:xfrm flipH="1">
            <a:off x="9019785" y="3205015"/>
            <a:ext cx="12879" cy="528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D23DA07-DDA3-4483-B701-A320F3425349}"/>
              </a:ext>
            </a:extLst>
          </p:cNvPr>
          <p:cNvCxnSpPr/>
          <p:nvPr/>
        </p:nvCxnSpPr>
        <p:spPr>
          <a:xfrm flipV="1">
            <a:off x="9019786" y="5121687"/>
            <a:ext cx="0" cy="47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0E3EB4C-E7CC-46FA-9632-63DB9AA836F5}"/>
              </a:ext>
            </a:extLst>
          </p:cNvPr>
          <p:cNvCxnSpPr>
            <a:cxnSpLocks/>
          </p:cNvCxnSpPr>
          <p:nvPr/>
        </p:nvCxnSpPr>
        <p:spPr>
          <a:xfrm flipH="1">
            <a:off x="9726636" y="4397690"/>
            <a:ext cx="412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A9932DB-3B23-4F05-8BDB-BB83C7573AA0}"/>
              </a:ext>
            </a:extLst>
          </p:cNvPr>
          <p:cNvCxnSpPr/>
          <p:nvPr/>
        </p:nvCxnSpPr>
        <p:spPr>
          <a:xfrm>
            <a:off x="7719037" y="4384042"/>
            <a:ext cx="4893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721057" y="235970"/>
            <a:ext cx="10972800" cy="114300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b="1" dirty="0" smtClean="0">
                <a:cs typeface="Arial" panose="020B0604020202020204" pitchFamily="34" charset="0"/>
              </a:rPr>
              <a:t>Porque estudar a Estrutura das Vigilâncias?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25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27EDA05-484A-4E41-93A7-2823E537C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5739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cs typeface="Arial" panose="020B0604020202020204" pitchFamily="34" charset="0"/>
              </a:rPr>
              <a:t>Objetivos</a:t>
            </a:r>
          </a:p>
          <a:p>
            <a:pPr marL="0" indent="0" algn="just">
              <a:buNone/>
            </a:pPr>
            <a:r>
              <a:rPr lang="pt-BR" dirty="0">
                <a:cs typeface="Arial" panose="020B0604020202020204" pitchFamily="34" charset="0"/>
              </a:rPr>
              <a:t>Elaborar um manual descritivo das etapas e sub etapas do processo produtivo da cana de açúcar identificando os riscos e agravos a saúde dos trabalhadores para subsidiar ações de VISAT;</a:t>
            </a:r>
          </a:p>
          <a:p>
            <a:pPr marL="0" indent="0" algn="just">
              <a:buNone/>
            </a:pPr>
            <a:endParaRPr lang="pt-BR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cs typeface="Arial" panose="020B0604020202020204" pitchFamily="34" charset="0"/>
              </a:rPr>
              <a:t>Contribuir para que sejam realizados ações de vigilância em outras cadeias produtivas a partir dos métodos e recomendações deste trabalho.</a:t>
            </a:r>
          </a:p>
          <a:p>
            <a:pPr marL="0" indent="0">
              <a:buNone/>
            </a:pPr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555009" y="342877"/>
            <a:ext cx="10972800" cy="1143000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b="1" dirty="0" smtClean="0">
                <a:cs typeface="Arial" panose="020B0604020202020204" pitchFamily="34" charset="0"/>
              </a:rPr>
              <a:t>Vigilância em Saúde do Trabalhador </a:t>
            </a:r>
          </a:p>
          <a:p>
            <a:pPr lvl="0" algn="ctr">
              <a:spcBef>
                <a:spcPct val="0"/>
              </a:spcBef>
            </a:pPr>
            <a:r>
              <a:rPr lang="pt-BR" sz="3600" b="1" dirty="0" smtClean="0">
                <a:cs typeface="Arial" panose="020B0604020202020204" pitchFamily="34" charset="0"/>
              </a:rPr>
              <a:t>na Cadeia Produtiva da Cana-de</a:t>
            </a:r>
            <a:r>
              <a:rPr lang="pt-BR" sz="3600" b="1" dirty="0">
                <a:cs typeface="Arial" panose="020B0604020202020204" pitchFamily="34" charset="0"/>
              </a:rPr>
              <a:t>-</a:t>
            </a:r>
            <a:r>
              <a:rPr lang="pt-BR" sz="3600" b="1" dirty="0" smtClean="0">
                <a:cs typeface="Arial" panose="020B0604020202020204" pitchFamily="34" charset="0"/>
              </a:rPr>
              <a:t>Açúcar</a:t>
            </a:r>
            <a:r>
              <a:rPr lang="pt-BR" sz="3600" dirty="0" smtClean="0">
                <a:cs typeface="Arial" panose="020B0604020202020204" pitchFamily="34" charset="0"/>
              </a:rPr>
              <a:t>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7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3D55935-9AC7-448A-884F-E1A087A46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cs typeface="Arial" panose="020B0604020202020204" pitchFamily="34" charset="0"/>
              </a:rPr>
              <a:t>Justificativa</a:t>
            </a:r>
          </a:p>
          <a:p>
            <a:pPr marL="0" indent="0" algn="just">
              <a:buNone/>
            </a:pPr>
            <a:endParaRPr lang="pt-BR" sz="12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cs typeface="Arial" panose="020B0604020202020204" pitchFamily="34" charset="0"/>
              </a:rPr>
              <a:t>Contribuir </a:t>
            </a:r>
            <a:r>
              <a:rPr lang="pt-BR" dirty="0">
                <a:cs typeface="Arial" panose="020B0604020202020204" pitchFamily="34" charset="0"/>
              </a:rPr>
              <a:t>para modificar o ciclo de doenças e mortes dos trabalhadores a partir do reconhecimento das etapas de uma cadeia produtiva e possibilidade de intervenção nesta.</a:t>
            </a:r>
          </a:p>
        </p:txBody>
      </p:sp>
      <p:pic>
        <p:nvPicPr>
          <p:cNvPr id="1026" name="Picture 2" descr="http://www.sindcomteresina.com.br/gerencia/fotos/acidentes-trabalho3.jpg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54E4892-61FA-413E-B4DD-1CB692673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403" y="4531970"/>
            <a:ext cx="3069535" cy="208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92191C0-8FDE-45C2-8AF7-3C1615014C25}"/>
              </a:ext>
            </a:extLst>
          </p:cNvPr>
          <p:cNvSpPr txBox="1"/>
          <p:nvPr/>
        </p:nvSpPr>
        <p:spPr>
          <a:xfrm>
            <a:off x="6440557" y="67188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091AB73-F8EC-48CA-A1C7-9846F1EE3D08}"/>
              </a:ext>
            </a:extLst>
          </p:cNvPr>
          <p:cNvSpPr/>
          <p:nvPr/>
        </p:nvSpPr>
        <p:spPr>
          <a:xfrm>
            <a:off x="5012845" y="6428344"/>
            <a:ext cx="190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Portal o dia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555009" y="342877"/>
            <a:ext cx="10972800" cy="1143000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b="1" dirty="0" smtClean="0">
                <a:cs typeface="Arial" panose="020B0604020202020204" pitchFamily="34" charset="0"/>
              </a:rPr>
              <a:t>Vigilância em Saúde do Trabalhador </a:t>
            </a:r>
          </a:p>
          <a:p>
            <a:pPr lvl="0" algn="ctr">
              <a:spcBef>
                <a:spcPct val="0"/>
              </a:spcBef>
            </a:pPr>
            <a:r>
              <a:rPr lang="pt-BR" sz="3600" b="1" dirty="0" smtClean="0">
                <a:cs typeface="Arial" panose="020B0604020202020204" pitchFamily="34" charset="0"/>
              </a:rPr>
              <a:t>na Cadeia Produtiva da Cana-de-Açúcar</a:t>
            </a:r>
            <a:r>
              <a:rPr lang="pt-BR" sz="3600" dirty="0" smtClean="0">
                <a:cs typeface="Arial" panose="020B0604020202020204" pitchFamily="34" charset="0"/>
              </a:rPr>
              <a:t>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80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3"/>
          <p:cNvSpPr txBox="1">
            <a:spLocks/>
          </p:cNvSpPr>
          <p:nvPr/>
        </p:nvSpPr>
        <p:spPr>
          <a:xfrm>
            <a:off x="705134" y="165456"/>
            <a:ext cx="10972800" cy="114300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b="1" dirty="0" smtClean="0">
                <a:cs typeface="Arial" panose="020B0604020202020204" pitchFamily="34" charset="0"/>
              </a:rPr>
              <a:t>Aspectos históricos e econômicos </a:t>
            </a:r>
          </a:p>
          <a:p>
            <a:pPr lvl="0" algn="ctr">
              <a:spcBef>
                <a:spcPct val="0"/>
              </a:spcBef>
            </a:pPr>
            <a:r>
              <a:rPr lang="pt-BR" sz="3200" b="1" dirty="0" smtClean="0">
                <a:cs typeface="Arial" panose="020B0604020202020204" pitchFamily="34" charset="0"/>
              </a:rPr>
              <a:t>da Cana-de-Açúcar no Brasil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</a:endParaRPr>
          </a:p>
        </p:txBody>
      </p: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5245667"/>
              </p:ext>
            </p:extLst>
          </p:nvPr>
        </p:nvGraphicFramePr>
        <p:xfrm>
          <a:off x="545910" y="1308455"/>
          <a:ext cx="11341290" cy="51332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upo 26"/>
          <p:cNvGrpSpPr/>
          <p:nvPr/>
        </p:nvGrpSpPr>
        <p:grpSpPr>
          <a:xfrm>
            <a:off x="206403" y="4067034"/>
            <a:ext cx="3901573" cy="1951630"/>
            <a:chOff x="1036829" y="3382"/>
            <a:chExt cx="5392043" cy="962770"/>
          </a:xfrm>
        </p:grpSpPr>
        <p:sp>
          <p:nvSpPr>
            <p:cNvPr id="28" name="Arredondar Retângulo no Mesmo Canto Lateral 27"/>
            <p:cNvSpPr/>
            <p:nvPr/>
          </p:nvSpPr>
          <p:spPr>
            <a:xfrm rot="5400000">
              <a:off x="3251466" y="-2211255"/>
              <a:ext cx="962770" cy="5392043"/>
            </a:xfrm>
            <a:prstGeom prst="round2Same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Arredondar Retângulo no Mesmo Canto Lateral 4"/>
            <p:cNvSpPr/>
            <p:nvPr/>
          </p:nvSpPr>
          <p:spPr>
            <a:xfrm>
              <a:off x="1185390" y="90156"/>
              <a:ext cx="5073730" cy="82899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Chegada da Cana de Açúcar </a:t>
              </a:r>
              <a:endParaRPr lang="pt-BR" sz="19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pt-BR" sz="19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 Brasil;</a:t>
              </a:r>
              <a:endParaRPr lang="pt-BR" sz="1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Desenvolvida por Portugueses e </a:t>
              </a:r>
              <a:r>
                <a:rPr lang="pt-BR" sz="19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Holandeses;</a:t>
              </a:r>
              <a:endParaRPr lang="pt-BR" sz="1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Mão de obra escrava e em grandes propriedades de terra.</a:t>
              </a:r>
            </a:p>
          </p:txBody>
        </p:sp>
      </p:grpSp>
      <p:cxnSp>
        <p:nvCxnSpPr>
          <p:cNvPr id="33" name="Conector reto 32"/>
          <p:cNvCxnSpPr/>
          <p:nvPr/>
        </p:nvCxnSpPr>
        <p:spPr>
          <a:xfrm>
            <a:off x="1501254" y="3630304"/>
            <a:ext cx="0" cy="4367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/>
          <p:cNvGrpSpPr/>
          <p:nvPr/>
        </p:nvGrpSpPr>
        <p:grpSpPr>
          <a:xfrm>
            <a:off x="2187599" y="1462584"/>
            <a:ext cx="2711943" cy="953069"/>
            <a:chOff x="1036829" y="3382"/>
            <a:chExt cx="5392043" cy="962770"/>
          </a:xfrm>
        </p:grpSpPr>
        <p:sp>
          <p:nvSpPr>
            <p:cNvPr id="37" name="Arredondar Retângulo no Mesmo Canto Lateral 36"/>
            <p:cNvSpPr/>
            <p:nvPr/>
          </p:nvSpPr>
          <p:spPr>
            <a:xfrm rot="5400000">
              <a:off x="3251466" y="-2211255"/>
              <a:ext cx="962770" cy="5392043"/>
            </a:xfrm>
            <a:prstGeom prst="round2Same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Arredondar Retângulo no Mesmo Canto Lateral 4"/>
            <p:cNvSpPr/>
            <p:nvPr/>
          </p:nvSpPr>
          <p:spPr>
            <a:xfrm>
              <a:off x="1036832" y="50380"/>
              <a:ext cx="5222288" cy="868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Ciclo do Açúcar;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Monopólio mundial da Produção.</a:t>
              </a:r>
              <a:endParaRPr lang="pt-BR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Conector reto 39"/>
          <p:cNvCxnSpPr/>
          <p:nvPr/>
        </p:nvCxnSpPr>
        <p:spPr>
          <a:xfrm>
            <a:off x="3343701" y="2415654"/>
            <a:ext cx="2276" cy="3844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/>
          <p:cNvGrpSpPr/>
          <p:nvPr/>
        </p:nvGrpSpPr>
        <p:grpSpPr>
          <a:xfrm>
            <a:off x="4503761" y="4053386"/>
            <a:ext cx="3234520" cy="1023583"/>
            <a:chOff x="1036831" y="50381"/>
            <a:chExt cx="5392043" cy="789460"/>
          </a:xfrm>
        </p:grpSpPr>
        <p:sp>
          <p:nvSpPr>
            <p:cNvPr id="49" name="Arredondar Retângulo no Mesmo Canto Lateral 48"/>
            <p:cNvSpPr/>
            <p:nvPr/>
          </p:nvSpPr>
          <p:spPr>
            <a:xfrm rot="5400000">
              <a:off x="3346929" y="-2242104"/>
              <a:ext cx="771847" cy="5392043"/>
            </a:xfrm>
            <a:prstGeom prst="round2Same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Arredondar Retângulo no Mesmo Canto Lateral 4"/>
            <p:cNvSpPr/>
            <p:nvPr/>
          </p:nvSpPr>
          <p:spPr>
            <a:xfrm>
              <a:off x="1036832" y="50381"/>
              <a:ext cx="5222288" cy="7894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Revolução Industrial;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Perda da competitividade        no mercado externo.</a:t>
              </a:r>
              <a:endParaRPr lang="pt-BR" dirty="0"/>
            </a:p>
          </p:txBody>
        </p:sp>
      </p:grpSp>
      <p:cxnSp>
        <p:nvCxnSpPr>
          <p:cNvPr id="51" name="Conector reto 50"/>
          <p:cNvCxnSpPr/>
          <p:nvPr/>
        </p:nvCxnSpPr>
        <p:spPr>
          <a:xfrm flipH="1">
            <a:off x="5199797" y="3630304"/>
            <a:ext cx="2" cy="4367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o 56"/>
          <p:cNvGrpSpPr/>
          <p:nvPr/>
        </p:nvGrpSpPr>
        <p:grpSpPr>
          <a:xfrm>
            <a:off x="5406782" y="1476234"/>
            <a:ext cx="2631743" cy="939420"/>
            <a:chOff x="1036831" y="50381"/>
            <a:chExt cx="5392043" cy="789460"/>
          </a:xfrm>
        </p:grpSpPr>
        <p:sp>
          <p:nvSpPr>
            <p:cNvPr id="58" name="Arredondar Retângulo no Mesmo Canto Lateral 57"/>
            <p:cNvSpPr/>
            <p:nvPr/>
          </p:nvSpPr>
          <p:spPr>
            <a:xfrm rot="5400000">
              <a:off x="3346929" y="-2242104"/>
              <a:ext cx="771847" cy="5392043"/>
            </a:xfrm>
            <a:prstGeom prst="round2Same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Arredondar Retângulo no Mesmo Canto Lateral 4"/>
            <p:cNvSpPr/>
            <p:nvPr/>
          </p:nvSpPr>
          <p:spPr>
            <a:xfrm>
              <a:off x="1036832" y="50381"/>
              <a:ext cx="5222288" cy="7894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Crise do Petróleo;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PROÁLCOOL.</a:t>
              </a:r>
              <a:endParaRPr lang="pt-BR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3" name="Conector reto 62"/>
          <p:cNvCxnSpPr/>
          <p:nvPr/>
        </p:nvCxnSpPr>
        <p:spPr>
          <a:xfrm>
            <a:off x="7030871" y="2417929"/>
            <a:ext cx="2276" cy="3844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o 63"/>
          <p:cNvGrpSpPr/>
          <p:nvPr/>
        </p:nvGrpSpPr>
        <p:grpSpPr>
          <a:xfrm>
            <a:off x="6496337" y="5773001"/>
            <a:ext cx="2961564" cy="887105"/>
            <a:chOff x="1036831" y="50381"/>
            <a:chExt cx="5392043" cy="789460"/>
          </a:xfrm>
        </p:grpSpPr>
        <p:sp>
          <p:nvSpPr>
            <p:cNvPr id="65" name="Arredondar Retângulo no Mesmo Canto Lateral 64"/>
            <p:cNvSpPr/>
            <p:nvPr/>
          </p:nvSpPr>
          <p:spPr>
            <a:xfrm rot="5400000">
              <a:off x="3346929" y="-2242104"/>
              <a:ext cx="771847" cy="5392043"/>
            </a:xfrm>
            <a:prstGeom prst="round2Same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Arredondar Retângulo no Mesmo Canto Lateral 4"/>
            <p:cNvSpPr/>
            <p:nvPr/>
          </p:nvSpPr>
          <p:spPr>
            <a:xfrm>
              <a:off x="1036832" y="50381"/>
              <a:ext cx="5222288" cy="7894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lvl="0" algn="just">
                <a:buFont typeface="Arial" pitchFamily="34" charset="0"/>
                <a:buChar char="•"/>
              </a:pP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Protocolo de Kyoto;</a:t>
              </a:r>
            </a:p>
            <a:p>
              <a:pPr lvl="0" algn="just">
                <a:buFont typeface="Arial" pitchFamily="34" charset="0"/>
                <a:buChar char="•"/>
              </a:pP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Carros bicombustíveis.</a:t>
              </a:r>
              <a:endParaRPr lang="pt-BR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8" name="Conector reto 67"/>
          <p:cNvCxnSpPr/>
          <p:nvPr/>
        </p:nvCxnSpPr>
        <p:spPr>
          <a:xfrm>
            <a:off x="8477535" y="3630304"/>
            <a:ext cx="25020" cy="215634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upo 69"/>
          <p:cNvGrpSpPr/>
          <p:nvPr/>
        </p:nvGrpSpPr>
        <p:grpSpPr>
          <a:xfrm>
            <a:off x="8693623" y="4189862"/>
            <a:ext cx="3289112" cy="1364776"/>
            <a:chOff x="1036831" y="50381"/>
            <a:chExt cx="5392043" cy="789460"/>
          </a:xfrm>
        </p:grpSpPr>
        <p:sp>
          <p:nvSpPr>
            <p:cNvPr id="71" name="Arredondar Retângulo no Mesmo Canto Lateral 70"/>
            <p:cNvSpPr/>
            <p:nvPr/>
          </p:nvSpPr>
          <p:spPr>
            <a:xfrm rot="5400000">
              <a:off x="3346929" y="-2242104"/>
              <a:ext cx="771847" cy="5392043"/>
            </a:xfrm>
            <a:prstGeom prst="round2Same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Arredondar Retângulo no Mesmo Canto Lateral 4"/>
            <p:cNvSpPr/>
            <p:nvPr/>
          </p:nvSpPr>
          <p:spPr>
            <a:xfrm>
              <a:off x="1036833" y="50381"/>
              <a:ext cx="5222288" cy="7894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lvl="0" algn="just">
                <a:buFont typeface="Arial" pitchFamily="34" charset="0"/>
                <a:buChar char="•"/>
              </a:pPr>
              <a:r>
                <a:rPr lang="pt-BR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Transição de mão de obra (Mecanizada);</a:t>
              </a:r>
            </a:p>
            <a:p>
              <a:pPr lvl="0" algn="just">
                <a:buFont typeface="Arial" pitchFamily="34" charset="0"/>
                <a:buChar char="•"/>
              </a:pP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Precarização</a:t>
              </a:r>
              <a:r>
                <a:rPr lang="pt-B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das relações de trabalho.</a:t>
              </a:r>
              <a:endParaRPr lang="pt-BR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3" name="Conector reto 72"/>
          <p:cNvCxnSpPr/>
          <p:nvPr/>
        </p:nvCxnSpPr>
        <p:spPr>
          <a:xfrm flipH="1">
            <a:off x="10713493" y="3630304"/>
            <a:ext cx="2276" cy="5732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5F74DCF3-0792-4C87-A01B-6AE5FB6B9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graphicEl>
                                              <a:dgm id="{5F74DCF3-0792-4C87-A01B-6AE5FB6B9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graphicEl>
                                              <a:dgm id="{5F74DCF3-0792-4C87-A01B-6AE5FB6B9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D8919DEB-9A76-47A9-935C-11074E96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graphicEl>
                                              <a:dgm id="{D8919DEB-9A76-47A9-935C-11074E96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graphicEl>
                                              <a:dgm id="{D8919DEB-9A76-47A9-935C-11074E96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758164D-AE9B-44F3-9D2C-E348FF1BC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graphicEl>
                                              <a:dgm id="{E758164D-AE9B-44F3-9D2C-E348FF1BC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graphicEl>
                                              <a:dgm id="{E758164D-AE9B-44F3-9D2C-E348FF1BC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BCCD351-AA9F-4C11-8750-80CD4C1B3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graphicEl>
                                              <a:dgm id="{0BCCD351-AA9F-4C11-8750-80CD4C1B3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graphicEl>
                                              <a:dgm id="{0BCCD351-AA9F-4C11-8750-80CD4C1B3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3C48DCDE-1692-4B7E-BF7F-425E4D4C5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graphicEl>
                                              <a:dgm id="{3C48DCDE-1692-4B7E-BF7F-425E4D4C5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graphicEl>
                                              <a:dgm id="{3C48DCDE-1692-4B7E-BF7F-425E4D4C5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A2AEFB2-6095-4400-8844-D8F88AED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graphicEl>
                                              <a:dgm id="{CA2AEFB2-6095-4400-8844-D8F88AED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graphicEl>
                                              <a:dgm id="{CA2AEFB2-6095-4400-8844-D8F88AED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75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25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7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2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838" y="1736680"/>
            <a:ext cx="109728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380 </a:t>
            </a:r>
            <a:r>
              <a:rPr lang="pt-BR" dirty="0"/>
              <a:t>unidades produtoras no país, que geram cerca </a:t>
            </a:r>
            <a:r>
              <a:rPr lang="pt-BR" dirty="0" smtClean="0"/>
              <a:t>de: </a:t>
            </a:r>
          </a:p>
          <a:p>
            <a:pPr lvl="1"/>
            <a:r>
              <a:rPr lang="pt-BR" sz="3200" dirty="0" smtClean="0"/>
              <a:t> 950 </a:t>
            </a:r>
            <a:r>
              <a:rPr lang="pt-BR" sz="3200" dirty="0"/>
              <a:t>mil empregos formais </a:t>
            </a:r>
            <a:r>
              <a:rPr lang="pt-BR" sz="3200" dirty="0" smtClean="0"/>
              <a:t>diretos;</a:t>
            </a:r>
          </a:p>
          <a:p>
            <a:pPr lvl="1"/>
            <a:r>
              <a:rPr lang="pt-BR" sz="3200" dirty="0" smtClean="0"/>
              <a:t> 70 </a:t>
            </a:r>
            <a:r>
              <a:rPr lang="pt-BR" sz="3200" dirty="0"/>
              <a:t>mil produtores rurais </a:t>
            </a:r>
            <a:r>
              <a:rPr lang="pt-BR" sz="3200" dirty="0" smtClean="0"/>
              <a:t>independentes;</a:t>
            </a:r>
          </a:p>
          <a:p>
            <a:pPr lvl="1"/>
            <a:r>
              <a:rPr lang="pt-BR" sz="3200" dirty="0" smtClean="0"/>
              <a:t> 2</a:t>
            </a:r>
            <a:r>
              <a:rPr lang="pt-BR" sz="3200" dirty="0"/>
              <a:t>% do PIB brasileiro  </a:t>
            </a:r>
            <a:r>
              <a:rPr lang="pt-BR" sz="3200" dirty="0" smtClean="0"/>
              <a:t>              40 </a:t>
            </a:r>
            <a:r>
              <a:rPr lang="pt-BR" sz="3200" dirty="0"/>
              <a:t>bilhões de dólares.</a:t>
            </a:r>
          </a:p>
          <a:p>
            <a:r>
              <a:rPr lang="pt-BR" dirty="0" smtClean="0"/>
              <a:t>Maior </a:t>
            </a:r>
            <a:r>
              <a:rPr lang="pt-BR" dirty="0"/>
              <a:t>produtor mundial de cana-de- </a:t>
            </a:r>
            <a:r>
              <a:rPr lang="pt-BR" dirty="0" smtClean="0"/>
              <a:t>açúcar:</a:t>
            </a:r>
          </a:p>
          <a:p>
            <a:pPr lvl="1"/>
            <a:r>
              <a:rPr lang="pt-BR" sz="3200" dirty="0" smtClean="0"/>
              <a:t>20</a:t>
            </a:r>
            <a:r>
              <a:rPr lang="pt-BR" sz="3200" dirty="0"/>
              <a:t>% da produção </a:t>
            </a:r>
            <a:r>
              <a:rPr lang="pt-BR" sz="3200" dirty="0" smtClean="0"/>
              <a:t>global;</a:t>
            </a:r>
          </a:p>
          <a:p>
            <a:pPr lvl="1"/>
            <a:r>
              <a:rPr lang="pt-BR" sz="3200" dirty="0" smtClean="0"/>
              <a:t>40</a:t>
            </a:r>
            <a:r>
              <a:rPr lang="pt-BR" sz="3200" dirty="0"/>
              <a:t>% da exportação de açúcar. </a:t>
            </a:r>
          </a:p>
          <a:p>
            <a:endParaRPr lang="pt-BR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555009" y="315567"/>
            <a:ext cx="10972800" cy="1143000"/>
          </a:xfrm>
          <a:prstGeom prst="rect">
            <a:avLst/>
          </a:prstGeo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b="1" dirty="0">
                <a:cs typeface="Arial" pitchFamily="34" charset="0"/>
              </a:rPr>
              <a:t>Aspectos econômicos da </a:t>
            </a:r>
            <a:r>
              <a:rPr lang="pt-BR" sz="3600" b="1" dirty="0" smtClean="0">
                <a:cs typeface="Arial" pitchFamily="34" charset="0"/>
              </a:rPr>
              <a:t>Cana-de</a:t>
            </a:r>
            <a:r>
              <a:rPr lang="pt-BR" sz="3600" b="1" dirty="0">
                <a:cs typeface="Arial" pitchFamily="34" charset="0"/>
              </a:rPr>
              <a:t>-</a:t>
            </a:r>
            <a:r>
              <a:rPr lang="pt-BR" sz="3600" b="1" dirty="0" smtClean="0">
                <a:cs typeface="Arial" pitchFamily="34" charset="0"/>
              </a:rPr>
              <a:t>Açúcar </a:t>
            </a:r>
            <a:r>
              <a:rPr lang="pt-BR" sz="3600" b="1" dirty="0">
                <a:cs typeface="Arial" pitchFamily="34" charset="0"/>
              </a:rPr>
              <a:t>no Brasil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54639" y="6296757"/>
            <a:ext cx="6259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Fonte: União da Indústria de Cana-de-Açúcar (ÚNICA), 2016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268037" y="3821373"/>
            <a:ext cx="5732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98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6" descr="Duvidas_gif_animad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6495" y="587753"/>
            <a:ext cx="3315505" cy="33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427226" y="5254804"/>
            <a:ext cx="973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002060"/>
                </a:solidFill>
              </a:rPr>
              <a:t>ANTES, É PRECISO CONHECER A CADEIA! </a:t>
            </a:r>
            <a:endParaRPr lang="pt-BR" sz="4400" b="1" dirty="0">
              <a:solidFill>
                <a:srgbClr val="002060"/>
              </a:solidFill>
            </a:endParaRPr>
          </a:p>
        </p:txBody>
      </p:sp>
      <p:sp>
        <p:nvSpPr>
          <p:cNvPr id="5" name="Texto explicativo em forma de nuvem 4"/>
          <p:cNvSpPr/>
          <p:nvPr/>
        </p:nvSpPr>
        <p:spPr>
          <a:xfrm>
            <a:off x="395785" y="436728"/>
            <a:ext cx="6878471" cy="4394579"/>
          </a:xfrm>
          <a:prstGeom prst="cloudCallout">
            <a:avLst>
              <a:gd name="adj1" fmla="val 76866"/>
              <a:gd name="adj2" fmla="val -334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/>
              <a:t>QUAIS SÃO AS QUESTÕES RELACIONADAS  A SAÚDE DO TRABALHADOR AO LONGO DESTA CADEIA?</a:t>
            </a:r>
            <a:endParaRPr lang="pt-BR" sz="2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1920</TotalTime>
  <Words>974</Words>
  <Application>Microsoft Macintosh PowerPoint</Application>
  <PresentationFormat>Custom</PresentationFormat>
  <Paragraphs>170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Tema do Office</vt:lpstr>
      <vt:lpstr>Vigilância em Saúde do Trabalhador em  Cadeias Produtivas: o caso da  cana-de-açúcar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Algumas questões importantes sobre a Cana-de-Açúcar...</vt:lpstr>
      <vt:lpstr>Slide 14</vt:lpstr>
      <vt:lpstr>Slide 15</vt:lpstr>
      <vt:lpstr>Slide 16</vt:lpstr>
      <vt:lpstr>1. Escolha e aquisição do terreno</vt:lpstr>
      <vt:lpstr>2. Análise do Solo</vt:lpstr>
      <vt:lpstr>3. Preparo do Solo</vt:lpstr>
      <vt:lpstr>3. Preparo do Solo</vt:lpstr>
      <vt:lpstr>Slide 21</vt:lpstr>
      <vt:lpstr>Slide 22</vt:lpstr>
      <vt:lpstr>Slide 23</vt:lpstr>
      <vt:lpstr>Slide 24</vt:lpstr>
      <vt:lpstr>4. Plantio e Tratos Culturais</vt:lpstr>
      <vt:lpstr>4.1. Preparo para o Plantio</vt:lpstr>
      <vt:lpstr>4.2. Atividades relacionadas às mudas e suas aplicações</vt:lpstr>
      <vt:lpstr>4.4. Tratos Culturais</vt:lpstr>
      <vt:lpstr>5. Colheita</vt:lpstr>
      <vt:lpstr>5.1. Planejamento e Preparo  pré Colheita</vt:lpstr>
      <vt:lpstr>5.2. Sistemas de Corte e Colheita </vt:lpstr>
      <vt:lpstr>5.3. Carregamento para Transporte</vt:lpstr>
      <vt:lpstr>6. Transporte</vt:lpstr>
      <vt:lpstr>E o trabalhador?</vt:lpstr>
      <vt:lpstr>Cana de açúcar: desenvolvimento econômico x (re)produtor de vulnerabilidades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Luciene de Aguiar Barcelos Coutinho</cp:lastModifiedBy>
  <cp:revision>141</cp:revision>
  <dcterms:created xsi:type="dcterms:W3CDTF">2017-11-24T22:28:10Z</dcterms:created>
  <dcterms:modified xsi:type="dcterms:W3CDTF">2017-11-24T22:29:00Z</dcterms:modified>
</cp:coreProperties>
</file>