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 varScale="1">
        <p:scale>
          <a:sx n="68" d="100"/>
          <a:sy n="68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36CDB3B-CE02-45F9-AA54-9933AEC05D09}" type="datetimeFigureOut">
              <a:rPr lang="pt-BR"/>
              <a:pPr>
                <a:defRPr/>
              </a:pPr>
              <a:t>08/05/2019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CF0F7CA-963D-437A-9A68-D3A99C1603F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23EAA4-5113-473E-B65F-3CEACCC78E02}" type="slidenum">
              <a:rPr lang="pt-BR" altLang="pt-BR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t-BR" altLang="pt-B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357C1E-CEDB-43F3-BFFD-CD86E8C41E86}" type="slidenum">
              <a:rPr lang="pt-BR" altLang="pt-BR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pt-BR" altLang="pt-B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73348E-910F-4FA4-831F-47D82A1C314E}" type="slidenum">
              <a:rPr lang="pt-BR" altLang="pt-BR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pt-BR" altLang="pt-B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326D25-2A53-4B23-B213-DF12E2869481}" type="slidenum">
              <a:rPr lang="pt-BR" altLang="pt-BR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pt-BR" altLang="pt-B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3CD7A5-4806-47C9-BCDA-C0C73FD17967}" type="slidenum">
              <a:rPr lang="pt-BR" altLang="pt-BR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pt-BR" altLang="pt-B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D76351-969C-4783-8BE9-4846D7F65779}" type="slidenum">
              <a:rPr lang="pt-BR" altLang="pt-BR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pt-BR" altLang="pt-B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CC0C1B-E0BB-48D0-AC14-CA7B264469A5}" type="slidenum">
              <a:rPr lang="pt-BR" altLang="pt-BR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t-BR" altLang="pt-B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FD87C1-F0F8-49ED-80BF-B571FB3C4AFA}" type="slidenum">
              <a:rPr lang="pt-BR" altLang="pt-BR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t-BR" altLang="pt-B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1863" fontAlgn="base">
              <a:spcBef>
                <a:spcPct val="0"/>
              </a:spcBef>
              <a:spcAft>
                <a:spcPct val="0"/>
              </a:spcAft>
            </a:pPr>
            <a:fld id="{7DA89E0E-291A-4B37-8FDE-2CC9741D34A5}" type="slidenum">
              <a:rPr lang="pt-BR" altLang="pt-BR">
                <a:solidFill>
                  <a:srgbClr val="000000"/>
                </a:solidFill>
                <a:latin typeface="Times New Roman" pitchFamily="18" charset="0"/>
              </a:rPr>
              <a:pPr defTabSz="931863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t-BR" altLang="pt-B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5119EE-4A8C-4E98-A023-07C09187DC9E}" type="slidenum">
              <a:rPr lang="pt-BR" altLang="pt-BR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pt-BR" altLang="pt-B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AEE7DD-646B-4684-B095-B3CDE7C73F11}" type="slidenum">
              <a:rPr lang="pt-BR" altLang="pt-BR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pt-BR" altLang="pt-B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FD03C5-2F85-4D8C-BB61-0EEF2F7DC84B}" type="slidenum">
              <a:rPr lang="pt-BR" altLang="pt-BR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pt-BR" altLang="pt-B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8E2A0A-65BF-4F06-A695-F60F29E9E521}" type="slidenum">
              <a:rPr lang="pt-BR" altLang="pt-BR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pt-BR" altLang="pt-B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53963C-9588-4FB8-946C-61810CA33B6B}" type="slidenum">
              <a:rPr lang="pt-BR" altLang="pt-BR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pt-BR" altLang="pt-B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6920" y="380695"/>
            <a:ext cx="8230160" cy="13716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6920" y="1980437"/>
            <a:ext cx="8230160" cy="41161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DBB5CF-C62A-40D8-8B98-7E17D346A6A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Index_Librorum_Prohibitoru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28575"/>
            <a:ext cx="3984625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57238" y="3500438"/>
            <a:ext cx="7559675" cy="15843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pt-BR" altLang="pt-BR" sz="4000" b="1" kern="0" dirty="0" smtClean="0">
                <a:solidFill>
                  <a:srgbClr val="FFFFFF"/>
                </a:solidFill>
              </a:rPr>
              <a:t>Introdução ao Estudo do</a:t>
            </a:r>
            <a:br>
              <a:rPr lang="pt-BR" altLang="pt-BR" sz="4000" b="1" kern="0" dirty="0" smtClean="0">
                <a:solidFill>
                  <a:srgbClr val="FFFFFF"/>
                </a:solidFill>
              </a:rPr>
            </a:br>
            <a:r>
              <a:rPr lang="pt-BR" altLang="pt-BR" sz="4000" b="1" kern="0" dirty="0" smtClean="0">
                <a:solidFill>
                  <a:srgbClr val="FFFFFF"/>
                </a:solidFill>
              </a:rPr>
              <a:t>Estado Moderno</a:t>
            </a:r>
            <a:endParaRPr lang="pt-BR" altLang="pt-BR" sz="4000" kern="0" dirty="0">
              <a:solidFill>
                <a:srgbClr val="FFFFFF"/>
              </a:solidFill>
            </a:endParaRPr>
          </a:p>
        </p:txBody>
      </p:sp>
      <p:sp>
        <p:nvSpPr>
          <p:cNvPr id="2052" name="CaixaDeTexto 1"/>
          <p:cNvSpPr txBox="1">
            <a:spLocks noChangeArrowheads="1"/>
          </p:cNvSpPr>
          <p:nvPr/>
        </p:nvSpPr>
        <p:spPr bwMode="auto">
          <a:xfrm>
            <a:off x="5086350" y="5229225"/>
            <a:ext cx="37338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pt-BR" altLang="pt-BR" sz="24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284663" y="5084763"/>
            <a:ext cx="4635500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r">
              <a:buClr>
                <a:srgbClr val="00CCFF"/>
              </a:buClr>
              <a:buFont typeface="Wingdings" pitchFamily="2" charset="2"/>
              <a:buNone/>
              <a:defRPr/>
            </a:pPr>
            <a:r>
              <a:rPr lang="pt-BR" altLang="pt-BR" sz="2800" b="1" dirty="0" smtClean="0">
                <a:solidFill>
                  <a:srgbClr val="FFFFFF"/>
                </a:solidFill>
                <a:cs typeface="+mn-cs"/>
              </a:rPr>
              <a:t>Jairo da Matta </a:t>
            </a:r>
          </a:p>
          <a:p>
            <a:pPr algn="r">
              <a:buClr>
                <a:srgbClr val="00CCFF"/>
              </a:buClr>
              <a:buFont typeface="Wingdings" pitchFamily="2" charset="2"/>
              <a:buNone/>
              <a:defRPr/>
            </a:pPr>
            <a:r>
              <a:rPr lang="pt-BR" altLang="pt-BR" sz="2800" b="1" dirty="0" smtClean="0">
                <a:solidFill>
                  <a:srgbClr val="FFFFFF"/>
                </a:solidFill>
                <a:cs typeface="+mn-cs"/>
              </a:rPr>
              <a:t>Fadel de Vasconcellos</a:t>
            </a:r>
          </a:p>
          <a:p>
            <a:pPr algn="r">
              <a:buClr>
                <a:srgbClr val="00CCFF"/>
              </a:buClr>
              <a:buFont typeface="Wingdings" pitchFamily="2" charset="2"/>
              <a:buNone/>
              <a:defRPr/>
            </a:pPr>
            <a:r>
              <a:rPr lang="pt-BR" altLang="pt-BR" sz="2800" b="1" dirty="0" smtClean="0">
                <a:solidFill>
                  <a:srgbClr val="FFFFFF"/>
                </a:solidFill>
                <a:cs typeface="+mn-cs"/>
              </a:rPr>
              <a:t>Renato </a:t>
            </a:r>
            <a:r>
              <a:rPr lang="pt-BR" altLang="pt-BR" sz="2800" b="1" dirty="0" err="1" smtClean="0">
                <a:solidFill>
                  <a:srgbClr val="FFFFFF"/>
                </a:solidFill>
                <a:cs typeface="+mn-cs"/>
              </a:rPr>
              <a:t>Bonfatti</a:t>
            </a:r>
            <a:endParaRPr lang="pt-BR" altLang="pt-BR" sz="2800" b="1" dirty="0" smtClean="0">
              <a:solidFill>
                <a:srgbClr val="FFFFFF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63713" y="404813"/>
            <a:ext cx="4968875" cy="406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1" eaLnBrk="1" hangingPunct="1">
              <a:buClr>
                <a:srgbClr val="FFCC00"/>
              </a:buClr>
              <a:buFont typeface="Wingdings" panose="05000000000000000000" pitchFamily="2" charset="2"/>
              <a:buNone/>
              <a:defRPr/>
            </a:pPr>
            <a:r>
              <a:rPr lang="pt-BR" altLang="pt-BR" b="1" kern="0" smtClean="0">
                <a:solidFill>
                  <a:srgbClr val="FFFFFF"/>
                </a:solidFill>
                <a:cs typeface="+mn-cs"/>
              </a:rPr>
              <a:t>Erasmo de Rotterdam</a:t>
            </a:r>
            <a:endParaRPr lang="pt-BR" altLang="pt-BR" b="1" kern="0" dirty="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23850" y="1154113"/>
            <a:ext cx="8174038" cy="270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hangingPunct="0">
              <a:lnSpc>
                <a:spcPct val="120000"/>
              </a:lnSpc>
              <a:buFontTx/>
              <a:buNone/>
              <a:defRPr/>
            </a:pPr>
            <a:r>
              <a:rPr lang="pt-BR" altLang="pt-BR" sz="2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Sua principal obra “O Elogio da Loucura” foi escrita em homenagem a Thomas Morus e publicado em Paris em 1509. Escrita como se fosse a própria loucura falando, é uma sátira, na qual os potentados da época e os homens da Igreja são golpeados pela ironia incomparável à época do grande escritor.</a:t>
            </a:r>
          </a:p>
        </p:txBody>
      </p:sp>
      <p:pic>
        <p:nvPicPr>
          <p:cNvPr id="11268" name="Imagem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4292600"/>
            <a:ext cx="12795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11325" y="4370388"/>
            <a:ext cx="552450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lvl="1" algn="ctr">
              <a:buClr>
                <a:srgbClr val="FFCC00"/>
              </a:buClr>
              <a:buFont typeface="Wingdings" panose="05000000000000000000" pitchFamily="2" charset="2"/>
              <a:buNone/>
              <a:defRPr/>
            </a:pPr>
            <a:r>
              <a:rPr lang="pt-BR" altLang="pt-BR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“Concedo, de bom grado, </a:t>
            </a:r>
          </a:p>
          <a:p>
            <a:pPr lvl="1" algn="ctr">
              <a:buClr>
                <a:srgbClr val="FFCC00"/>
              </a:buClr>
              <a:buFont typeface="Wingdings" panose="05000000000000000000" pitchFamily="2" charset="2"/>
              <a:buNone/>
              <a:defRPr/>
            </a:pPr>
            <a:r>
              <a:rPr lang="pt-BR" altLang="pt-BR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que a verdade seja odiada </a:t>
            </a:r>
          </a:p>
          <a:p>
            <a:pPr lvl="1" algn="ctr">
              <a:buClr>
                <a:srgbClr val="FFCC00"/>
              </a:buClr>
              <a:buFont typeface="Wingdings" panose="05000000000000000000" pitchFamily="2" charset="2"/>
              <a:buNone/>
              <a:defRPr/>
            </a:pPr>
            <a:r>
              <a:rPr lang="pt-BR" altLang="pt-BR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por todos e muito mais </a:t>
            </a:r>
          </a:p>
          <a:p>
            <a:pPr lvl="1" algn="ctr">
              <a:buClr>
                <a:srgbClr val="FFCC00"/>
              </a:buClr>
              <a:buFont typeface="Wingdings" panose="05000000000000000000" pitchFamily="2" charset="2"/>
              <a:buNone/>
              <a:defRPr/>
            </a:pPr>
            <a:r>
              <a:rPr lang="pt-BR" altLang="pt-BR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pelos monarcas” </a:t>
            </a:r>
          </a:p>
        </p:txBody>
      </p:sp>
      <p:pic>
        <p:nvPicPr>
          <p:cNvPr id="11270" name="Imagem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0550" y="4206875"/>
            <a:ext cx="18796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00" y="74613"/>
            <a:ext cx="2555875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059113" y="552450"/>
            <a:ext cx="5976937" cy="682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pt-BR" altLang="pt-BR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Thomas More (</a:t>
            </a:r>
            <a:r>
              <a:rPr lang="pt-BR" altLang="pt-BR" sz="3200" kern="0" dirty="0">
                <a:solidFill>
                  <a:srgbClr val="FFFFFF"/>
                </a:solidFill>
                <a:latin typeface="+mn-lt"/>
                <a:cs typeface="+mn-cs"/>
              </a:rPr>
              <a:t>Thomas Morus) </a:t>
            </a:r>
          </a:p>
        </p:txBody>
      </p:sp>
      <p:sp>
        <p:nvSpPr>
          <p:cNvPr id="7" name="Retângulo 6"/>
          <p:cNvSpPr/>
          <p:nvPr/>
        </p:nvSpPr>
        <p:spPr>
          <a:xfrm>
            <a:off x="3744913" y="1346200"/>
            <a:ext cx="4572000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Grande Chanceler (1529)</a:t>
            </a:r>
            <a:endParaRPr lang="pt-BR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427538" y="2041525"/>
            <a:ext cx="324008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pt-BR" alt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Londres 1478-1535</a:t>
            </a:r>
            <a:endParaRPr lang="pt-BR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2294" name="Imagem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3290888"/>
            <a:ext cx="4065587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4597400" y="4149725"/>
            <a:ext cx="2867025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65000"/>
              <a:defRPr/>
            </a:pPr>
            <a:r>
              <a:rPr lang="pt-BR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Utopia</a:t>
            </a:r>
          </a:p>
          <a:p>
            <a:pPr lvl="1" algn="ctr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65000"/>
              <a:defRPr/>
            </a:pPr>
            <a:r>
              <a:rPr lang="pt-BR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(1516)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79388" y="452438"/>
            <a:ext cx="8713787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buSzPct val="100000"/>
              <a:defRPr/>
            </a:pPr>
            <a:r>
              <a:rPr lang="pt-BR" altLang="pt-BR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Thomas Morus</a:t>
            </a:r>
          </a:p>
          <a:p>
            <a:pPr algn="ctr" eaLnBrk="0" hangingPunct="0">
              <a:lnSpc>
                <a:spcPct val="120000"/>
              </a:lnSpc>
              <a:buSzPct val="100000"/>
              <a:defRPr/>
            </a:pPr>
            <a:endParaRPr lang="pt-BR" altLang="pt-BR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just" eaLnBrk="0" hangingPunct="0">
              <a:lnSpc>
                <a:spcPct val="120000"/>
              </a:lnSpc>
              <a:buSzPct val="100000"/>
              <a:defRPr/>
            </a:pPr>
            <a:r>
              <a:rPr lang="pt-BR" alt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 "Utopia“ (1516), foi editada por Erasmo, a quem Morus estava ligado por forte laço de amizade e a quem revelava, em sua correspondência particular, a repugnância que sentia pela vida parasitária e faustosa da corte: "Não podes avaliar com que aversão me encontro envolvido nesses negócios de príncipes; não há nada mais odioso que esta embaixada"... </a:t>
            </a:r>
          </a:p>
          <a:p>
            <a:pPr algn="just" eaLnBrk="0" hangingPunct="0">
              <a:lnSpc>
                <a:spcPct val="120000"/>
              </a:lnSpc>
              <a:buSzPct val="100000"/>
              <a:defRPr/>
            </a:pPr>
            <a:r>
              <a:rPr lang="pt-BR" alt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Referia-se à embaixada diplomática enviada pelo Rei da Inglaterra a Flandres afim de resolver um dissídio surgido entre este pais e o príncipe Carlos de Castela.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198813" y="587375"/>
            <a:ext cx="2813050" cy="6096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20000"/>
              </a:lnSpc>
              <a:buSzPct val="100000"/>
              <a:defRPr/>
            </a:pPr>
            <a:r>
              <a:rPr lang="pt-BR" altLang="pt-BR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Thomas Morus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203200"/>
            <a:ext cx="2289175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90488" y="3502025"/>
            <a:ext cx="8963025" cy="26638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just" eaLnBrk="1" hangingPunct="1">
              <a:lnSpc>
                <a:spcPct val="120000"/>
              </a:lnSpc>
              <a:buClr>
                <a:srgbClr val="00CCFF"/>
              </a:buClr>
              <a:buFont typeface="Wingdings" panose="05000000000000000000" pitchFamily="2" charset="2"/>
              <a:buNone/>
              <a:defRPr/>
            </a:pPr>
            <a:r>
              <a:rPr lang="pt-BR" altLang="pt-BR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Entretanto, outras causas de opressão e sofrimento atormentavam o povo inglês. A nobreza e o clero possuíam a maior parte do solo e das riquezas públicas inaccessíveis à grande massa de trabalhadores. Os grandes senhores mantinham uma multidão de vassalos, por amor ao fausto, para assegurar a impunidade de seus crimes ou ainda para utilizá-los como instrumentos de violência contra os vilões. Esta vassalagem era o terror do camponês e do trabalhador. </a:t>
            </a:r>
          </a:p>
        </p:txBody>
      </p:sp>
      <p:sp>
        <p:nvSpPr>
          <p:cNvPr id="2" name="Retângulo 1"/>
          <p:cNvSpPr/>
          <p:nvPr/>
        </p:nvSpPr>
        <p:spPr>
          <a:xfrm>
            <a:off x="2395538" y="1196975"/>
            <a:ext cx="65690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pt-BR" altLang="pt-BR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 "Utopia" representa a primeira crítica fundamentada do regime burguês e das particularidades inerentes ao feudalismo em decadência. </a:t>
            </a:r>
          </a:p>
          <a:p>
            <a:pPr algn="just">
              <a:lnSpc>
                <a:spcPct val="120000"/>
              </a:lnSpc>
              <a:defRPr/>
            </a:pPr>
            <a:r>
              <a:rPr lang="pt-BR" altLang="pt-BR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 primeira parte é espelho das injustiças e misérias da sociedade feudal; o martírio do povo inglês sob o reinado e a avareza de Henrique VII.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98813" y="442913"/>
            <a:ext cx="2813050" cy="6096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20000"/>
              </a:lnSpc>
              <a:buSzPct val="100000"/>
              <a:defRPr/>
            </a:pPr>
            <a:r>
              <a:rPr lang="pt-BR" altLang="pt-BR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Thomas Morus</a:t>
            </a:r>
          </a:p>
        </p:txBody>
      </p:sp>
      <p:sp>
        <p:nvSpPr>
          <p:cNvPr id="20483" name="Rectangle 4"/>
          <p:cNvSpPr txBox="1">
            <a:spLocks noChangeArrowheads="1"/>
          </p:cNvSpPr>
          <p:nvPr/>
        </p:nvSpPr>
        <p:spPr bwMode="auto">
          <a:xfrm>
            <a:off x="303213" y="1368425"/>
            <a:ext cx="8604250" cy="515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>
              <a:lnSpc>
                <a:spcPct val="120000"/>
              </a:lnSpc>
              <a:buClr>
                <a:srgbClr val="00CCFF"/>
              </a:buClr>
              <a:buSzPct val="65000"/>
              <a:buFont typeface="Wingdings" pitchFamily="2" charset="2"/>
              <a:buNone/>
              <a:defRPr/>
            </a:pPr>
            <a:r>
              <a:rPr lang="pt-BR" altLang="pt-BR" sz="22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De outro lado, o comércio e a indústria da Inglaterra não tinham muita expansão antes das descobertas marítimas. As gerações se sucediam sem finalidade, sem trabalho e sem pão. A agricultura em ruínas desde que a nascente indústria da lã, prometendo lucros espantosos, transformou terras imensas em pastagens para carneiros. Consequência: uma multidão de camponeses viu-se reduzida à miséria, trazendo uma multiplicação de mendicidade, roubos, vagabundagem e assassinatos. E a lei inglesa era de uma severidade inaudita, punindo com a morte o ladrão, o vagabundo e o assassino, indistintamente. Com esse panorama social, compreende-se a dureza e amargura das críticas de Morus contra uma sociedade tão profundamente desorganizada e injusta.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98813" y="333375"/>
            <a:ext cx="2813050" cy="6096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20000"/>
              </a:lnSpc>
              <a:buSzPct val="100000"/>
              <a:defRPr/>
            </a:pPr>
            <a:r>
              <a:rPr lang="pt-BR" altLang="pt-BR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Thomas Morus</a:t>
            </a:r>
          </a:p>
        </p:txBody>
      </p:sp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3363913"/>
            <a:ext cx="1979612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4"/>
          <p:cNvSpPr txBox="1">
            <a:spLocks noChangeArrowheads="1"/>
          </p:cNvSpPr>
          <p:nvPr/>
        </p:nvSpPr>
        <p:spPr bwMode="auto">
          <a:xfrm>
            <a:off x="179388" y="3573463"/>
            <a:ext cx="6769100" cy="263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>
              <a:lnSpc>
                <a:spcPct val="120000"/>
              </a:lnSpc>
              <a:buClr>
                <a:srgbClr val="00CCFF"/>
              </a:buClr>
              <a:buSzPct val="65000"/>
              <a:buFont typeface="Wingdings" pitchFamily="2" charset="2"/>
              <a:buNone/>
              <a:defRPr/>
            </a:pPr>
            <a:r>
              <a:rPr lang="pt-BR" altLang="pt-BR" sz="22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Mesmo imaginária e quimérica, a "Utopia“ fica na história do socialismo como a primeira tentativa teórica da edificação de uma sociedade baseada na comunidade dos bens. E seu nome ficou para sempre incorporado ao vocabulário universal como o significado do todo sonho generoso de renovação social...</a:t>
            </a:r>
          </a:p>
        </p:txBody>
      </p:sp>
      <p:sp>
        <p:nvSpPr>
          <p:cNvPr id="3" name="Retângulo 2"/>
          <p:cNvSpPr/>
          <p:nvPr/>
        </p:nvSpPr>
        <p:spPr>
          <a:xfrm>
            <a:off x="179388" y="1052513"/>
            <a:ext cx="8713787" cy="2530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00CCFF"/>
              </a:buClr>
              <a:buSzPct val="65000"/>
              <a:defRPr/>
            </a:pPr>
            <a:r>
              <a:rPr lang="pt-BR" altLang="pt-BR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Morus, depois de ter na "Utopia" feito uma sátira a todas as instituições da época, edifica uma sociedade imaginária, ideal, sem propriedade privada, com absoluta comunidade de bens e do solo, sem antagonismos entre cidade e campo, sem trabalho assalariado, sem gastos supérfluos e luxos, com o Estado administrando a produção, etc.</a:t>
            </a:r>
          </a:p>
        </p:txBody>
      </p:sp>
      <p:sp>
        <p:nvSpPr>
          <p:cNvPr id="16390" name="CaixaDeTexto 3"/>
          <p:cNvSpPr txBox="1">
            <a:spLocks noChangeArrowheads="1"/>
          </p:cNvSpPr>
          <p:nvPr/>
        </p:nvSpPr>
        <p:spPr bwMode="auto">
          <a:xfrm>
            <a:off x="7308850" y="6535738"/>
            <a:ext cx="17272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altLang="pt-BR" sz="1200" b="1">
                <a:solidFill>
                  <a:srgbClr val="FFFFFF"/>
                </a:solidFill>
                <a:latin typeface="Tahoma" pitchFamily="34" charset="0"/>
              </a:rPr>
              <a:t>Henrique VIII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8" y="0"/>
            <a:ext cx="3024187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3386138" y="606425"/>
            <a:ext cx="5003800" cy="590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buClr>
                <a:srgbClr val="00CCFF"/>
              </a:buClr>
              <a:buSzPct val="100000"/>
              <a:defRPr/>
            </a:pPr>
            <a:r>
              <a:rPr lang="pt-BR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Nicolau</a:t>
            </a:r>
            <a:r>
              <a:rPr lang="pt-BR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Maquiavel  </a:t>
            </a:r>
            <a:endParaRPr lang="pt-BR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635375" y="4437063"/>
            <a:ext cx="4321175" cy="152082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65000"/>
              <a:defRPr/>
            </a:pPr>
            <a:r>
              <a:rPr lang="pt-BR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 Príncipe </a:t>
            </a:r>
          </a:p>
          <a:p>
            <a:pPr lvl="1" algn="ctr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65000"/>
              <a:defRPr/>
            </a:pPr>
            <a:r>
              <a:rPr lang="pt-BR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(Escrito em 1513, publicado em 1532)</a:t>
            </a:r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638" y="3138488"/>
            <a:ext cx="2540000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3671888" y="1557338"/>
            <a:ext cx="45720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Secretário da Segunda Chancelaria de Florença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Florença 1469 - 1527 </a:t>
            </a:r>
            <a:endParaRPr lang="pt-BR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95513" y="573088"/>
            <a:ext cx="5003800" cy="534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buClr>
                <a:srgbClr val="00CCFF"/>
              </a:buClr>
              <a:buSzPct val="100000"/>
              <a:defRPr/>
            </a:pPr>
            <a:r>
              <a:rPr lang="pt-BR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Nicolau Maquiavel  </a:t>
            </a:r>
            <a:endParaRPr lang="pt-BR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49263" y="1844675"/>
            <a:ext cx="8496300" cy="4248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É tido por alguns como fundador do pensamento e da ciência política moderna, pelo fato de haver escrito sobre o Estado e o Governo como realmente são e não como deveriam ser.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Entende o exercício do poder como fruto da vontade e da razão, portanto como prática humana, independente dos desígnios divinos, como sustentado até então pela ideologia dominante no feudalismo medieval.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76250"/>
            <a:ext cx="8229600" cy="10668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pt-BR" sz="3200" b="1" dirty="0" smtClean="0">
                <a:solidFill>
                  <a:schemeClr val="tx1"/>
                </a:solidFill>
              </a:rPr>
              <a:t>Temas de Maquiavel</a:t>
            </a:r>
            <a:endParaRPr lang="pt-BR" sz="3200" dirty="0" smtClean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1700213"/>
            <a:ext cx="8229600" cy="4403725"/>
          </a:xfrm>
          <a:prstGeom prst="rect">
            <a:avLst/>
          </a:prstGeo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800" dirty="0" smtClean="0"/>
              <a:t>Negação do fatalismo absoluto e do completo desígnio divino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800" dirty="0" smtClean="0"/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800" dirty="0" smtClean="0"/>
              <a:t>Ordem e previsibilidade (planejamento)</a:t>
            </a:r>
          </a:p>
          <a:p>
            <a:pPr marL="457200" lvl="1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dirty="0" smtClean="0"/>
              <a:t>- equilíbrio entre </a:t>
            </a:r>
            <a:r>
              <a:rPr lang="pt-BR" dirty="0" err="1" smtClean="0"/>
              <a:t>virtú</a:t>
            </a:r>
            <a:r>
              <a:rPr lang="pt-BR" dirty="0" smtClean="0"/>
              <a:t> (virtude, mérito, competência, “virilidade”) e fortuna (sorte, acaso) </a:t>
            </a:r>
          </a:p>
          <a:p>
            <a:pPr lvl="1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dirty="0" smtClean="0"/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800" dirty="0" smtClean="0"/>
              <a:t> Análise da experiência (vivência e relatos históricos)</a:t>
            </a:r>
          </a:p>
          <a:p>
            <a:pPr marL="457200" lvl="1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dirty="0" smtClean="0"/>
              <a:t>- modelos de principados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6088" y="404813"/>
            <a:ext cx="8229600" cy="79692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pt-BR" sz="3200" b="1" dirty="0" smtClean="0">
                <a:solidFill>
                  <a:schemeClr val="tx1"/>
                </a:solidFill>
              </a:rPr>
              <a:t>Temas de Maquiavel</a:t>
            </a:r>
            <a:endParaRPr lang="pt-BR" sz="3200" dirty="0" smtClean="0">
              <a:solidFill>
                <a:schemeClr val="tx1"/>
              </a:solidFill>
            </a:endParaRP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40225"/>
            <a:ext cx="2459038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484313"/>
            <a:ext cx="8229600" cy="2449512"/>
          </a:xfrm>
          <a:prstGeom prst="rect">
            <a:avLst/>
          </a:prstGeo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pt-BR" sz="2800" dirty="0" smtClean="0"/>
              <a:t>Individualismo</a:t>
            </a:r>
          </a:p>
          <a:p>
            <a:pPr marL="457200" lvl="1" indent="0" algn="just" eaLnBrk="1" hangingPunct="1">
              <a:buFont typeface="Wingdings" pitchFamily="2" charset="2"/>
              <a:buNone/>
              <a:defRPr/>
            </a:pPr>
            <a:r>
              <a:rPr lang="pt-BR" dirty="0" smtClean="0"/>
              <a:t>- indivíduo egoísta, visa o interesse próprio</a:t>
            </a:r>
          </a:p>
          <a:p>
            <a:pPr marL="457200" lvl="1" indent="0" algn="just" eaLnBrk="1" hangingPunct="1">
              <a:buFont typeface="Wingdings" pitchFamily="2" charset="2"/>
              <a:buNone/>
              <a:defRPr/>
            </a:pPr>
            <a:r>
              <a:rPr lang="pt-BR" dirty="0" smtClean="0"/>
              <a:t>- decisões e atitudes individuais contam nos resultados</a:t>
            </a:r>
          </a:p>
          <a:p>
            <a:pPr marL="457200" lvl="1" indent="0" algn="just" eaLnBrk="1" hangingPunct="1">
              <a:buFont typeface="Wingdings" pitchFamily="2" charset="2"/>
              <a:buNone/>
              <a:defRPr/>
            </a:pPr>
            <a:endParaRPr lang="pt-BR" dirty="0" smtClean="0"/>
          </a:p>
        </p:txBody>
      </p:sp>
      <p:sp>
        <p:nvSpPr>
          <p:cNvPr id="2" name="Retângulo 1"/>
          <p:cNvSpPr/>
          <p:nvPr/>
        </p:nvSpPr>
        <p:spPr>
          <a:xfrm>
            <a:off x="2157413" y="3716338"/>
            <a:ext cx="6769100" cy="2851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rgbClr val="00CCFF"/>
              </a:buClr>
              <a:buSzPct val="65000"/>
              <a:defRPr/>
            </a:pPr>
            <a:r>
              <a:rPr lang="pt-BR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Cálculo estratégico</a:t>
            </a:r>
          </a:p>
          <a:p>
            <a:pPr lvl="1" algn="just">
              <a:spcBef>
                <a:spcPct val="20000"/>
              </a:spcBef>
              <a:buClr>
                <a:srgbClr val="FFCC00"/>
              </a:buClr>
              <a:buSzPct val="65000"/>
              <a:defRPr/>
            </a:pPr>
            <a:r>
              <a:rPr lang="pt-BR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- política semelhante aos movimentos de guerra</a:t>
            </a:r>
          </a:p>
          <a:p>
            <a:pPr lvl="1" algn="just">
              <a:spcBef>
                <a:spcPct val="20000"/>
              </a:spcBef>
              <a:buClr>
                <a:srgbClr val="FFCC00"/>
              </a:buClr>
              <a:buSzPct val="65000"/>
              <a:defRPr/>
            </a:pPr>
            <a:r>
              <a:rPr lang="pt-BR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- experiência e virtude moldam condutas para a conquista e manutenção de territórios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76425" y="339725"/>
            <a:ext cx="53594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pt-BR" altLang="pt-BR" sz="3600" b="1" dirty="0" smtClean="0">
                <a:solidFill>
                  <a:srgbClr val="FFFFFF"/>
                </a:solidFill>
              </a:rPr>
              <a:t>Roteiro do Curso</a:t>
            </a:r>
            <a:endParaRPr lang="pt-BR" altLang="pt-BR" sz="3600" dirty="0" smtClean="0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331913" y="919163"/>
            <a:ext cx="69119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rgbClr val="00CCFF"/>
              </a:buClr>
              <a:buFont typeface="Wingdings" panose="05000000000000000000" pitchFamily="2" charset="2"/>
              <a:buNone/>
              <a:defRPr/>
            </a:pPr>
            <a:r>
              <a:rPr lang="pt-BR" altLang="pt-BR" sz="2400" b="1" dirty="0" smtClean="0">
                <a:solidFill>
                  <a:srgbClr val="FFFFFF"/>
                </a:solidFill>
              </a:rPr>
              <a:t>Introdução ao Estudo do Estado Moderno</a:t>
            </a:r>
            <a:endParaRPr lang="pt-BR" altLang="pt-BR" sz="2400" b="1" dirty="0" smtClean="0">
              <a:solidFill>
                <a:srgbClr val="FFFFFF"/>
              </a:solidFill>
              <a:cs typeface="Tahoma" panose="020B060403050404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76200" y="1628775"/>
            <a:ext cx="42164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00CCFF"/>
              </a:buClr>
              <a:buFont typeface="Wingdings" panose="05000000000000000000" pitchFamily="2" charset="2"/>
              <a:buNone/>
              <a:defRPr/>
            </a:pPr>
            <a:r>
              <a:rPr lang="pt-BR" altLang="pt-BR" sz="2800" kern="0" dirty="0" smtClean="0">
                <a:solidFill>
                  <a:srgbClr val="FFFFFF"/>
                </a:solidFill>
                <a:cs typeface="+mn-cs"/>
              </a:rPr>
              <a:t>1 – Percurso Histórico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0638" y="4495800"/>
            <a:ext cx="9015412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fontAlgn="auto">
              <a:spcAft>
                <a:spcPts val="0"/>
              </a:spcAft>
              <a:buClr>
                <a:srgbClr val="00CCFF"/>
              </a:buClr>
              <a:buFont typeface="Wingdings" panose="05000000000000000000" pitchFamily="2" charset="2"/>
              <a:buNone/>
              <a:defRPr/>
            </a:pPr>
            <a:r>
              <a:rPr lang="pt-BR" altLang="pt-BR" sz="2000" kern="0" dirty="0" smtClean="0">
                <a:solidFill>
                  <a:srgbClr val="FFFFFF"/>
                </a:solidFill>
                <a:cs typeface="Tahoma" panose="020B0604030504040204" pitchFamily="34" charset="0"/>
              </a:rPr>
              <a:t>■</a:t>
            </a:r>
            <a:r>
              <a:rPr lang="pt-BR" altLang="pt-BR" sz="2000" kern="0" dirty="0" smtClean="0">
                <a:solidFill>
                  <a:srgbClr val="FFFFFF"/>
                </a:solidFill>
                <a:cs typeface="+mn-cs"/>
              </a:rPr>
              <a:t> Categorias: Estado -</a:t>
            </a:r>
            <a:r>
              <a:rPr lang="pt-BR" altLang="pt-BR" sz="2000" kern="0" dirty="0" smtClean="0">
                <a:solidFill>
                  <a:srgbClr val="FFFFFF"/>
                </a:solidFill>
                <a:cs typeface="Tahoma" panose="020B0604030504040204" pitchFamily="34" charset="0"/>
              </a:rPr>
              <a:t> País - Nação - Sociedade - População - Povo - Raça - Território – Governo - Soberania - Autoridade - Poder - Jurisdição - Nacionalidade - Nacionalismo - Pátria - República</a:t>
            </a:r>
          </a:p>
          <a:p>
            <a:pPr algn="just" fontAlgn="auto">
              <a:spcBef>
                <a:spcPct val="0"/>
              </a:spcBef>
              <a:spcAft>
                <a:spcPts val="0"/>
              </a:spcAft>
              <a:buClr>
                <a:srgbClr val="00CCFF"/>
              </a:buClr>
              <a:buFont typeface="Wingdings" panose="05000000000000000000" pitchFamily="2" charset="2"/>
              <a:buNone/>
              <a:defRPr/>
            </a:pPr>
            <a:r>
              <a:rPr lang="pt-BR" altLang="pt-BR" sz="2000" kern="0" dirty="0" smtClean="0">
                <a:solidFill>
                  <a:srgbClr val="FFFFFF"/>
                </a:solidFill>
                <a:cs typeface="Tahoma" panose="020B0604030504040204" pitchFamily="34" charset="0"/>
              </a:rPr>
              <a:t>■ Tipologias: Democracia - Fascismo - Nazismo - Comunismo - Socialismo - Anarquismo</a:t>
            </a:r>
            <a:endParaRPr lang="pt-BR" altLang="pt-BR" sz="2000" kern="0" dirty="0" smtClean="0">
              <a:solidFill>
                <a:srgbClr val="FFFFFF"/>
              </a:solidFill>
              <a:cs typeface="+mn-cs"/>
            </a:endParaRPr>
          </a:p>
          <a:p>
            <a:pPr algn="just" fontAlgn="auto">
              <a:spcBef>
                <a:spcPct val="0"/>
              </a:spcBef>
              <a:spcAft>
                <a:spcPts val="0"/>
              </a:spcAft>
              <a:buClr>
                <a:srgbClr val="00CCFF"/>
              </a:buClr>
              <a:buFont typeface="Wingdings" panose="05000000000000000000" pitchFamily="2" charset="2"/>
              <a:buNone/>
              <a:defRPr/>
            </a:pPr>
            <a:r>
              <a:rPr lang="pt-BR" altLang="pt-BR" sz="2000" kern="0" dirty="0" smtClean="0">
                <a:solidFill>
                  <a:srgbClr val="FFFFFF"/>
                </a:solidFill>
                <a:cs typeface="Tahoma" panose="020B0604030504040204" pitchFamily="34" charset="0"/>
              </a:rPr>
              <a:t>■ Organização: Presidencialismo - Parlamentarismo - Federalismo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0638" y="2125663"/>
            <a:ext cx="5991225" cy="108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fontAlgn="auto">
              <a:spcAft>
                <a:spcPts val="0"/>
              </a:spcAft>
              <a:buClr>
                <a:srgbClr val="00CCFF"/>
              </a:buClr>
              <a:buFont typeface="Wingdings" panose="05000000000000000000" pitchFamily="2" charset="2"/>
              <a:buNone/>
              <a:defRPr/>
            </a:pPr>
            <a:r>
              <a:rPr lang="pt-BR" altLang="pt-BR" sz="2000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■</a:t>
            </a:r>
            <a:r>
              <a:rPr lang="pt-BR" altLang="pt-BR" sz="2000" kern="0" dirty="0" smtClean="0">
                <a:solidFill>
                  <a:srgbClr val="FFFFFF"/>
                </a:solidFill>
                <a:cs typeface="+mn-cs"/>
              </a:rPr>
              <a:t> O Estado Antigo: Estado Grego e Estado Romano </a:t>
            </a:r>
          </a:p>
          <a:p>
            <a:pPr algn="just" fontAlgn="auto">
              <a:spcBef>
                <a:spcPct val="0"/>
              </a:spcBef>
              <a:spcAft>
                <a:spcPts val="0"/>
              </a:spcAft>
              <a:buClr>
                <a:srgbClr val="00CCFF"/>
              </a:buClr>
              <a:buFont typeface="Wingdings" panose="05000000000000000000" pitchFamily="2" charset="2"/>
              <a:buNone/>
              <a:defRPr/>
            </a:pPr>
            <a:r>
              <a:rPr lang="pt-BR" altLang="pt-BR" sz="2000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■ </a:t>
            </a:r>
            <a:r>
              <a:rPr lang="pt-BR" altLang="pt-BR" sz="2000" kern="0" dirty="0" smtClean="0">
                <a:solidFill>
                  <a:srgbClr val="FFFFFF"/>
                </a:solidFill>
                <a:cs typeface="+mn-cs"/>
              </a:rPr>
              <a:t>O Estado Medieval </a:t>
            </a:r>
          </a:p>
          <a:p>
            <a:pPr algn="just" fontAlgn="auto">
              <a:spcBef>
                <a:spcPct val="0"/>
              </a:spcBef>
              <a:spcAft>
                <a:spcPts val="0"/>
              </a:spcAft>
              <a:buClr>
                <a:srgbClr val="00CCFF"/>
              </a:buClr>
              <a:buFont typeface="Wingdings" panose="05000000000000000000" pitchFamily="2" charset="2"/>
              <a:buNone/>
              <a:defRPr/>
            </a:pPr>
            <a:r>
              <a:rPr lang="pt-BR" altLang="pt-BR" sz="2000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■ </a:t>
            </a:r>
            <a:r>
              <a:rPr lang="pt-BR" altLang="pt-BR" sz="2000" kern="0" dirty="0" smtClean="0">
                <a:solidFill>
                  <a:srgbClr val="FFFFFF"/>
                </a:solidFill>
                <a:cs typeface="+mn-cs"/>
              </a:rPr>
              <a:t>O Estado Moderno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011863" y="1628775"/>
            <a:ext cx="313213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ctr" fontAlgn="auto">
              <a:lnSpc>
                <a:spcPct val="80000"/>
              </a:lnSpc>
              <a:spcAft>
                <a:spcPts val="0"/>
              </a:spcAft>
              <a:buClr>
                <a:srgbClr val="00CCFF"/>
              </a:buClr>
              <a:buFont typeface="Wingdings" panose="05000000000000000000" pitchFamily="2" charset="2"/>
              <a:buNone/>
              <a:defRPr/>
            </a:pPr>
            <a:r>
              <a:rPr lang="pt-BR" altLang="pt-BR" sz="2800" kern="0" dirty="0" smtClean="0">
                <a:solidFill>
                  <a:srgbClr val="FFFFFF"/>
                </a:solidFill>
                <a:cs typeface="+mn-cs"/>
              </a:rPr>
              <a:t>Pensadores e as 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Clr>
                <a:srgbClr val="00CCFF"/>
              </a:buClr>
              <a:buFont typeface="Wingdings" panose="05000000000000000000" pitchFamily="2" charset="2"/>
              <a:buNone/>
              <a:defRPr/>
            </a:pPr>
            <a:r>
              <a:rPr lang="pt-BR" altLang="pt-BR" sz="2800" kern="0" dirty="0" smtClean="0">
                <a:solidFill>
                  <a:srgbClr val="FFFFFF"/>
                </a:solidFill>
                <a:cs typeface="+mn-cs"/>
              </a:rPr>
              <a:t>obras norteadoras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651500" y="2722563"/>
            <a:ext cx="338455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ctr" fontAlgn="auto">
              <a:lnSpc>
                <a:spcPct val="80000"/>
              </a:lnSpc>
              <a:spcAft>
                <a:spcPts val="0"/>
              </a:spcAft>
              <a:buClr>
                <a:srgbClr val="00CCFF"/>
              </a:buClr>
              <a:buFont typeface="Wingdings" panose="05000000000000000000" pitchFamily="2" charset="2"/>
              <a:buNone/>
              <a:defRPr/>
            </a:pPr>
            <a:r>
              <a:rPr lang="pt-BR" altLang="pt-BR" sz="2800" kern="0" dirty="0" smtClean="0">
                <a:solidFill>
                  <a:srgbClr val="FFFFFF"/>
                </a:solidFill>
                <a:cs typeface="+mn-cs"/>
              </a:rPr>
              <a:t>Os fatos relevantes simultâneos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0638" y="3357563"/>
            <a:ext cx="46958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00CCFF"/>
              </a:buClr>
              <a:buFont typeface="Wingdings" panose="05000000000000000000" pitchFamily="2" charset="2"/>
              <a:buNone/>
              <a:defRPr/>
            </a:pPr>
            <a:r>
              <a:rPr lang="pt-BR" altLang="pt-BR" sz="2800" kern="0" dirty="0" smtClean="0">
                <a:solidFill>
                  <a:srgbClr val="FFFFFF"/>
                </a:solidFill>
                <a:cs typeface="+mn-cs"/>
              </a:rPr>
              <a:t>2 – As Cartas de Direitos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3175" y="3998913"/>
            <a:ext cx="903287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00CCFF"/>
              </a:buClr>
              <a:buFont typeface="Wingdings" panose="05000000000000000000" pitchFamily="2" charset="2"/>
              <a:buNone/>
              <a:defRPr/>
            </a:pPr>
            <a:r>
              <a:rPr lang="pt-BR" altLang="pt-BR" sz="2800" kern="0" dirty="0" smtClean="0">
                <a:solidFill>
                  <a:srgbClr val="FFFFFF"/>
                </a:solidFill>
                <a:cs typeface="+mn-cs"/>
              </a:rPr>
              <a:t>3 – Estado Democrático de Direito - Conceitos Básicos</a:t>
            </a:r>
            <a:endParaRPr lang="pt-BR" altLang="pt-BR" sz="4000" kern="0" dirty="0" smtClean="0">
              <a:solidFill>
                <a:srgbClr val="FFFFFF"/>
              </a:solidFill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68275" y="1125538"/>
            <a:ext cx="8785225" cy="186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00CCFF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pt-BR" altLang="pt-BR" sz="2400" b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“Portanto, as ofensas devem ser feitas todas de uma só vez, a fim de que, pouco degustadas, ofendam menos, ao passo que os benefícios devem ser feitos aos poucos, para que sejam melhor apreciados.” (Capítulo VIII)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46088" y="404813"/>
            <a:ext cx="8229600" cy="7969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pt-BR" sz="3200" b="1" kern="0" dirty="0" smtClean="0">
                <a:solidFill>
                  <a:srgbClr val="FFFFFF"/>
                </a:solidFill>
              </a:rPr>
              <a:t>Temas de Maquiavel</a:t>
            </a:r>
            <a:endParaRPr lang="pt-BR" sz="3200" kern="0" dirty="0" smtClean="0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52400" y="3046413"/>
            <a:ext cx="6580188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2400" b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“Ainda, não evite o príncipe de incorrer na má faina daqueles vícios que, sem eles, difícil se lhe torne salvar o Estado; pois, se bem considerado for tudo, sempre se encontrará alguma coisa que, parecendo virtude, praticada acarretará ruína, e alguma outra que, com aparência de vício, seguida dará origem à segurança e ao bem-estar.” (Capítulo XV)</a:t>
            </a:r>
          </a:p>
        </p:txBody>
      </p:sp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1175" y="3429000"/>
            <a:ext cx="2281238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107950" y="2997200"/>
            <a:ext cx="8796338" cy="167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2200" b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“Nasce daí uma questão: se é melhor ser amado que temido ou o contrário. A resposta é de que seria necessário ser uma coisa e outra; mas, como é difícil reuni-las, em tendo que faltar uma das duas é muito mais seguro ser temido do que amado.” (Capítulo XVII)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46088" y="260350"/>
            <a:ext cx="8229600" cy="7969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pt-BR" sz="3200" b="1" kern="0" dirty="0" smtClean="0">
                <a:solidFill>
                  <a:srgbClr val="FFFFFF"/>
                </a:solidFill>
              </a:rPr>
              <a:t>Temas de Maquiavel</a:t>
            </a:r>
            <a:endParaRPr lang="pt-BR" sz="3200" kern="0" dirty="0" smtClean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79388" y="4508500"/>
            <a:ext cx="8785225" cy="20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pt-BR" altLang="pt-BR" sz="2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“..e, em se lhe tornando necessário derramar o sangue de alguém, faça-o quando existir conveniente justificativa e causa manifesta. Deve, sobretudo, abster-se dos bens alheios, posto que os homens esquecem mais rapidamente a morte do pai do que a perda do patrimônio.” (Capítulo XVII)</a:t>
            </a:r>
          </a:p>
        </p:txBody>
      </p:sp>
      <p:pic>
        <p:nvPicPr>
          <p:cNvPr id="2253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9913" y="1125538"/>
            <a:ext cx="29241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3617913"/>
            <a:ext cx="38862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76200" y="869950"/>
            <a:ext cx="8891588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0" hangingPunct="0">
              <a:lnSpc>
                <a:spcPct val="120000"/>
              </a:lnSpc>
              <a:defRPr/>
            </a:pPr>
            <a:r>
              <a:rPr lang="pt-BR" altLang="pt-BR" sz="22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“Jamais faltaram a um príncipe razões legítimas para justificar a sua quebra da palavra. ... Mas é necessário saber bem disfarçar esta qualidade e ser grande simulador e dissimulador: tão simples são os homens e de tal forma cedem às necessidades presentes, que aquele que engana sempre encontrará quem se deixe enganar.” (Capítulo XVIII)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46088" y="260350"/>
            <a:ext cx="8229600" cy="7969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pt-BR" sz="3200" b="1" kern="0" dirty="0" smtClean="0">
                <a:solidFill>
                  <a:srgbClr val="FFFFFF"/>
                </a:solidFill>
              </a:rPr>
              <a:t>Temas de Maquiavel</a:t>
            </a:r>
            <a:endParaRPr lang="pt-BR" sz="3200" kern="0" dirty="0" smtClean="0">
              <a:solidFill>
                <a:srgbClr val="FFFFFF"/>
              </a:solidFill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3125" y="414178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3321050" y="6227763"/>
            <a:ext cx="33385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Castrucci </a:t>
            </a:r>
            <a:r>
              <a:rPr lang="pt-BR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Castracani</a:t>
            </a:r>
            <a:endParaRPr lang="pt-BR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567363" y="4859338"/>
            <a:ext cx="16684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Mandrágora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07988" y="830263"/>
            <a:ext cx="8208962" cy="52625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rgbClr val="00CCFF"/>
              </a:buClr>
              <a:buSzPct val="65000"/>
              <a:defRPr/>
            </a:pPr>
            <a:r>
              <a:rPr 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“A extraordinária novidade, tanto dos Discursos (sobre Tito Lívio) como do Príncipe, foi a separação entre a política e a ética. Para Maquiavel, a política era uma coisa única: conquistar e manter o poder ou a autoridade. O mundo social e político do Príncipe é completamente imprevisível, sendo que só a mente mais calculista pode superar esta volatilidade. Com base neste princípio, Maquiavel descreveu no Príncipe única e simplesmente os meios pelos quais alguns indivíduos tentaram conquistar o poder e mantê-lo” (Erik </a:t>
            </a:r>
            <a:r>
              <a:rPr lang="pt-BR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Vogelin</a:t>
            </a:r>
            <a:r>
              <a:rPr 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87675" y="619125"/>
            <a:ext cx="5327650" cy="649288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pt-BR" sz="3600" b="1" dirty="0" smtClean="0">
                <a:solidFill>
                  <a:schemeClr val="tx1"/>
                </a:solidFill>
              </a:rPr>
              <a:t>Thomas Hobbes</a:t>
            </a:r>
            <a:br>
              <a:rPr lang="pt-BR" sz="3600" b="1" dirty="0" smtClean="0">
                <a:solidFill>
                  <a:schemeClr val="tx1"/>
                </a:solidFill>
              </a:rPr>
            </a:br>
            <a:endParaRPr lang="pt-BR" sz="3600" dirty="0" smtClean="0">
              <a:solidFill>
                <a:schemeClr val="tx1"/>
              </a:solidFill>
            </a:endParaRP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3068638"/>
            <a:ext cx="2374900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203575" y="3503613"/>
            <a:ext cx="5616575" cy="19637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22287" lvl="1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65000"/>
              <a:defRPr/>
            </a:pPr>
            <a:r>
              <a:rPr lang="pt-B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Leviatã </a:t>
            </a:r>
          </a:p>
          <a:p>
            <a:pPr marL="533400" lvl="1" indent="-11113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65000"/>
              <a:defRPr/>
            </a:pPr>
            <a:r>
              <a:rPr lang="pt-B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ou Matéria, Forma e Poder de um estado Eclesiástico e Civil (1651)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3" y="69850"/>
            <a:ext cx="23717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2473325" y="1431925"/>
            <a:ext cx="649128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8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Malmesbury</a:t>
            </a:r>
            <a:r>
              <a:rPr lang="pt-BR" altLang="pt-BR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1588 - </a:t>
            </a:r>
            <a:r>
              <a:rPr lang="pt-BR" altLang="pt-BR" sz="28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Hardwick</a:t>
            </a:r>
            <a:r>
              <a:rPr lang="pt-BR" altLang="pt-BR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Hall 1679</a:t>
            </a:r>
            <a:endParaRPr lang="pt-BR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ChangeArrowheads="1"/>
          </p:cNvSpPr>
          <p:nvPr/>
        </p:nvSpPr>
        <p:spPr bwMode="auto">
          <a:xfrm>
            <a:off x="107950" y="1052513"/>
            <a:ext cx="8856663" cy="580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>
            <a:lvl1pPr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pt-BR" altLang="pt-BR" sz="2400" b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Nascido na Inglaterra dos </a:t>
            </a:r>
            <a:r>
              <a:rPr lang="pt-BR" altLang="pt-BR" sz="2400" b="0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Tudors</a:t>
            </a:r>
            <a:r>
              <a:rPr lang="pt-BR" altLang="pt-BR" sz="2400" b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Hobbes foi influenciado pela reforma anglicana que ocorrera cinco décadas antes. A cisão com a Igreja Católica fez com que a Espanha interviesse nos assuntos ingleses enviando a Invencível Armada, fato que terá grande influência sobre sua obra.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pt-BR" altLang="pt-BR" sz="2400" b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O século XVII marca o começo do expansionismo colonialista ultramarino inglês, com a fundação de Jamestown, a primeira colônia inglesa nas Américas, em 1607.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pt-BR" altLang="pt-BR" sz="2400" b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No século XVII são lançadas as bases do capitalismo moderno na Inglaterra com a Marinha Inglesa se consolidando como a maior e mais bem equipada marinha do mundo, possibilitando o acúmulo de capital que irá financiar o expansionismo colonial e o capitalismo industrial inglês.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08175" y="333375"/>
            <a:ext cx="5327650" cy="6492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pt-BR" sz="3600" b="1" kern="0" dirty="0" smtClean="0">
                <a:solidFill>
                  <a:srgbClr val="FFFFFF"/>
                </a:solidFill>
              </a:rPr>
              <a:t>Thomas Hobbes</a:t>
            </a:r>
            <a:br>
              <a:rPr lang="pt-BR" sz="3600" b="1" kern="0" dirty="0" smtClean="0">
                <a:solidFill>
                  <a:srgbClr val="FFFFFF"/>
                </a:solidFill>
              </a:rPr>
            </a:br>
            <a:endParaRPr lang="pt-BR" sz="3600" kern="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6088" y="452438"/>
            <a:ext cx="8229600" cy="744537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pt-BR" sz="3200" b="1" dirty="0" smtClean="0">
                <a:solidFill>
                  <a:schemeClr val="tx1"/>
                </a:solidFill>
              </a:rPr>
              <a:t>Temas de Hobbes</a:t>
            </a:r>
            <a:endParaRPr lang="pt-BR" sz="3200" dirty="0" smtClean="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9750" y="1557338"/>
            <a:ext cx="7993063" cy="936625"/>
          </a:xfrm>
          <a:prstGeom prst="rect">
            <a:avLst/>
          </a:prstGeo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pt-BR" sz="2400" dirty="0" smtClean="0"/>
              <a:t>Harmonia social de criaturas vivas (abelhas e formigas) - Aristóteles – é negada aos homens: “o homem é o lobo do homem”.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39750" y="2768600"/>
            <a:ext cx="8208963" cy="6762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 sz="1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n"/>
              <a:defRPr/>
            </a:pPr>
            <a:r>
              <a:rPr lang="pt-BR" sz="2400" b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 Natureza humana é imutável no  seu egoísmo, ambição, competitividade e imoralidade. 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7950" y="3729038"/>
            <a:ext cx="8640763" cy="245586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 eaLnBrk="0" hangingPunct="0">
              <a:lnSpc>
                <a:spcPct val="80000"/>
              </a:lnSpc>
              <a:buSzPct val="100000"/>
              <a:buFontTx/>
              <a:buChar char="•"/>
              <a:defRPr/>
            </a:pPr>
            <a:r>
              <a:rPr lang="pt-BR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ahoma" pitchFamily="34" charset="0"/>
              </a:rPr>
              <a:t> </a:t>
            </a:r>
            <a:r>
              <a:rPr lang="pt-BR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competem continuamente por honra e dignidade;</a:t>
            </a:r>
          </a:p>
          <a:p>
            <a:pPr lvl="1" algn="just" eaLnBrk="0" hangingPunct="0">
              <a:lnSpc>
                <a:spcPct val="80000"/>
              </a:lnSpc>
              <a:buSzPct val="100000"/>
              <a:buFontTx/>
              <a:buChar char="•"/>
              <a:defRPr/>
            </a:pPr>
            <a:r>
              <a:rPr lang="pt-BR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sentem prazer na comparação com outros homens;</a:t>
            </a:r>
          </a:p>
          <a:p>
            <a:pPr lvl="1" algn="just" eaLnBrk="0" hangingPunct="0">
              <a:lnSpc>
                <a:spcPct val="80000"/>
              </a:lnSpc>
              <a:buSzPct val="100000"/>
              <a:buFontTx/>
              <a:buChar char="•"/>
              <a:defRPr/>
            </a:pPr>
            <a:r>
              <a:rPr lang="pt-BR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consideram-se melhores e mais capazes que outros para governar;</a:t>
            </a:r>
          </a:p>
          <a:p>
            <a:pPr lvl="1" algn="just" eaLnBrk="0" hangingPunct="0">
              <a:lnSpc>
                <a:spcPct val="80000"/>
              </a:lnSpc>
              <a:buSzPct val="100000"/>
              <a:buFontTx/>
              <a:buChar char="•"/>
              <a:defRPr/>
            </a:pPr>
            <a:r>
              <a:rPr lang="pt-BR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usam recursos para convencer sobre o bem e o mal a partir dos seus próprios interesses;</a:t>
            </a:r>
          </a:p>
          <a:p>
            <a:pPr lvl="1" algn="just" eaLnBrk="0" hangingPunct="0">
              <a:lnSpc>
                <a:spcPct val="80000"/>
              </a:lnSpc>
              <a:buSzPct val="100000"/>
              <a:buFontTx/>
              <a:buChar char="•"/>
              <a:defRPr/>
            </a:pPr>
            <a:r>
              <a:rPr lang="pt-BR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gostam de mostrar sabedoria e influência sobre os que governam.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2349500" y="271463"/>
            <a:ext cx="6580188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hangingPunct="0">
              <a:lnSpc>
                <a:spcPct val="120000"/>
              </a:lnSpc>
              <a:buFontTx/>
              <a:buNone/>
              <a:defRPr/>
            </a:pPr>
            <a:r>
              <a:rPr lang="pt-BR" altLang="pt-BR" sz="22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“...os homens não tiram prazer algum da companhia uns dos outros (e sim, pelo contrário, um enorme desprazer), quando não existe um poder capaz de manter a todos em respeito.” (Capítulo XIII)</a:t>
            </a:r>
          </a:p>
        </p:txBody>
      </p:sp>
      <p:pic>
        <p:nvPicPr>
          <p:cNvPr id="28675" name="Imagem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495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47625" y="2492375"/>
            <a:ext cx="8988425" cy="20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hangingPunct="0">
              <a:lnSpc>
                <a:spcPct val="120000"/>
              </a:lnSpc>
              <a:buFontTx/>
              <a:buNone/>
              <a:defRPr/>
            </a:pPr>
            <a:r>
              <a:rPr lang="pt-BR" altLang="pt-BR" sz="22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“Com isto se torna manifesto que, durante o tempo em que os homens vivem sem um poder comum capaz de os manter a todos em respeito, eles se encontram naquela condição a que se chama guerra; e uma guerra que é de todos os homens contra todos os homens.” (Capítulo XIII)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20650" y="4581525"/>
            <a:ext cx="8915400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2200" b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“Desta guerra de todos os homens contra todos os homens também isto é </a:t>
            </a:r>
            <a:r>
              <a:rPr lang="pt-BR" altLang="pt-BR" sz="2200" b="0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conseqüência</a:t>
            </a:r>
            <a:r>
              <a:rPr lang="pt-BR" altLang="pt-BR" sz="2200" b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: que nada pode ser injusto. As noções de bem e de mal, de justiça e injustiça, não podem aí ter lugar. Onde não há poder comum não há lei, e onde não há lei não há injustiça.” (Capítulo XIII)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23850" y="1628775"/>
            <a:ext cx="8496300" cy="4464050"/>
          </a:xfrm>
          <a:prstGeom prst="rect">
            <a:avLst/>
          </a:prstGeo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pt-BR" sz="2400" dirty="0" smtClean="0"/>
              <a:t>Troca da plena autonomia individual do Estado de Natureza (guerra de todos contra todos) por segurança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endParaRPr lang="pt-BR" sz="2400" dirty="0" smtClean="0"/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pt-BR" sz="2400" dirty="0" smtClean="0"/>
              <a:t>Poder comum só pode ser constituído ao conferir todo o poder e força a um único homem ou </a:t>
            </a:r>
            <a:r>
              <a:rPr lang="pt-BR" sz="2400" dirty="0" err="1" smtClean="0"/>
              <a:t>assembléia</a:t>
            </a:r>
            <a:r>
              <a:rPr lang="pt-BR" sz="2400" dirty="0" smtClean="0"/>
              <a:t> de homens, para reduzir todas as vontades a uma vontade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endParaRPr lang="pt-BR" sz="2400" dirty="0" smtClean="0"/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pt-BR" sz="2400" dirty="0" smtClean="0"/>
              <a:t>“Eu autorizo e abdico de meu direito de governar a mim próprio para este homem, ou para esta </a:t>
            </a:r>
            <a:r>
              <a:rPr lang="pt-BR" sz="2400" dirty="0" err="1" smtClean="0"/>
              <a:t>assembléia</a:t>
            </a:r>
            <a:r>
              <a:rPr lang="pt-BR" sz="2400" dirty="0" smtClean="0"/>
              <a:t> de homens, com a condição de que você abdique de seu direito a ele e autorize igualmente todos os seus atos”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46088" y="452438"/>
            <a:ext cx="8229600" cy="7445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pt-BR" sz="3200" b="1" kern="0" dirty="0" smtClean="0">
                <a:solidFill>
                  <a:srgbClr val="FFFFFF"/>
                </a:solidFill>
              </a:rPr>
              <a:t>Temas de Hobbes</a:t>
            </a:r>
            <a:endParaRPr lang="pt-BR" sz="3200" kern="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305050" y="4183063"/>
            <a:ext cx="65151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hangingPunct="0">
              <a:lnSpc>
                <a:spcPct val="120000"/>
              </a:lnSpc>
              <a:buFontTx/>
              <a:buNone/>
              <a:defRPr/>
            </a:pPr>
            <a:r>
              <a:rPr lang="pt-BR" altLang="pt-BR" sz="22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De modo que a natureza da justiça consiste no cumprimento dos pactos válidos, mas a validade dos pactos só começa com a instituição de um poder civil suficiente para obrigar os homens a cumpri-los, e é também só aí que começa a haver propriedade.” (Capítulo XV)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46088" y="80963"/>
            <a:ext cx="8229600" cy="7429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pt-BR" sz="3200" b="1" kern="0" dirty="0" smtClean="0">
                <a:solidFill>
                  <a:srgbClr val="FFFFFF"/>
                </a:solidFill>
              </a:rPr>
              <a:t>Temas de Hobbes</a:t>
            </a:r>
            <a:endParaRPr lang="pt-BR" sz="3200" kern="0" dirty="0" smtClean="0">
              <a:solidFill>
                <a:srgbClr val="FFFFFF"/>
              </a:solidFill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59263"/>
            <a:ext cx="23050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179388" y="671513"/>
            <a:ext cx="8613775" cy="3478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pt-BR" altLang="pt-BR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“...para que as palavras "justo" e "injusto" possam ter lugar, é necessária alguma espécie de poder coercitivo, capaz de obrigar... os homens ao cumprimento de seus pactos, mediante o terror de algum castigo que seja superior ao benefício que esperam tirar do rompimento do pacto, e capaz de fortalecer aquela propriedade que os homens adquirem por contrato mútuo... E não pode haver tal poder antes de erigir-se um Estado. ...E onde não foi estabelecido um poder coercitivo, isto é, onde não há Estado, não há propriedade, pois todos os homens têm direito a todas as coisas. Portanto, onde não há Estado nada pode ser injusto. </a:t>
            </a:r>
            <a:endParaRPr lang="pt-BR" sz="2200" b="1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473075"/>
            <a:ext cx="8229600" cy="1371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pt-BR" sz="3600" b="1" kern="0" dirty="0" smtClean="0">
                <a:solidFill>
                  <a:srgbClr val="FFFFFF"/>
                </a:solidFill>
              </a:rPr>
              <a:t>Fundamentos da Ordem Política no Estado Moderno</a:t>
            </a:r>
            <a:endParaRPr lang="pt-BR" sz="3600" b="1" kern="0" dirty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pt-BR" sz="3600" kern="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pt-BR" sz="3600" kern="0" dirty="0" smtClean="0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66725" y="2060575"/>
            <a:ext cx="8229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80000"/>
              </a:lnSpc>
              <a:buClr>
                <a:srgbClr val="00CCFF"/>
              </a:buClr>
              <a:buFont typeface="Wingdings" panose="05000000000000000000" pitchFamily="2" charset="2"/>
              <a:buNone/>
              <a:defRPr/>
            </a:pPr>
            <a:r>
              <a:rPr lang="pt-BR" altLang="pt-B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Pensadores e as obras norteadoras</a:t>
            </a:r>
          </a:p>
        </p:txBody>
      </p:sp>
      <p:sp>
        <p:nvSpPr>
          <p:cNvPr id="4" name="Retângulo 3"/>
          <p:cNvSpPr/>
          <p:nvPr/>
        </p:nvSpPr>
        <p:spPr>
          <a:xfrm>
            <a:off x="900113" y="3101975"/>
            <a:ext cx="6192837" cy="885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lang="pt-BR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Erasmo de Rotterdam (1466-1536)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lang="pt-BR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 Elogio da Loucura (1509)</a:t>
            </a:r>
          </a:p>
        </p:txBody>
      </p:sp>
      <p:sp>
        <p:nvSpPr>
          <p:cNvPr id="7" name="Retângulo 6"/>
          <p:cNvSpPr/>
          <p:nvPr/>
        </p:nvSpPr>
        <p:spPr>
          <a:xfrm>
            <a:off x="900113" y="4343400"/>
            <a:ext cx="6192837" cy="885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lang="pt-BR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Thomas Morus (1478-1535)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lang="pt-BR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Utopia (1516)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96900"/>
            <a:ext cx="8229600" cy="960438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pt-BR" sz="3200" b="1" dirty="0" smtClean="0">
                <a:solidFill>
                  <a:schemeClr val="tx1"/>
                </a:solidFill>
              </a:rPr>
              <a:t>Temas de Hobbes</a:t>
            </a:r>
            <a:endParaRPr lang="pt-BR" sz="3200" dirty="0" smtClean="0">
              <a:solidFill>
                <a:schemeClr val="tx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12775" y="2581275"/>
            <a:ext cx="7918450" cy="1727200"/>
          </a:xfrm>
          <a:prstGeom prst="rect">
            <a:avLst/>
          </a:prstGeo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pt-BR" sz="2400" dirty="0" smtClean="0"/>
              <a:t>Contrato entre os homens é artificial e requer, para a preservação do pacto, um poder comum que aterrorize e direcione suas ações ao bem comum (o soberano) (Leviatã).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463550" y="4308475"/>
            <a:ext cx="8245475" cy="221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820738" indent="-285750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228725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36713" indent="-228600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Clr>
                <a:srgbClr val="00CCFF"/>
              </a:buClr>
              <a:buFont typeface="Wingdings" panose="05000000000000000000" pitchFamily="2" charset="2"/>
              <a:buNone/>
              <a:defRPr/>
            </a:pPr>
            <a:r>
              <a:rPr lang="pt-BR" altLang="pt-BR" sz="2400" dirty="0" smtClean="0">
                <a:solidFill>
                  <a:srgbClr val="FFFFFF"/>
                </a:solidFill>
                <a:cs typeface="+mn-cs"/>
              </a:rPr>
              <a:t>“O poder do soberano (ou da assembleia) é indivisível e absoluto. Essa é a mais radical teorização do estado absolutista, deduzida não do ‘direito divino’, como havia sido feita no passado, mas sim do ‘pacto social’ [de Hobbes]” (</a:t>
            </a:r>
            <a:r>
              <a:rPr lang="pt-BR" altLang="pt-BR" sz="2400" dirty="0" err="1" smtClean="0">
                <a:solidFill>
                  <a:srgbClr val="FFFFFF"/>
                </a:solidFill>
                <a:cs typeface="+mn-cs"/>
              </a:rPr>
              <a:t>Reale</a:t>
            </a:r>
            <a:r>
              <a:rPr lang="pt-BR" altLang="pt-BR" sz="2400" dirty="0" smtClean="0">
                <a:solidFill>
                  <a:srgbClr val="FFFFFF"/>
                </a:solidFill>
                <a:cs typeface="+mn-cs"/>
              </a:rPr>
              <a:t> e </a:t>
            </a:r>
            <a:r>
              <a:rPr lang="pt-BR" altLang="pt-BR" sz="2400" dirty="0" err="1" smtClean="0">
                <a:solidFill>
                  <a:srgbClr val="FFFFFF"/>
                </a:solidFill>
                <a:cs typeface="+mn-cs"/>
              </a:rPr>
              <a:t>Antiseri</a:t>
            </a:r>
            <a:r>
              <a:rPr lang="pt-BR" altLang="pt-BR" sz="2400" dirty="0" smtClean="0">
                <a:solidFill>
                  <a:srgbClr val="FFFFFF"/>
                </a:solidFill>
                <a:cs typeface="+mn-cs"/>
              </a:rPr>
              <a:t>, 1990)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12775" y="1533525"/>
            <a:ext cx="7631113" cy="97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2400" b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“A transferência mútua de direitos é aquilo a que se chama contrato.” (Capítulo XIV)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93825" y="620713"/>
            <a:ext cx="5265738" cy="6715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pt-BR" sz="3200" b="1" kern="0" dirty="0" smtClean="0">
                <a:solidFill>
                  <a:srgbClr val="FFFFFF"/>
                </a:solidFill>
              </a:rPr>
              <a:t>Temas de Hobbes</a:t>
            </a:r>
            <a:endParaRPr lang="pt-BR" sz="3200" kern="0" dirty="0" smtClean="0">
              <a:solidFill>
                <a:srgbClr val="FFFFFF"/>
              </a:solidFill>
            </a:endParaRPr>
          </a:p>
        </p:txBody>
      </p:sp>
      <p:pic>
        <p:nvPicPr>
          <p:cNvPr id="3277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0"/>
            <a:ext cx="2189162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00038" y="3284538"/>
            <a:ext cx="842645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2400" b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Nesta lei de natureza reside a fonte e a origem da justiça. [...] sem um pacto anterior não há transferência de direito, e todo homem tem direito a todas as coisas [...]   depois de celebrado um pacto, rompê-lo é injusto. E a definição da injustiça não é outra senão o não cumprimento de um pacto. E tudo o que não é injusto é justo.” (Capítulo XV)</a:t>
            </a:r>
          </a:p>
        </p:txBody>
      </p:sp>
      <p:sp>
        <p:nvSpPr>
          <p:cNvPr id="3" name="Retângulo 2"/>
          <p:cNvSpPr/>
          <p:nvPr/>
        </p:nvSpPr>
        <p:spPr>
          <a:xfrm>
            <a:off x="323850" y="1716088"/>
            <a:ext cx="6696075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t-BR" altLang="pt-BR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“... Que os homens cumpram os pactos que celebrarem. Sem esta lei os pactos seriam vãos, [...] palavras vazias; [...] permaneceríamos na condição de guerra. </a:t>
            </a:r>
            <a:endParaRPr lang="pt-BR" sz="1400" b="1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47813" y="260350"/>
            <a:ext cx="6027737" cy="10795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pt-BR" sz="3200" b="1" smtClean="0">
                <a:solidFill>
                  <a:schemeClr val="tx1"/>
                </a:solidFill>
              </a:rPr>
              <a:t>Aspectos Institucionais </a:t>
            </a:r>
            <a:br>
              <a:rPr lang="pt-BR" sz="3200" b="1" smtClean="0">
                <a:solidFill>
                  <a:schemeClr val="tx1"/>
                </a:solidFill>
              </a:rPr>
            </a:br>
            <a:r>
              <a:rPr lang="pt-BR" sz="3200" b="1" smtClean="0">
                <a:solidFill>
                  <a:schemeClr val="tx1"/>
                </a:solidFill>
              </a:rPr>
              <a:t>do Contrato de Hobbes</a:t>
            </a:r>
            <a:endParaRPr lang="pt-BR" sz="3200" smtClean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1438" y="1627188"/>
            <a:ext cx="8964612" cy="4465637"/>
          </a:xfrm>
          <a:prstGeom prst="rect">
            <a:avLst/>
          </a:prstGeom>
        </p:spPr>
        <p:txBody>
          <a:bodyPr/>
          <a:lstStyle/>
          <a:p>
            <a:pPr algn="just" eaLnBrk="1" hangingPunct="1">
              <a:defRPr/>
            </a:pPr>
            <a:r>
              <a:rPr lang="pt-BR" sz="2400" dirty="0" smtClean="0"/>
              <a:t>Uma vez instituído, se aplica aos que o defenderam e à minoria; nenhum outro pode ser feito entre grupos sem a permissão do governante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pt-BR" sz="2400" dirty="0" smtClean="0"/>
          </a:p>
          <a:p>
            <a:pPr algn="just" eaLnBrk="1" hangingPunct="1">
              <a:defRPr/>
            </a:pPr>
            <a:r>
              <a:rPr lang="pt-BR" sz="2400" dirty="0" smtClean="0"/>
              <a:t>Os atos do soberano equivalem aos atos de todos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pt-BR" sz="2400" dirty="0" smtClean="0"/>
          </a:p>
          <a:p>
            <a:pPr algn="just" eaLnBrk="1" hangingPunct="1">
              <a:defRPr/>
            </a:pPr>
            <a:r>
              <a:rPr lang="pt-BR" sz="2400" dirty="0" smtClean="0"/>
              <a:t>Todos são autores do pacto e as decisões futuras do soberano são justas para todos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pt-BR" sz="2400" dirty="0" smtClean="0"/>
          </a:p>
          <a:p>
            <a:pPr algn="just" eaLnBrk="1" hangingPunct="1">
              <a:defRPr/>
            </a:pPr>
            <a:r>
              <a:rPr lang="pt-BR" sz="2400" dirty="0" smtClean="0"/>
              <a:t>O soberano é o juiz sobre as doutrinas que sejam favoráveis ou contrárias à paz</a:t>
            </a:r>
          </a:p>
          <a:p>
            <a:pPr algn="just" eaLnBrk="1" hangingPunct="1">
              <a:defRPr/>
            </a:pPr>
            <a:endParaRPr lang="pt-BR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7625" y="1204913"/>
            <a:ext cx="7116763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hangingPunct="0">
              <a:lnSpc>
                <a:spcPct val="120000"/>
              </a:lnSpc>
              <a:buFontTx/>
              <a:buNone/>
              <a:defRPr/>
            </a:pPr>
            <a:r>
              <a:rPr lang="pt-BR" altLang="pt-BR" sz="22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“Diz-se que um Estado foi instituído quando uma multidão de homens concordam e pactuam, cada um com cada um dos outros, que a qualquer homem ou assembleia de homens a quem seja atribuído pela maioria o direito de representar a pessoa de todos eles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7400" y="0"/>
            <a:ext cx="2027238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0" y="3213100"/>
            <a:ext cx="9036050" cy="32988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lnSpc>
                <a:spcPct val="120000"/>
              </a:lnSpc>
              <a:defRPr/>
            </a:pPr>
            <a:r>
              <a:rPr lang="pt-BR" altLang="pt-BR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(ou seja, de ser seu representante ), todos sem exceção, tanto os que votaram a favor dele como os que votaram contra  ele, deverão autorizar todos os atos e decisões desse homem ou </a:t>
            </a:r>
            <a:r>
              <a:rPr lang="pt-BR" altLang="pt-BR" sz="2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assembléia</a:t>
            </a:r>
            <a:r>
              <a:rPr lang="pt-BR" altLang="pt-BR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de homens, tal como se fossem seus próprios atos e decisões, a fim de viverem em paz uns com os outros e serem protegidos dos restantes homens. É desta instituição do Estado que derivam todos os direitos e faculdades daquele ou daqueles a quem o poder soberano é conferido mediante o consentimento do povo reunido.” (Capítulo XVIII)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93825" y="404813"/>
            <a:ext cx="5265738" cy="6715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pt-BR" sz="3200" b="1" kern="0" dirty="0" smtClean="0">
                <a:solidFill>
                  <a:srgbClr val="FFFFFF"/>
                </a:solidFill>
              </a:rPr>
              <a:t>Temas de Hobbes</a:t>
            </a:r>
            <a:endParaRPr lang="pt-BR" sz="3200" kern="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57213" y="949325"/>
            <a:ext cx="8135937" cy="5216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spcBef>
                <a:spcPct val="20000"/>
              </a:spcBef>
              <a:buClr>
                <a:srgbClr val="00CCFF"/>
              </a:buClr>
              <a:buSzPct val="65000"/>
              <a:defRPr/>
            </a:pPr>
            <a:r>
              <a:rPr lang="pt-BR" sz="2400" b="1" dirty="0">
                <a:solidFill>
                  <a:srgbClr val="FFFFFF"/>
                </a:solidFill>
                <a:latin typeface="+mn-lt"/>
                <a:cs typeface="+mn-cs"/>
              </a:rPr>
              <a:t>“</a:t>
            </a:r>
            <a:r>
              <a:rPr 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Hobbes mostra que, na luta pelo poder, como na capacidade inata de o desejar, todos os homens são iguais, pois a igualdade do homem reside no fato de cada um, por natureza, ter suficiente potencialidade para matar um outro, já que a fraqueza pode ser compensada pela astúcia. A igualdade coloca todos os homens na mesma insegurança; daí a necessidade do Estado. A </a:t>
            </a:r>
            <a:r>
              <a:rPr lang="pt-BR" sz="28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raison</a:t>
            </a:r>
            <a:r>
              <a:rPr lang="pt-BR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d'</a:t>
            </a:r>
            <a:r>
              <a:rPr lang="pt-BR" sz="28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être</a:t>
            </a:r>
            <a:r>
              <a:rPr 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do Estado é a necessidade de dar alguma segurança ao indivíduo, que se sente ameaçado por todos os seus semelhantes” (Hannah Arendt).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3086100"/>
            <a:ext cx="2671763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" y="0"/>
            <a:ext cx="2627313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3276600" y="981075"/>
            <a:ext cx="4572000" cy="590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  <a:defRPr/>
            </a:pPr>
            <a:r>
              <a:rPr lang="pt-BR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John Locke</a:t>
            </a:r>
            <a:r>
              <a:rPr lang="pt-BR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3" name="Retângulo 2"/>
          <p:cNvSpPr/>
          <p:nvPr/>
        </p:nvSpPr>
        <p:spPr>
          <a:xfrm>
            <a:off x="3132138" y="4872038"/>
            <a:ext cx="5334000" cy="86042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65000"/>
              <a:defRPr/>
            </a:pPr>
            <a:r>
              <a:rPr 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Dois Tratados sobre o Governo Civil (1690)</a:t>
            </a:r>
          </a:p>
        </p:txBody>
      </p:sp>
      <p:sp>
        <p:nvSpPr>
          <p:cNvPr id="4" name="Retângulo 3"/>
          <p:cNvSpPr/>
          <p:nvPr/>
        </p:nvSpPr>
        <p:spPr>
          <a:xfrm>
            <a:off x="3098800" y="1557338"/>
            <a:ext cx="5360988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t-BR" altLang="pt-BR" sz="28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Wringtown</a:t>
            </a:r>
            <a:r>
              <a:rPr lang="pt-BR" altLang="pt-BR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1632 - </a:t>
            </a:r>
            <a:r>
              <a:rPr lang="pt-BR" altLang="pt-BR" sz="28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Harlow</a:t>
            </a:r>
            <a:r>
              <a:rPr lang="pt-BR" altLang="pt-BR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1704</a:t>
            </a:r>
            <a:endParaRPr lang="pt-BR" sz="280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635250" y="2598738"/>
            <a:ext cx="6113463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alt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Filósofo empirista e teórico do contrato social. </a:t>
            </a:r>
            <a:endParaRPr lang="pt-BR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/>
        </p:nvSpPr>
        <p:spPr bwMode="auto">
          <a:xfrm>
            <a:off x="223838" y="1244600"/>
            <a:ext cx="8713787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algn="just" eaLnBrk="0" hangingPunct="0">
              <a:lnSpc>
                <a:spcPct val="120000"/>
              </a:lnSpc>
              <a:defRPr/>
            </a:pPr>
            <a:r>
              <a:rPr lang="pt-BR" altLang="pt-BR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Empirista e teórico do contrato social. Rejeitava a doutrina das ideias inatas e afirmava que elas tinham origem no que era percebido pelos sentidos. É tido como autor da concepção moderna de identidade e do "self“. Postulava que a mente era uma página em branco e que o conhecimento é determinado apenas pela experiência derivada da percepção dos sentidos.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477838"/>
            <a:ext cx="8229600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pt-BR" sz="3200" b="1" kern="0" smtClean="0">
                <a:solidFill>
                  <a:srgbClr val="FFFFFF"/>
                </a:solidFill>
              </a:rPr>
              <a:t>Temas de John Locke</a:t>
            </a:r>
            <a:endParaRPr lang="pt-BR" sz="3200" kern="0" dirty="0" smtClean="0">
              <a:solidFill>
                <a:srgbClr val="FFFFFF"/>
              </a:solidFill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79388" y="3789363"/>
            <a:ext cx="8785225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algn="just" eaLnBrk="0" hangingPunct="0">
              <a:lnSpc>
                <a:spcPct val="120000"/>
              </a:lnSpc>
              <a:defRPr/>
            </a:pPr>
            <a:r>
              <a:rPr lang="pt-BR" altLang="pt-BR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Suas ideias ajudaram a derrubar o absolutismo na Inglaterra. Os homens, ao nascer, tinham direitos naturais: à vida, à liberdade e à propriedade. Para garantir esses direitos, os homens criavam governos. Se esses governos não respeitassem a vida, a liberdade e a propriedade, o povo tinha o direito de se revoltar contra eles. As pessoas podiam contestar um governo injusto e não eram obrigadas a aceitar suas decisões.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250825" y="692150"/>
            <a:ext cx="856932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pt-BR" altLang="pt-BR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Carta acerca da Tolerância (1690)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106363" y="2051050"/>
            <a:ext cx="5978525" cy="422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algn="just" eaLnBrk="0" hangingPunct="0">
              <a:lnSpc>
                <a:spcPct val="120000"/>
              </a:lnSpc>
              <a:defRPr/>
            </a:pPr>
            <a:r>
              <a:rPr lang="pt-BR" alt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“[...] e que todos os sacerdotes, que se gabam de ser os sucessores dos apóstolos, seguindo pacífica e modestamente nos passos dos apóstolos, sem se imiscuírem com os negócios do Estado, devem se aplicar inteiramente para promover a salvação das almas.”</a:t>
            </a: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7163" y="1916113"/>
            <a:ext cx="2597150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1844675"/>
            <a:ext cx="270192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00113" y="476250"/>
            <a:ext cx="7343775" cy="14398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1" algn="ctr">
              <a:buClr>
                <a:srgbClr val="FFCC00"/>
              </a:buClr>
              <a:buFont typeface="Wingdings" pitchFamily="2" charset="2"/>
              <a:buNone/>
              <a:defRPr/>
            </a:pPr>
            <a:r>
              <a:rPr lang="pt-BR" altLang="pt-BR" b="1" kern="0" dirty="0" smtClean="0">
                <a:solidFill>
                  <a:srgbClr val="FFFFFF"/>
                </a:solidFill>
                <a:cs typeface="+mn-cs"/>
              </a:rPr>
              <a:t>Dois Tratados sobre o Governo Civil </a:t>
            </a:r>
          </a:p>
          <a:p>
            <a:pPr lvl="1" algn="ctr">
              <a:buClr>
                <a:srgbClr val="FFCC00"/>
              </a:buClr>
              <a:buFont typeface="Wingdings" pitchFamily="2" charset="2"/>
              <a:buNone/>
              <a:defRPr/>
            </a:pPr>
            <a:r>
              <a:rPr lang="pt-BR" altLang="pt-BR" b="1" kern="0" dirty="0" smtClean="0">
                <a:solidFill>
                  <a:srgbClr val="FFFFFF"/>
                </a:solidFill>
                <a:cs typeface="+mn-cs"/>
              </a:rPr>
              <a:t>(1689-1690)</a:t>
            </a:r>
            <a:endParaRPr lang="pt-BR" altLang="pt-BR" b="1" kern="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103563" y="2128838"/>
            <a:ext cx="5614987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algn="just" eaLnBrk="0" hangingPunct="0">
              <a:lnSpc>
                <a:spcPct val="120000"/>
              </a:lnSpc>
              <a:defRPr/>
            </a:pPr>
            <a:r>
              <a:rPr lang="pt-BR" alt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No </a:t>
            </a:r>
            <a:r>
              <a:rPr lang="pt-BR" altLang="pt-BR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Primeiro tratado sobre o governo civil</a:t>
            </a:r>
            <a:r>
              <a:rPr lang="pt-BR" alt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critica o direito divino dos reis e declara que a vida política é uma invenção humana, completamente independente das questões divinas. No </a:t>
            </a:r>
            <a:r>
              <a:rPr lang="pt-BR" altLang="pt-BR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Segundo tratado sobre o governo civil</a:t>
            </a:r>
            <a:r>
              <a:rPr lang="pt-BR" alt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expõe sua teoria do Estado liberal e da propriedade privada.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77838"/>
            <a:ext cx="8229600" cy="6477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pt-BR" sz="3200" b="1" dirty="0" smtClean="0">
                <a:solidFill>
                  <a:schemeClr val="tx1"/>
                </a:solidFill>
              </a:rPr>
              <a:t>Temas de John Locke</a:t>
            </a:r>
            <a:endParaRPr lang="pt-BR" sz="3200" dirty="0" smtClean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555750"/>
            <a:ext cx="8229600" cy="4394200"/>
          </a:xfrm>
          <a:prstGeom prst="rect">
            <a:avLst/>
          </a:prstGeom>
        </p:spPr>
        <p:txBody>
          <a:bodyPr/>
          <a:lstStyle/>
          <a:p>
            <a:pPr marL="0" indent="0" algn="just">
              <a:defRPr/>
            </a:pPr>
            <a:r>
              <a:rPr lang="pt-BR" sz="2400" smtClean="0"/>
              <a:t> No hipotético estado de natureza, os seres humanos vivem juntos, livres e iguais, sem um superior </a:t>
            </a:r>
          </a:p>
          <a:p>
            <a:pPr marL="0" indent="0" algn="just">
              <a:defRPr/>
            </a:pPr>
            <a:endParaRPr lang="pt-BR" sz="2400" smtClean="0"/>
          </a:p>
          <a:p>
            <a:pPr marL="0" indent="0" algn="just">
              <a:defRPr/>
            </a:pPr>
            <a:r>
              <a:rPr lang="pt-BR" sz="2400" smtClean="0"/>
              <a:t> Estão sujeitos aos ditames da lei natural que define a condição humana caracterizada pela família e a propriedade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pt-BR" sz="2400" smtClean="0"/>
          </a:p>
          <a:p>
            <a:pPr marL="0" indent="0" algn="just">
              <a:defRPr/>
            </a:pPr>
            <a:r>
              <a:rPr lang="pt-BR" sz="2400" smtClean="0"/>
              <a:t> A lei natural constitui e protege os direitos à vida, liberdade e propriedade e assim garante a cada indivíduo direitos que não lhe podem ser legalmente retirados, nem alienados, sem processo em devida forma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pt-BR" sz="2400" smtClean="0"/>
          </a:p>
          <a:p>
            <a:pPr marL="0" indent="0" algn="just">
              <a:buFont typeface="Wingdings" pitchFamily="2" charset="2"/>
              <a:buNone/>
              <a:defRPr/>
            </a:pPr>
            <a:endParaRPr lang="pt-BR" sz="2400" smtClean="0"/>
          </a:p>
          <a:p>
            <a:pPr marL="0" indent="0" algn="just">
              <a:buFont typeface="Wingdings" pitchFamily="2" charset="2"/>
              <a:buNone/>
              <a:defRPr/>
            </a:pPr>
            <a:endParaRPr lang="pt-BR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2844800"/>
            <a:ext cx="7715250" cy="3824288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800" dirty="0" smtClean="0"/>
              <a:t>Nicolau Maquiavel (1469-1527)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2400" dirty="0" smtClean="0"/>
              <a:t>O Príncipe (1532)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 smtClean="0"/>
              <a:t>Thomas Hobbes (1588-1679)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2400" dirty="0" smtClean="0"/>
              <a:t>Leviatã (1651)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pt-BR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 smtClean="0"/>
              <a:t>John Locke (1632-1704)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2400" dirty="0" smtClean="0"/>
              <a:t>Dois Tratados sobre o Governo Civil (1689-1690)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8313" y="328613"/>
            <a:ext cx="8229600" cy="1371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pt-BR" sz="3600" b="1" kern="0" dirty="0" smtClean="0">
                <a:solidFill>
                  <a:srgbClr val="FFFFFF"/>
                </a:solidFill>
              </a:rPr>
              <a:t>Fundamentos da Ordem Política no Estado Moderno</a:t>
            </a:r>
            <a:endParaRPr lang="pt-BR" sz="3600" b="1" kern="0" dirty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pt-BR" sz="3600" kern="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pt-BR" sz="3600" kern="0" dirty="0" smtClean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6725" y="1843088"/>
            <a:ext cx="82296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80000"/>
              </a:lnSpc>
              <a:buClr>
                <a:srgbClr val="00CCFF"/>
              </a:buClr>
              <a:buFont typeface="Wingdings" panose="05000000000000000000" pitchFamily="2" charset="2"/>
              <a:buNone/>
              <a:defRPr/>
            </a:pPr>
            <a:r>
              <a:rPr lang="pt-BR" altLang="pt-B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Pensadores e as obras norteadoras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1547813" y="549275"/>
            <a:ext cx="6048375" cy="576263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pt-BR" sz="3200" b="1" dirty="0" smtClean="0">
                <a:solidFill>
                  <a:schemeClr val="tx1"/>
                </a:solidFill>
              </a:rPr>
              <a:t>Temas de Locke</a:t>
            </a:r>
            <a:endParaRPr lang="pt-BR" sz="3200" dirty="0" smtClean="0">
              <a:solidFill>
                <a:schemeClr val="tx1"/>
              </a:solidFill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898525" y="1722438"/>
            <a:ext cx="7345363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algn="just" eaLnBrk="0" hangingPunct="0">
              <a:buClr>
                <a:srgbClr val="2B5481"/>
              </a:buClr>
              <a:buSzPct val="100000"/>
              <a:defRPr/>
            </a:pP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 execução das Leis da Natureza está nas mãos de cada indivíduo (castigar e reivindicar a reparação razoável)</a:t>
            </a:r>
          </a:p>
          <a:p>
            <a:pPr algn="just" eaLnBrk="0" hangingPunct="0">
              <a:buSzPct val="100000"/>
              <a:defRPr/>
            </a:pPr>
            <a:endParaRPr lang="pt-BR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just" eaLnBrk="0" hangingPunct="0">
              <a:buClr>
                <a:srgbClr val="2B5481"/>
              </a:buClr>
              <a:buSzPct val="100000"/>
              <a:defRPr/>
            </a:pP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 aplicação da lei da natureza, posta nas mãos de cada um, acarreta o perigo do abuso do poder</a:t>
            </a:r>
          </a:p>
          <a:p>
            <a:pPr algn="just" eaLnBrk="0" hangingPunct="0">
              <a:buClr>
                <a:srgbClr val="2B5481"/>
              </a:buClr>
              <a:buSzPct val="100000"/>
              <a:buFont typeface="Wingdings" pitchFamily="2" charset="2"/>
              <a:buChar char="n"/>
              <a:defRPr/>
            </a:pPr>
            <a:endParaRPr lang="pt-BR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just" eaLnBrk="0" hangingPunct="0">
              <a:buClr>
                <a:srgbClr val="2B5481"/>
              </a:buClr>
              <a:buSzPct val="100000"/>
              <a:defRPr/>
            </a:pP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Os homens consentiram viver em sociedade comum, regulada pelo poder comum da lei natural. O consentimento entre indivíduos cria a sociedade e o consentimento dentro da sociedade cria o governo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9227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433388" y="3689350"/>
            <a:ext cx="8315325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20000"/>
              </a:lnSpc>
              <a:defRPr/>
            </a:pPr>
            <a:r>
              <a:rPr lang="pt-BR" alt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limites da lei, quanto os governantes, mantidos dentro dos seus devidos limites, não ficarão tentados pelo poder que detêm em suas mãos e não o utilizarão para tais propósitos nem por medidas desconhecidas do povo e contrárias a sua vontade.” (Capítulo XI – 137)</a:t>
            </a:r>
          </a:p>
        </p:txBody>
      </p:sp>
      <p:sp>
        <p:nvSpPr>
          <p:cNvPr id="3" name="Retângulo 2"/>
          <p:cNvSpPr/>
          <p:nvPr/>
        </p:nvSpPr>
        <p:spPr>
          <a:xfrm>
            <a:off x="1692275" y="1408113"/>
            <a:ext cx="7056438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pt-BR" alt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“Todo o poder que o governo detém, visando ... o bem da sociedade, não deve seguir o arbitrário ou a sua vontade, mas leis estabelecidas e promulgadas; deste modo, tanto o povo pode conhecer seu dever e fica seguro e protegido dentro dos</a:t>
            </a:r>
            <a:endParaRPr lang="pt-BR" sz="2400" b="1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>
          <a:xfrm>
            <a:off x="2195513" y="549275"/>
            <a:ext cx="6048375" cy="5762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pt-BR" sz="3200" b="1" kern="0" dirty="0" smtClean="0">
                <a:solidFill>
                  <a:srgbClr val="FFFFFF"/>
                </a:solidFill>
              </a:rPr>
              <a:t>Temas de Locke</a:t>
            </a:r>
            <a:endParaRPr lang="pt-BR" sz="3200" kern="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288" y="1878013"/>
            <a:ext cx="8497887" cy="39989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n"/>
              <a:defRPr/>
            </a:pPr>
            <a:r>
              <a:rPr lang="pt-BR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 Governo Civil resulta da complexidade da aplicação individual das leis da natureza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n"/>
              <a:defRPr/>
            </a:pPr>
            <a:endParaRPr lang="pt-BR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n"/>
              <a:defRPr/>
            </a:pPr>
            <a:r>
              <a:rPr lang="pt-BR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Importância do governo para a realização das liberdades é expressa através de leis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  <a:defRPr/>
            </a:pPr>
            <a:r>
              <a:rPr lang="pt-BR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n"/>
              <a:defRPr/>
            </a:pPr>
            <a:r>
              <a:rPr lang="pt-BR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SimSun" pitchFamily="2" charset="-122"/>
                <a:cs typeface="+mn-cs"/>
              </a:rPr>
              <a:t>Para Locke o Trabalho é a origem e a justificação da propriedade. O contrato, ou o consentimento, é a base do governo e da fixação dos seus limites. Sendo que as duas doutrinas se baseiam na independência da pessoa enquanto indivíduo</a:t>
            </a:r>
            <a:endParaRPr lang="pt-BR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604838" y="476250"/>
            <a:ext cx="8229600" cy="93662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pt-BR" sz="3200" b="1" dirty="0" smtClean="0">
                <a:solidFill>
                  <a:schemeClr val="tx1"/>
                </a:solidFill>
              </a:rPr>
              <a:t>Temas de Locke</a:t>
            </a:r>
            <a:endParaRPr lang="pt-BR" sz="3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285750" y="3098800"/>
            <a:ext cx="8388350" cy="313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20000"/>
              </a:lnSpc>
              <a:defRPr/>
            </a:pPr>
            <a:r>
              <a:rPr lang="pt-BR" alt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“                 Tudo o que um homem pode utilizar de maneira a retirar uma vantagem qualquer para sua existência sem desperdício, eis o que seu trabalho pode fixar como sua propriedade. Tudo o que excede a este limite é mais que a sua parte e pertence aos outros.” (Capítulo IV – 31) 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" y="0"/>
            <a:ext cx="240347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026"/>
          <p:cNvSpPr txBox="1">
            <a:spLocks noChangeArrowheads="1"/>
          </p:cNvSpPr>
          <p:nvPr/>
        </p:nvSpPr>
        <p:spPr>
          <a:xfrm>
            <a:off x="757238" y="981075"/>
            <a:ext cx="8229600" cy="9366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pt-BR" sz="3200" b="1" dirty="0" smtClean="0">
                <a:solidFill>
                  <a:srgbClr val="FFFFFF"/>
                </a:solidFill>
              </a:rPr>
              <a:t>Temas de Locke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7"/>
          <p:cNvSpPr txBox="1">
            <a:spLocks noChangeArrowheads="1"/>
          </p:cNvSpPr>
          <p:nvPr/>
        </p:nvSpPr>
        <p:spPr>
          <a:xfrm>
            <a:off x="755650" y="3789363"/>
            <a:ext cx="7772400" cy="1936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FFFF"/>
              </a:buClr>
              <a:buSzPct val="100000"/>
              <a:buFont typeface="Arial" pitchFamily="34" charset="0"/>
              <a:buChar char="•"/>
              <a:defRPr/>
            </a:pPr>
            <a:endParaRPr lang="pt-BR" sz="2800" dirty="0" smtClean="0">
              <a:solidFill>
                <a:srgbClr val="FFFFFF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84213" y="2586038"/>
            <a:ext cx="7772400" cy="2714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  <a:defRPr/>
            </a:pP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Contrato define que o governante está sujeito às leis da natureza e ao mérito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  <a:defRPr/>
            </a:pPr>
            <a:endParaRPr lang="pt-BR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  <a:defRPr/>
            </a:pP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Governante não tem o monopólio de sua sucessão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  <a:defRPr/>
            </a:pPr>
            <a:endParaRPr lang="pt-BR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  <a:defRPr/>
            </a:pP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Poderes separados constituem uma estratégia capaz de evitar a corrupção e assegurar a liberdade</a:t>
            </a:r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>
          <a:xfrm>
            <a:off x="395288" y="547688"/>
            <a:ext cx="8229600" cy="9366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pt-BR" sz="3200" b="1" dirty="0" smtClean="0">
                <a:solidFill>
                  <a:srgbClr val="FFFFFF"/>
                </a:solidFill>
              </a:rPr>
              <a:t>Temas de Locke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960438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pt-BR" sz="2800" b="1" dirty="0" smtClean="0">
                <a:solidFill>
                  <a:schemeClr val="tx1"/>
                </a:solidFill>
              </a:rPr>
              <a:t>A Tripartição do Poder</a:t>
            </a:r>
            <a:endParaRPr lang="pt-BR" sz="2800" dirty="0" smtClean="0">
              <a:solidFill>
                <a:schemeClr val="tx1"/>
              </a:solidFill>
            </a:endParaRPr>
          </a:p>
        </p:txBody>
      </p:sp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7588" y="3754438"/>
            <a:ext cx="181292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250825" y="1125538"/>
            <a:ext cx="8496300" cy="2447925"/>
          </a:xfrm>
          <a:prstGeom prst="rect">
            <a:avLst/>
          </a:prstGeo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altLang="zh-CN" sz="2400" dirty="0" smtClean="0">
                <a:ea typeface="SimSun" pitchFamily="2" charset="-122"/>
              </a:rPr>
              <a:t>Em seu livro "Segundo Tratado Sobre o Governo", no capítulo "Dos poderes legislativo, executivo e federativo da comunidade" define quais seriam as funções de estado 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altLang="zh-CN" sz="2400" dirty="0" smtClean="0">
                <a:ea typeface="SimSun" pitchFamily="2" charset="-122"/>
              </a:rPr>
              <a:t> O Legislativo estabelece as leis para que todos as sigam. Para não legislar em causa própria o  Legislativo não pode executar as leis, o que ficaria a cargo do chamado poder Executivo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altLang="zh-CN" sz="2400" dirty="0" smtClean="0">
                <a:ea typeface="SimSun" pitchFamily="2" charset="-122"/>
              </a:rPr>
              <a:t> </a:t>
            </a:r>
            <a:endParaRPr lang="pt-BR" altLang="zh-CN" sz="2400" b="1" dirty="0" smtClean="0">
              <a:ea typeface="SimSun" pitchFamily="2" charset="-122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50825" y="3573463"/>
            <a:ext cx="7021513" cy="31575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  <a:defRPr/>
            </a:pPr>
            <a:r>
              <a:rPr lang="pt-BR" altLang="zh-CN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SimSun" pitchFamily="2" charset="-122"/>
                <a:cs typeface="+mn-cs"/>
              </a:rPr>
              <a:t>Ao poder Federativo fica a incumbência de se relacionar com outras comunidades ou homens que não aderiram ao pacto, decretando paz ou guerra.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  <a:defRPr/>
            </a:pPr>
            <a:r>
              <a:rPr lang="pt-BR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SimSun" pitchFamily="2" charset="-122"/>
                <a:cs typeface="+mn-cs"/>
              </a:rPr>
              <a:t>Para a posteridade, ficou o conceito central de que, qualquer que seja a forma de governo, o poder legislativo e o executivo não devem ser controlados simultaneamente pelos mesmos indivíduos</a:t>
            </a:r>
            <a:endParaRPr lang="pt-BR" altLang="zh-CN" sz="2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SimSun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23850" y="549275"/>
            <a:ext cx="8424863" cy="600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buClr>
                <a:srgbClr val="2B5481"/>
              </a:buClr>
              <a:buSzPct val="100000"/>
              <a:defRPr/>
            </a:pP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SimSun" pitchFamily="2" charset="-122"/>
                <a:cs typeface="+mn-cs"/>
              </a:rPr>
              <a:t>“Locke tornou-se um dos clássicos do liberalismo político, ao propor uma articulação de temas fundamentais: a igualdade natural dos homens, a defesa do regime representativo, a exigência de uma limitação da soberania baseada na defesa dos direitos subjetivos dos indivíduos. Os princípios fundamentais desta teorização incluem a liberdade natural e a igualdade dos seres humanos; o direito dos indivíduos à vida, liberdade e propriedade; o governo pelo consentimento; o governo limitado; a supremacia da lei; a separação dos poderes; a supremacia da sociedade sobre o governo; o direito à revolução. </a:t>
            </a:r>
          </a:p>
          <a:p>
            <a:pPr algn="just" eaLnBrk="0" hangingPunct="0">
              <a:buSzPct val="100000"/>
              <a:defRPr/>
            </a:pP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SimSun" pitchFamily="2" charset="-122"/>
                <a:cs typeface="+mn-cs"/>
              </a:rPr>
              <a:t>O princípio de governo pelo consentimento, com finalidade e poder limitados, é o fundamento do constitucionalismo liberal, sendo os </a:t>
            </a:r>
            <a:r>
              <a:rPr lang="pt-BR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SimSun" pitchFamily="2" charset="-122"/>
                <a:cs typeface="+mn-cs"/>
              </a:rPr>
              <a:t>Two</a:t>
            </a: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SimSun" pitchFamily="2" charset="-122"/>
                <a:cs typeface="+mn-cs"/>
              </a:rPr>
              <a:t> </a:t>
            </a:r>
            <a:r>
              <a:rPr lang="pt-BR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SimSun" pitchFamily="2" charset="-122"/>
                <a:cs typeface="+mn-cs"/>
              </a:rPr>
              <a:t>Treatises</a:t>
            </a: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SimSun" pitchFamily="2" charset="-122"/>
                <a:cs typeface="+mn-cs"/>
              </a:rPr>
              <a:t> </a:t>
            </a:r>
            <a:r>
              <a:rPr lang="pt-BR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SimSun" pitchFamily="2" charset="-122"/>
                <a:cs typeface="+mn-cs"/>
              </a:rPr>
              <a:t>of</a:t>
            </a: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SimSun" pitchFamily="2" charset="-122"/>
                <a:cs typeface="+mn-cs"/>
              </a:rPr>
              <a:t> </a:t>
            </a:r>
            <a:r>
              <a:rPr lang="pt-BR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SimSun" pitchFamily="2" charset="-122"/>
                <a:cs typeface="+mn-cs"/>
              </a:rPr>
              <a:t>Government</a:t>
            </a: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SimSun" pitchFamily="2" charset="-122"/>
                <a:cs typeface="+mn-cs"/>
              </a:rPr>
              <a:t> considerados como a expressão clássica das ideias políticas liberais” (Henriques &amp; Costa).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http://www.portalsaofrancisco.com.br/alfa/iluminismo/imagens/iluminismo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8" y="115888"/>
            <a:ext cx="3078162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3059113" y="333375"/>
            <a:ext cx="5905500" cy="215900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Charles-Louis de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Secondat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/>
              <a:t>S</a:t>
            </a:r>
            <a:r>
              <a:rPr lang="pt-BR" altLang="pt-BR" sz="3200" b="1" dirty="0" smtClean="0"/>
              <a:t>enhor </a:t>
            </a:r>
            <a:r>
              <a:rPr lang="pt-BR" altLang="pt-BR" sz="3200" b="1" dirty="0"/>
              <a:t>de </a:t>
            </a:r>
            <a:r>
              <a:rPr lang="pt-BR" altLang="pt-BR" sz="3200" b="1" i="1" dirty="0"/>
              <a:t>La </a:t>
            </a:r>
            <a:r>
              <a:rPr lang="pt-BR" altLang="pt-BR" sz="3200" b="1" i="1" dirty="0" err="1" smtClean="0"/>
              <a:t>Brède</a:t>
            </a:r>
            <a:r>
              <a:rPr lang="pt-BR" altLang="pt-BR" sz="3200" b="1" i="1" dirty="0" smtClean="0"/>
              <a:t/>
            </a:r>
            <a:br>
              <a:rPr lang="pt-BR" altLang="pt-BR" sz="3200" b="1" i="1" dirty="0" smtClean="0"/>
            </a:br>
            <a:r>
              <a:rPr lang="pt-BR" altLang="pt-BR" sz="3200" b="1" i="1" dirty="0" smtClean="0"/>
              <a:t/>
            </a:r>
            <a:br>
              <a:rPr lang="pt-BR" altLang="pt-BR" sz="3200" b="1" i="1" dirty="0" smtClean="0"/>
            </a:b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Barão de Montesquieu</a:t>
            </a:r>
            <a:b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effectLst/>
              </a:rPr>
              <a:t/>
            </a:r>
            <a:br>
              <a:rPr lang="pt-BR" sz="3200" b="1" dirty="0" smtClean="0">
                <a:effectLst/>
              </a:rPr>
            </a:br>
            <a:endParaRPr lang="pt-BR" sz="3200" dirty="0" smtClean="0"/>
          </a:p>
        </p:txBody>
      </p:sp>
      <p:sp>
        <p:nvSpPr>
          <p:cNvPr id="6" name="Retângulo 5"/>
          <p:cNvSpPr/>
          <p:nvPr/>
        </p:nvSpPr>
        <p:spPr>
          <a:xfrm>
            <a:off x="3621088" y="5070475"/>
            <a:ext cx="4953000" cy="519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buClr>
                <a:srgbClr val="FFC000"/>
              </a:buClr>
              <a:buSzPct val="100000"/>
              <a:defRPr/>
            </a:pPr>
            <a:r>
              <a:rPr lang="pt-BR" sz="2800" dirty="0">
                <a:solidFill>
                  <a:srgbClr val="E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 Espírito das Leis (1748)</a:t>
            </a:r>
            <a:endParaRPr lang="pt-BR" sz="2800" b="1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pic>
        <p:nvPicPr>
          <p:cNvPr id="4915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3" y="3095625"/>
            <a:ext cx="3081337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3117850" y="2568575"/>
            <a:ext cx="5846763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3200" b="1" kern="0" dirty="0">
                <a:solidFill>
                  <a:srgbClr val="E5FFFF"/>
                </a:solidFill>
                <a:latin typeface="+mn-lt"/>
                <a:cs typeface="+mn-cs"/>
              </a:rPr>
              <a:t> </a:t>
            </a:r>
            <a:r>
              <a:rPr lang="pt-BR" sz="3200" kern="0" dirty="0">
                <a:solidFill>
                  <a:srgbClr val="E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</a:t>
            </a:r>
            <a:r>
              <a:rPr lang="pt-BR" altLang="pt-BR" sz="3200" kern="0" dirty="0">
                <a:solidFill>
                  <a:srgbClr val="E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olítico, filósofo, escritor boêmio e nobre</a:t>
            </a:r>
            <a:endParaRPr lang="pt-BR" sz="1400" b="1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492500" y="3924300"/>
            <a:ext cx="532606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pt-BR" altLang="pt-B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Bordeaux 1689 - Paris, 1755</a:t>
            </a:r>
            <a:endParaRPr lang="pt-BR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ChangeArrowheads="1"/>
          </p:cNvSpPr>
          <p:nvPr/>
        </p:nvSpPr>
        <p:spPr bwMode="auto">
          <a:xfrm>
            <a:off x="360363" y="2060575"/>
            <a:ext cx="8459787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algn="just" eaLnBrk="0" hangingPunct="0">
              <a:lnSpc>
                <a:spcPct val="120000"/>
              </a:lnSpc>
              <a:defRPr/>
            </a:pPr>
            <a:r>
              <a:rPr lang="pt-BR" alt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Famoso pela sua Teoria da Separação dos Poderes. Crítico severo e irônico da monarquia absolutista e do clero católico. Escreveu várias obras, entre elas, Cartas Persas; Considerações sobre as causas da grandeza dos romanos e sua decadência; e O Espírito das Leis, sua obra mais famosa, além de contribuir para a célebre Enciclopédia, juntamente com Diderot e D’Alembert.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1547813" y="688975"/>
            <a:ext cx="6059487" cy="795338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pt-BR" altLang="pt-BR" sz="3200" b="1" kern="0" dirty="0" smtClean="0">
                <a:solidFill>
                  <a:srgbClr val="E5FFFF"/>
                </a:solidFill>
                <a:effectLst/>
              </a:rPr>
              <a:t>Temas de Montesquieu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11188" y="3500438"/>
            <a:ext cx="835342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20000"/>
              </a:lnSpc>
              <a:defRPr/>
            </a:pPr>
            <a:r>
              <a:rPr lang="pt-BR" alt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estes povos mantêm entre si; é o DIREITO DAS GENTES. ...vivendo numa sociedade que deve ser mantida, existem leis na relação entre aqueles que governam e aqueles que são governados; é o DIREITO POLÍTICO. Elas existem ainda na relação que todos os cidadãos possuem entre si; e é o DIREITO CIVIL.”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95250"/>
            <a:ext cx="2270125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2124075" y="495300"/>
            <a:ext cx="7127875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altLang="pt-B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DIREITO POLÍTICO E DIREITO CIVIL</a:t>
            </a:r>
            <a:endParaRPr lang="pt-BR" sz="3200" b="1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270125" y="1268413"/>
            <a:ext cx="6765925" cy="2260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lnSpc>
                <a:spcPct val="120000"/>
              </a:lnSpc>
              <a:defRPr/>
            </a:pPr>
            <a:r>
              <a:rPr lang="pt-BR" alt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Livro I – Capítulo III – Das leis positivas</a:t>
            </a:r>
          </a:p>
          <a:p>
            <a:pPr algn="just" eaLnBrk="0" hangingPunct="0">
              <a:lnSpc>
                <a:spcPct val="120000"/>
              </a:lnSpc>
              <a:defRPr/>
            </a:pPr>
            <a:endParaRPr lang="pt-BR" altLang="pt-BR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just" eaLnBrk="0" hangingPunct="0">
              <a:lnSpc>
                <a:spcPct val="120000"/>
              </a:lnSpc>
              <a:defRPr/>
            </a:pPr>
            <a:r>
              <a:rPr lang="pt-BR" alt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“...como habitantes de um planeta tão grande, a ponto de ser necessária a existência de diferentes povos, existem leis na relação que </a:t>
            </a:r>
            <a:endParaRPr lang="pt-BR" sz="1400" b="1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60" name="Rectangle 4"/>
          <p:cNvSpPr>
            <a:spLocks noChangeArrowheads="1"/>
          </p:cNvSpPr>
          <p:nvPr/>
        </p:nvSpPr>
        <p:spPr bwMode="auto">
          <a:xfrm>
            <a:off x="457200" y="26035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pt-BR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Fundamentos da Ordem </a:t>
            </a:r>
          </a:p>
          <a:p>
            <a:pPr algn="ctr">
              <a:defRPr/>
            </a:pPr>
            <a:r>
              <a:rPr lang="pt-BR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Política no Estado Moderno</a:t>
            </a:r>
          </a:p>
        </p:txBody>
      </p:sp>
      <p:sp>
        <p:nvSpPr>
          <p:cNvPr id="249861" name="Rectangle 5"/>
          <p:cNvSpPr>
            <a:spLocks noChangeArrowheads="1"/>
          </p:cNvSpPr>
          <p:nvPr/>
        </p:nvSpPr>
        <p:spPr bwMode="auto">
          <a:xfrm>
            <a:off x="468313" y="2133600"/>
            <a:ext cx="7067550" cy="38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n"/>
              <a:defRPr/>
            </a:pPr>
            <a:endParaRPr lang="pt-BR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n"/>
              <a:defRPr/>
            </a:pPr>
            <a:r>
              <a:rPr 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Montesquieu (1689 - 1755)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65000"/>
              <a:buFont typeface="Wingdings" pitchFamily="2" charset="2"/>
              <a:buChar char="n"/>
              <a:defRPr/>
            </a:pP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 Espírito das Leis (1748)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65000"/>
              <a:buFont typeface="Wingdings" pitchFamily="2" charset="2"/>
              <a:buNone/>
              <a:defRPr/>
            </a:pPr>
            <a:endParaRPr lang="pt-BR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n"/>
              <a:defRPr/>
            </a:pPr>
            <a:r>
              <a:rPr 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Jean Jaques Rousseau (1712-1778)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65000"/>
              <a:buFont typeface="Wingdings" pitchFamily="2" charset="2"/>
              <a:buChar char="n"/>
              <a:defRPr/>
            </a:pP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Do Contrato Social (1762)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65000"/>
              <a:buFont typeface="Wingdings" pitchFamily="2" charset="2"/>
              <a:buNone/>
              <a:defRPr/>
            </a:pPr>
            <a:endParaRPr lang="pt-BR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n"/>
              <a:defRPr/>
            </a:pPr>
            <a:r>
              <a:rPr 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Jeremy </a:t>
            </a:r>
            <a:r>
              <a:rPr lang="pt-BR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Bentham</a:t>
            </a:r>
            <a:r>
              <a:rPr 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(1748-1832)</a:t>
            </a: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endParaRPr lang="pt-BR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65000"/>
              <a:buFont typeface="Wingdings" pitchFamily="2" charset="2"/>
              <a:buChar char="n"/>
              <a:defRPr/>
            </a:pP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Princípios da Moral e da Legislação (1789)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65000"/>
              <a:buFont typeface="Wingdings" pitchFamily="2" charset="2"/>
              <a:buNone/>
              <a:defRPr/>
            </a:pPr>
            <a:endParaRPr lang="pt-BR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6725" y="1700213"/>
            <a:ext cx="82296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80000"/>
              </a:lnSpc>
              <a:buClr>
                <a:srgbClr val="00CCFF"/>
              </a:buClr>
              <a:buFont typeface="Wingdings" panose="05000000000000000000" pitchFamily="2" charset="2"/>
              <a:buNone/>
              <a:defRPr/>
            </a:pPr>
            <a:r>
              <a:rPr lang="pt-BR" altLang="pt-B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Pensadores e as obras norteadoras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547813" y="546100"/>
            <a:ext cx="6059487" cy="79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t-BR" altLang="pt-BR" sz="3200" b="1" smtClean="0">
                <a:effectLst/>
              </a:rPr>
              <a:t>Temas de Montesquieu</a:t>
            </a:r>
          </a:p>
        </p:txBody>
      </p:sp>
      <p:sp>
        <p:nvSpPr>
          <p:cNvPr id="5" name="Retângulo 4"/>
          <p:cNvSpPr/>
          <p:nvPr/>
        </p:nvSpPr>
        <p:spPr>
          <a:xfrm>
            <a:off x="392113" y="1628775"/>
            <a:ext cx="8140700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5CADFF"/>
              </a:buClr>
              <a:buSzPct val="65000"/>
              <a:defRPr/>
            </a:pPr>
            <a:r>
              <a:rPr 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SimSun" pitchFamily="2" charset="-122"/>
                <a:cs typeface="+mn-cs"/>
              </a:rPr>
              <a:t>Montesquieu desenvolveu uma teoria dos tipos de governo, com base na investigação sobre a influência que diversos fatores naturais e humanos podem exercer sobre os diferentes aspectos da vida coletiva.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5CADFF"/>
              </a:buClr>
              <a:buSzPct val="65000"/>
              <a:defRPr/>
            </a:pPr>
            <a:endParaRPr lang="pt-BR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SimSun" pitchFamily="2" charset="-122"/>
              <a:cs typeface="+mn-cs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5CADFF"/>
              </a:buClr>
              <a:buSzPct val="65000"/>
              <a:defRPr/>
            </a:pPr>
            <a:r>
              <a:rPr 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SimSun" pitchFamily="2" charset="-122"/>
                <a:cs typeface="+mn-cs"/>
              </a:rPr>
              <a:t>Distingue três tipos de governo: 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5CADFF"/>
              </a:buClr>
              <a:buSzPct val="65000"/>
              <a:defRPr/>
            </a:pPr>
            <a:r>
              <a:rPr 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SimSun" pitchFamily="2" charset="-122"/>
                <a:cs typeface="+mn-cs"/>
              </a:rPr>
              <a:t>a república; 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5CADFF"/>
              </a:buClr>
              <a:buSzPct val="65000"/>
              <a:defRPr/>
            </a:pPr>
            <a:r>
              <a:rPr 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SimSun" pitchFamily="2" charset="-122"/>
                <a:cs typeface="+mn-cs"/>
              </a:rPr>
              <a:t>a monarquia; e 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5CADFF"/>
              </a:buClr>
              <a:buSzPct val="65000"/>
              <a:defRPr/>
            </a:pPr>
            <a:r>
              <a:rPr 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SimSun" pitchFamily="2" charset="-122"/>
                <a:cs typeface="+mn-cs"/>
              </a:rPr>
              <a:t>o despotismo.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6488" y="3254375"/>
            <a:ext cx="2922587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39750" y="1844675"/>
            <a:ext cx="7993063" cy="3711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003366">
                  <a:lumMod val="40000"/>
                  <a:lumOff val="60000"/>
                </a:srgbClr>
              </a:buClr>
              <a:buSzPct val="65000"/>
              <a:defRPr/>
            </a:pP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SimSun" pitchFamily="2" charset="-122"/>
                <a:cs typeface="+mn-cs"/>
              </a:rPr>
              <a:t>governo republicano é aquele em que o corpo do povo (democracia) ou apenas uma parte do povo (aristocracia) detém a força suprema – depende da virtude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003366">
                  <a:lumMod val="40000"/>
                  <a:lumOff val="60000"/>
                </a:srgbClr>
              </a:buClr>
              <a:buSzPct val="65000"/>
              <a:defRPr/>
            </a:pP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SimSun" pitchFamily="2" charset="-122"/>
                <a:cs typeface="+mn-cs"/>
              </a:rPr>
              <a:t> 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003366">
                  <a:lumMod val="40000"/>
                  <a:lumOff val="60000"/>
                </a:srgbClr>
              </a:buClr>
              <a:buSzPct val="65000"/>
              <a:defRPr/>
            </a:pP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SimSun" pitchFamily="2" charset="-122"/>
                <a:cs typeface="+mn-cs"/>
              </a:rPr>
              <a:t>monárquico, aquele em que um só governa, mas por meio de leis fixas e estáveis – depende da honra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003366">
                  <a:lumMod val="40000"/>
                  <a:lumOff val="60000"/>
                </a:srgbClr>
              </a:buClr>
              <a:buSzPct val="65000"/>
              <a:defRPr/>
            </a:pP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SimSun" pitchFamily="2" charset="-122"/>
                <a:cs typeface="+mn-cs"/>
              </a:rPr>
              <a:t> 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003366">
                  <a:lumMod val="40000"/>
                  <a:lumOff val="60000"/>
                </a:srgbClr>
              </a:buClr>
              <a:buSzPct val="65000"/>
              <a:defRPr/>
            </a:pP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SimSun" pitchFamily="2" charset="-122"/>
                <a:cs typeface="+mn-cs"/>
              </a:rPr>
              <a:t>no despotismo, um só sem lei e sem regra, tudo arrasta segundo a sua vontade e os seus caprichos – depende do medo </a:t>
            </a:r>
          </a:p>
        </p:txBody>
      </p:sp>
      <p:sp>
        <p:nvSpPr>
          <p:cNvPr id="53251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470025" y="404813"/>
            <a:ext cx="6059488" cy="1008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t-BR" altLang="pt-BR" sz="3200" b="1" smtClean="0">
                <a:effectLst/>
              </a:rPr>
              <a:t>Temas de Montesquieu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55650" y="1484313"/>
            <a:ext cx="7705725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buClr>
                <a:srgbClr val="003366">
                  <a:lumMod val="40000"/>
                  <a:lumOff val="60000"/>
                </a:srgbClr>
              </a:buClr>
              <a:buSzPct val="100000"/>
              <a:defRPr/>
            </a:pP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SimSun" pitchFamily="2" charset="-122"/>
                <a:cs typeface="+mn-cs"/>
              </a:rPr>
              <a:t>A virtude da república não é uma virtude moral, mas uma virtude propriamente política. É o respeito pelas leis e a dedicação do indivíduo à coletividade</a:t>
            </a:r>
          </a:p>
          <a:p>
            <a:pPr algn="just" eaLnBrk="0" hangingPunct="0">
              <a:buClr>
                <a:srgbClr val="003366">
                  <a:lumMod val="40000"/>
                  <a:lumOff val="60000"/>
                </a:srgbClr>
              </a:buClr>
              <a:buSzPct val="100000"/>
              <a:defRPr/>
            </a:pPr>
            <a:endParaRPr lang="pt-BR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SimSun" pitchFamily="2" charset="-122"/>
              <a:cs typeface="+mn-cs"/>
            </a:endParaRPr>
          </a:p>
          <a:p>
            <a:pPr algn="just" eaLnBrk="0" hangingPunct="0">
              <a:buClr>
                <a:srgbClr val="003366">
                  <a:lumMod val="40000"/>
                  <a:lumOff val="60000"/>
                </a:srgbClr>
              </a:buClr>
              <a:buSzPct val="100000"/>
              <a:defRPr/>
            </a:pP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SimSun" pitchFamily="2" charset="-122"/>
                <a:cs typeface="+mn-cs"/>
              </a:rPr>
              <a:t>A honra, monárquica, é «filosoficamente falando uma honra falsa». É o respeito devido por cada um aquilo que deve à sua categoria.</a:t>
            </a:r>
          </a:p>
          <a:p>
            <a:pPr algn="just" eaLnBrk="0" hangingPunct="0">
              <a:buClr>
                <a:srgbClr val="003366">
                  <a:lumMod val="40000"/>
                  <a:lumOff val="60000"/>
                </a:srgbClr>
              </a:buClr>
              <a:buSzPct val="100000"/>
              <a:defRPr/>
            </a:pPr>
            <a:endParaRPr lang="pt-BR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SimSun" pitchFamily="2" charset="-122"/>
              <a:cs typeface="+mn-cs"/>
            </a:endParaRPr>
          </a:p>
          <a:p>
            <a:pPr algn="just" eaLnBrk="0" hangingPunct="0">
              <a:buClr>
                <a:srgbClr val="003366">
                  <a:lumMod val="40000"/>
                  <a:lumOff val="60000"/>
                </a:srgbClr>
              </a:buClr>
              <a:buSzPct val="100000"/>
              <a:defRPr/>
            </a:pP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SimSun" pitchFamily="2" charset="-122"/>
                <a:cs typeface="+mn-cs"/>
              </a:rPr>
              <a:t>O medo é um sentimento elementar. Diferente de Hobbes, um regime assentado no medo é por essência corrompido; os súditos que só obedecem por medo já quase não são homens </a:t>
            </a:r>
          </a:p>
        </p:txBody>
      </p:sp>
      <p:sp>
        <p:nvSpPr>
          <p:cNvPr id="54275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470025" y="333375"/>
            <a:ext cx="6059488" cy="1008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t-BR" altLang="pt-BR" sz="3200" b="1" smtClean="0">
                <a:effectLst/>
              </a:rPr>
              <a:t>Temas de Montesquieu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8125"/>
            <a:ext cx="3563938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250825" y="3200400"/>
            <a:ext cx="8650288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20000"/>
              </a:lnSpc>
              <a:defRPr/>
            </a:pPr>
            <a:r>
              <a:rPr lang="pt-BR" alt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É o homem que ama as leis de seu país e age por amor às leis de seu país. ...nesta edição, ...na maior parte dos lugares onde usara a palavra virtude, coloquei virtude política.”</a:t>
            </a:r>
          </a:p>
          <a:p>
            <a:pPr algn="just" eaLnBrk="0" hangingPunct="0">
              <a:lnSpc>
                <a:spcPct val="120000"/>
              </a:lnSpc>
              <a:defRPr/>
            </a:pPr>
            <a:r>
              <a:rPr lang="pt-BR" alt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(Advertência do Autor)</a:t>
            </a:r>
          </a:p>
        </p:txBody>
      </p:sp>
      <p:sp>
        <p:nvSpPr>
          <p:cNvPr id="3" name="Retângulo 2"/>
          <p:cNvSpPr/>
          <p:nvPr/>
        </p:nvSpPr>
        <p:spPr>
          <a:xfrm>
            <a:off x="3563938" y="476250"/>
            <a:ext cx="5337175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pt-BR" alt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“...Enfim, o homem de bem do qual se trata no livro (...) não é o homem de bem cristão, e sim o homem de bem político, que possui a virtude política da qual falei. </a:t>
            </a:r>
            <a:endParaRPr lang="pt-BR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611188" y="1700213"/>
            <a:ext cx="7847012" cy="4465637"/>
          </a:xfrm>
          <a:prstGeom prst="rect">
            <a:avLst/>
          </a:prstGeo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altLang="zh-CN" sz="2400" b="1" dirty="0" smtClean="0">
                <a:ea typeface="SimSun" pitchFamily="2" charset="-122"/>
              </a:rPr>
              <a:t> </a:t>
            </a:r>
            <a:r>
              <a:rPr lang="pt-BR" altLang="zh-CN" sz="2400" dirty="0" smtClean="0">
                <a:ea typeface="SimSun" pitchFamily="2" charset="-122"/>
              </a:rPr>
              <a:t>Montesquieu distingue, no nível funcional, vários poderes, mas, com base na experiência inglesa, opta por uma divisão tripartida: legislativo, executivo e judicial 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altLang="zh-CN" sz="1200" dirty="0" smtClean="0">
              <a:ea typeface="SimSun" pitchFamily="2" charset="-122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altLang="zh-CN" sz="2400" dirty="0" smtClean="0">
                <a:ea typeface="SimSun" pitchFamily="2" charset="-122"/>
              </a:rPr>
              <a:t>No âmbito institucional distingue entre Parlamento, Governo e Tribunais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altLang="zh-CN" sz="1200" dirty="0" smtClean="0">
              <a:ea typeface="SimSun" pitchFamily="2" charset="-122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altLang="zh-CN" sz="2400" dirty="0" smtClean="0">
                <a:ea typeface="SimSun" pitchFamily="2" charset="-122"/>
              </a:rPr>
              <a:t>As principais diferenças em relação ao modelo de John Locke residem no seguinte: </a:t>
            </a:r>
          </a:p>
          <a:p>
            <a:pPr marL="457200" lvl="1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altLang="zh-CN" sz="2400" dirty="0" smtClean="0">
                <a:ea typeface="SimSun" pitchFamily="2" charset="-122"/>
              </a:rPr>
              <a:t>1 - autonomização do poder judiciário; </a:t>
            </a:r>
          </a:p>
          <a:p>
            <a:pPr marL="457200" lvl="1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altLang="zh-CN" sz="2400" dirty="0" smtClean="0">
                <a:ea typeface="SimSun" pitchFamily="2" charset="-122"/>
              </a:rPr>
              <a:t>2 - inclusão dos poderes federativo no âmbito do executivo</a:t>
            </a:r>
          </a:p>
        </p:txBody>
      </p:sp>
      <p:sp>
        <p:nvSpPr>
          <p:cNvPr id="56323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547813" y="476250"/>
            <a:ext cx="6059487" cy="792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t-BR" altLang="pt-BR" sz="3200" b="1" smtClean="0">
                <a:effectLst/>
              </a:rPr>
              <a:t>As Três Instâncias do Poder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346075" y="2581275"/>
            <a:ext cx="8388350" cy="365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20000"/>
              </a:lnSpc>
              <a:defRPr/>
            </a:pPr>
            <a:r>
              <a:rPr lang="pt-BR" alt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“Tampouco existe liberdade se o poder de julgar não for separado do poder legislativo e do executivo. Se estivesse unido ao poder legislativo, o poder sobre a vida e a liberdade dos cidadãos seria arbitrário, pois o juiz seria legislador. Se estivesse unido ao poder executivo, o juiz poderia ter a força de um opressor.” Livro XI – CAPÍTULO VI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0"/>
            <a:ext cx="184626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331913" y="609600"/>
            <a:ext cx="6480175" cy="587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buSzPct val="100000"/>
              <a:defRPr/>
            </a:pPr>
            <a:r>
              <a:rPr lang="pt-BR" sz="3200" b="1" kern="0" dirty="0">
                <a:solidFill>
                  <a:srgbClr val="E5FFFF"/>
                </a:solidFill>
                <a:latin typeface="+mn-lt"/>
                <a:cs typeface="+mn-cs"/>
              </a:rPr>
              <a:t>As Três Instâncias do Poder</a:t>
            </a:r>
            <a:endParaRPr lang="pt-BR" sz="1400" b="1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4508500"/>
            <a:ext cx="23860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684213" y="1712913"/>
            <a:ext cx="7777162" cy="2524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buClr>
                <a:srgbClr val="003366">
                  <a:lumMod val="60000"/>
                  <a:lumOff val="40000"/>
                </a:srgbClr>
              </a:buClr>
              <a:buSzPct val="100000"/>
              <a:defRPr/>
            </a:pP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SimSun" pitchFamily="2" charset="-122"/>
                <a:cs typeface="+mn-cs"/>
              </a:rPr>
              <a:t>O poder legislativo coopera com o poder executivo; deve examinar em que medida as leis foram corretamente aplicadas por este último.</a:t>
            </a:r>
            <a:endParaRPr lang="pt-BR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just" eaLnBrk="0" hangingPunct="0">
              <a:buClr>
                <a:srgbClr val="003366">
                  <a:lumMod val="60000"/>
                  <a:lumOff val="40000"/>
                </a:srgbClr>
              </a:buClr>
              <a:buSzPct val="100000"/>
              <a:defRPr/>
            </a:pPr>
            <a:endParaRPr lang="pt-BR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just" eaLnBrk="0" hangingPunct="0">
              <a:buClr>
                <a:srgbClr val="003366">
                  <a:lumMod val="60000"/>
                  <a:lumOff val="40000"/>
                </a:srgbClr>
              </a:buClr>
              <a:buSzPct val="100000"/>
              <a:defRPr/>
            </a:pP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SimSun" pitchFamily="2" charset="-122"/>
                <a:cs typeface="+mn-cs"/>
              </a:rPr>
              <a:t>Quanto à força “executora”, não poderá entrar no debate dos assuntos, mas deve estar em relação de cooperação com o poder legislativo .</a:t>
            </a:r>
          </a:p>
        </p:txBody>
      </p:sp>
      <p:sp>
        <p:nvSpPr>
          <p:cNvPr id="2" name="Retângulo 1"/>
          <p:cNvSpPr/>
          <p:nvPr/>
        </p:nvSpPr>
        <p:spPr>
          <a:xfrm>
            <a:off x="2549525" y="4657725"/>
            <a:ext cx="6486525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buClr>
                <a:srgbClr val="003366">
                  <a:lumMod val="60000"/>
                  <a:lumOff val="40000"/>
                </a:srgbClr>
              </a:buClr>
              <a:buSzPct val="100000"/>
              <a:defRPr/>
            </a:pP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SimSun" pitchFamily="2" charset="-122"/>
                <a:cs typeface="+mn-cs"/>
              </a:rPr>
              <a:t>O poder judicial sendo essencialmente o intérprete das leis deve ter tão pouca iniciativa e personalidade quanto possível. Não é o poder de pessoas, é o poder das leis, “teme-se a magistratura e não os magistrados”.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31800" y="817563"/>
            <a:ext cx="8280400" cy="52625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buClr>
                <a:srgbClr val="003366"/>
              </a:buClr>
              <a:buSzPct val="100000"/>
              <a:defRPr/>
            </a:pP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SimSun" pitchFamily="2" charset="-122"/>
                <a:cs typeface="+mn-cs"/>
              </a:rPr>
              <a:t>“Montesquieu não concebia o equilíbrio das forças sociais, condição da liberdade, senão segundo o modelo de uma sociedade aristocrática. Pensava que os bons governos eram moderados, e que os governos só podiam ser moderados quando o poder travasse o poder, ou ainda quando nenhum cidadão tivesse que temer outro. </a:t>
            </a:r>
          </a:p>
          <a:p>
            <a:pPr algn="just" eaLnBrk="0" hangingPunct="0">
              <a:buSzPct val="100000"/>
              <a:defRPr/>
            </a:pP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SimSun" pitchFamily="2" charset="-122"/>
                <a:cs typeface="+mn-cs"/>
              </a:rPr>
              <a:t>Os nobres não podiam sentir-se em segurança a não ser que os seus direitos fossem garantidos pela própria organização política. A concepção social do equilíbrio que </a:t>
            </a:r>
            <a:r>
              <a:rPr lang="pt-BR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SimSun" pitchFamily="2" charset="-122"/>
                <a:cs typeface="+mn-cs"/>
              </a:rPr>
              <a:t>O Espírito das Leis</a:t>
            </a: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SimSun" pitchFamily="2" charset="-122"/>
                <a:cs typeface="+mn-cs"/>
              </a:rPr>
              <a:t> expõe está ligada a uma sociedade aristocrática e no conflito do seu tempo sobre a constituição da monarquia francesa; Montesquieu pertence ao partido da aristocracia, e não ao do rei nem ao do povo.” (Raymond Aron)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1116013" y="404813"/>
            <a:ext cx="68405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Fundamentos da Ordem </a:t>
            </a:r>
          </a:p>
          <a:p>
            <a:pPr algn="ctr">
              <a:defRPr/>
            </a:pPr>
            <a:r>
              <a:rPr lang="pt-BR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Política no Estado Moderno</a:t>
            </a:r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755650" y="2681288"/>
            <a:ext cx="6985000" cy="326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Alexis de </a:t>
            </a:r>
            <a:r>
              <a:rPr lang="pt-BR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Tocqueville</a:t>
            </a:r>
            <a:r>
              <a:rPr 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(1805 - 1859)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65000"/>
              <a:buFont typeface="Wingdings" pitchFamily="2" charset="2"/>
              <a:buChar char="n"/>
              <a:defRPr/>
            </a:pP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 Democracia na América (1835)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None/>
              <a:defRPr/>
            </a:pPr>
            <a:endParaRPr lang="pt-BR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John Stuart Mill (1806 - 1873)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65000"/>
              <a:buFont typeface="Wingdings" pitchFamily="2" charset="2"/>
              <a:buChar char="n"/>
              <a:defRPr/>
            </a:pPr>
            <a:r>
              <a:rPr 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Sobre a Liberdade (1859)</a:t>
            </a:r>
          </a:p>
          <a:p>
            <a:pPr marL="792163" lvl="1" indent="-34290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65000"/>
              <a:buFont typeface="Wingdings" panose="05000000000000000000" pitchFamily="2" charset="2"/>
              <a:buChar char="q"/>
              <a:defRPr/>
            </a:pPr>
            <a:endParaRPr lang="pt-BR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eaLnBrk="0" hangingPunct="0">
              <a:buClr>
                <a:srgbClr val="00CCFF"/>
              </a:buClr>
              <a:buSzPct val="60000"/>
              <a:buFont typeface="Wingdings" pitchFamily="2" charset="2"/>
              <a:buChar char="n"/>
              <a:defRPr/>
            </a:pPr>
            <a:r>
              <a:rPr 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Karl Marx (1818-1883) </a:t>
            </a:r>
          </a:p>
          <a:p>
            <a:pPr marL="449263" lvl="1" indent="7938" eaLnBrk="0" hangingPunct="0">
              <a:buClr>
                <a:srgbClr val="FFCC00"/>
              </a:buClr>
              <a:buSzPct val="60000"/>
              <a:buFont typeface="Wingdings" pitchFamily="2" charset="2"/>
              <a:buChar char="n"/>
              <a:defRPr/>
            </a:pP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Manifesto Comunista (1848)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6725" y="1700213"/>
            <a:ext cx="82296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80000"/>
              </a:lnSpc>
              <a:buClr>
                <a:srgbClr val="00CCFF"/>
              </a:buClr>
              <a:buFont typeface="Wingdings" panose="05000000000000000000" pitchFamily="2" charset="2"/>
              <a:buNone/>
              <a:defRPr/>
            </a:pPr>
            <a:r>
              <a:rPr lang="pt-BR" altLang="pt-B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Pensadores e as obras norteadoras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2" name="Rectangle 1028"/>
          <p:cNvSpPr>
            <a:spLocks noChangeArrowheads="1"/>
          </p:cNvSpPr>
          <p:nvPr/>
        </p:nvSpPr>
        <p:spPr bwMode="auto">
          <a:xfrm>
            <a:off x="1679575" y="490538"/>
            <a:ext cx="57388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ctr" eaLnBrk="0" hangingPunct="0">
              <a:buSzPct val="100000"/>
              <a:defRPr/>
            </a:pPr>
            <a:r>
              <a:rPr lang="pt-BR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Fundamentos da Ordem </a:t>
            </a:r>
          </a:p>
          <a:p>
            <a:pPr algn="ctr" eaLnBrk="0" hangingPunct="0">
              <a:buSzPct val="100000"/>
              <a:defRPr/>
            </a:pPr>
            <a:r>
              <a:rPr lang="pt-BR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Política no Estado Moderno</a:t>
            </a:r>
          </a:p>
        </p:txBody>
      </p:sp>
      <p:sp>
        <p:nvSpPr>
          <p:cNvPr id="278533" name="Rectangle 1029"/>
          <p:cNvSpPr>
            <a:spLocks noChangeArrowheads="1"/>
          </p:cNvSpPr>
          <p:nvPr/>
        </p:nvSpPr>
        <p:spPr bwMode="auto">
          <a:xfrm>
            <a:off x="360363" y="2133600"/>
            <a:ext cx="860425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0" hangingPunct="0">
              <a:buClr>
                <a:srgbClr val="00CCFF"/>
              </a:buClr>
              <a:buSzPct val="60000"/>
              <a:buFont typeface="Wingdings" pitchFamily="2" charset="2"/>
              <a:buNone/>
              <a:defRPr/>
            </a:pPr>
            <a:r>
              <a:rPr lang="pt-BR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endParaRPr lang="pt-BR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eaLnBrk="0" hangingPunct="0">
              <a:buClr>
                <a:srgbClr val="00CCFF"/>
              </a:buClr>
              <a:buSzPct val="60000"/>
              <a:buFont typeface="Wingdings" pitchFamily="2" charset="2"/>
              <a:buChar char="n"/>
              <a:defRPr/>
            </a:pPr>
            <a:r>
              <a:rPr 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pt-BR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Antonio</a:t>
            </a:r>
            <a:r>
              <a:rPr 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Gramsci (1891-1937)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65000"/>
              <a:buFont typeface="Wingdings" pitchFamily="2" charset="2"/>
              <a:buChar char="n"/>
              <a:defRPr/>
            </a:pPr>
            <a:r>
              <a:rPr 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Cadernos do Cárcere  (1935)</a:t>
            </a:r>
          </a:p>
          <a:p>
            <a:pPr lvl="1" eaLnBrk="0" hangingPunct="0">
              <a:buClr>
                <a:srgbClr val="FFCC00"/>
              </a:buClr>
              <a:buSzPct val="40000"/>
              <a:buFont typeface="Wingdings" pitchFamily="2" charset="2"/>
              <a:buNone/>
              <a:defRPr/>
            </a:pPr>
            <a:endParaRPr lang="pt-BR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eaLnBrk="0" hangingPunct="0">
              <a:buClr>
                <a:srgbClr val="00CCFF"/>
              </a:buClr>
              <a:buSzPct val="60000"/>
              <a:buFont typeface="Wingdings" pitchFamily="2" charset="2"/>
              <a:buChar char="n"/>
              <a:defRPr/>
            </a:pPr>
            <a:r>
              <a:rPr 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Max Weber (1864-1920)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65000"/>
              <a:buFont typeface="Wingdings" pitchFamily="2" charset="2"/>
              <a:buChar char="n"/>
              <a:defRPr/>
            </a:pPr>
            <a:r>
              <a:rPr 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Economia e Sociedade (1920)</a:t>
            </a:r>
          </a:p>
          <a:p>
            <a:pPr lvl="1" eaLnBrk="0" hangingPunct="0">
              <a:buClr>
                <a:srgbClr val="FFCC00"/>
              </a:buClr>
              <a:buSzPct val="40000"/>
              <a:defRPr/>
            </a:pPr>
            <a:endParaRPr lang="pt-BR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eaLnBrk="0" hangingPunct="0">
              <a:buClr>
                <a:srgbClr val="00CCFF"/>
              </a:buClr>
              <a:buSzPct val="60000"/>
              <a:buFont typeface="Wingdings" pitchFamily="2" charset="2"/>
              <a:buChar char="n"/>
              <a:defRPr/>
            </a:pPr>
            <a:r>
              <a:rPr 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John Maynard Keynes (1883 -1946)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65000"/>
              <a:buFont typeface="Wingdings" pitchFamily="2" charset="2"/>
              <a:buChar char="n"/>
              <a:defRPr/>
            </a:pPr>
            <a:r>
              <a:rPr 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Teoria Geral do Emprego, dos Juros e da Moeda (1836)</a:t>
            </a:r>
            <a:endParaRPr lang="pt-BR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6725" y="1843088"/>
            <a:ext cx="82296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80000"/>
              </a:lnSpc>
              <a:buClr>
                <a:srgbClr val="00CCFF"/>
              </a:buClr>
              <a:buFont typeface="Wingdings" panose="05000000000000000000" pitchFamily="2" charset="2"/>
              <a:buNone/>
              <a:defRPr/>
            </a:pPr>
            <a:r>
              <a:rPr lang="pt-BR" altLang="pt-B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Pensadores e as obras norteadoras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" y="33338"/>
            <a:ext cx="24320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Imagem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" y="2852738"/>
            <a:ext cx="38163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3994150" y="3860800"/>
            <a:ext cx="4322763" cy="97948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65000"/>
              <a:defRPr/>
            </a:pPr>
            <a:r>
              <a:rPr lang="pt-BR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 Elogio da Loucura (1509)</a:t>
            </a: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95625" y="188913"/>
            <a:ext cx="5868988" cy="25193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1" algn="ctr" eaLnBrk="1" hangingPunct="1">
              <a:buClr>
                <a:srgbClr val="FFCC00"/>
              </a:buClr>
              <a:buFont typeface="Wingdings" panose="05000000000000000000" pitchFamily="2" charset="2"/>
              <a:buNone/>
              <a:defRPr/>
            </a:pPr>
            <a:r>
              <a:rPr lang="pt-BR" altLang="pt-BR" sz="3200" b="1" kern="0" dirty="0">
                <a:solidFill>
                  <a:srgbClr val="FFFFFF"/>
                </a:solidFill>
                <a:cs typeface="+mn-cs"/>
              </a:rPr>
              <a:t>Desiderio Erasmus </a:t>
            </a:r>
            <a:r>
              <a:rPr lang="pt-BR" altLang="pt-BR" sz="3200" b="1" kern="0" dirty="0" err="1" smtClean="0">
                <a:solidFill>
                  <a:srgbClr val="FFFFFF"/>
                </a:solidFill>
                <a:cs typeface="+mn-cs"/>
              </a:rPr>
              <a:t>Roterodamus</a:t>
            </a:r>
            <a:endParaRPr lang="pt-BR" altLang="pt-BR" sz="3200" b="1" kern="0" dirty="0" smtClean="0">
              <a:solidFill>
                <a:srgbClr val="FFFFFF"/>
              </a:solidFill>
              <a:cs typeface="+mn-cs"/>
            </a:endParaRPr>
          </a:p>
          <a:p>
            <a:pPr lvl="1" algn="ctr" eaLnBrk="1" hangingPunct="1">
              <a:buClr>
                <a:srgbClr val="FFCC00"/>
              </a:buClr>
              <a:buFont typeface="Wingdings" panose="05000000000000000000" pitchFamily="2" charset="2"/>
              <a:buNone/>
              <a:defRPr/>
            </a:pPr>
            <a:r>
              <a:rPr lang="pt-BR" altLang="pt-BR" sz="3200" b="1" kern="0" dirty="0">
                <a:solidFill>
                  <a:srgbClr val="FFFFFF"/>
                </a:solidFill>
                <a:cs typeface="+mn-cs"/>
              </a:rPr>
              <a:t> </a:t>
            </a:r>
            <a:endParaRPr lang="pt-BR" altLang="pt-BR" sz="3200" b="1" kern="0" dirty="0" smtClean="0">
              <a:solidFill>
                <a:srgbClr val="FFFFFF"/>
              </a:solidFill>
              <a:cs typeface="+mn-cs"/>
            </a:endParaRPr>
          </a:p>
          <a:p>
            <a:pPr marL="144000" lvl="1" indent="0" algn="ctr" eaLnBrk="1" hangingPunct="1">
              <a:spcBef>
                <a:spcPts val="0"/>
              </a:spcBef>
              <a:buClr>
                <a:srgbClr val="FFCC00"/>
              </a:buClr>
              <a:buFont typeface="Wingdings" panose="05000000000000000000" pitchFamily="2" charset="2"/>
              <a:buNone/>
              <a:defRPr/>
            </a:pPr>
            <a:r>
              <a:rPr lang="pt-BR" altLang="pt-BR" b="1" kern="0" dirty="0" smtClean="0">
                <a:solidFill>
                  <a:srgbClr val="FFFFFF"/>
                </a:solidFill>
                <a:cs typeface="+mn-cs"/>
              </a:rPr>
              <a:t>Teólogo</a:t>
            </a:r>
            <a:r>
              <a:rPr lang="pt-BR" altLang="pt-BR" b="1" kern="0" dirty="0">
                <a:solidFill>
                  <a:srgbClr val="FFFFFF"/>
                </a:solidFill>
                <a:cs typeface="+mn-cs"/>
              </a:rPr>
              <a:t> e humanista </a:t>
            </a:r>
            <a:r>
              <a:rPr lang="pt-BR" altLang="pt-BR" b="1" kern="0" dirty="0" smtClean="0">
                <a:solidFill>
                  <a:srgbClr val="FFFFFF"/>
                </a:solidFill>
                <a:cs typeface="+mn-cs"/>
              </a:rPr>
              <a:t>holandês</a:t>
            </a:r>
            <a:endParaRPr lang="pt-BR" altLang="pt-BR" sz="3200" b="1" kern="0" dirty="0">
              <a:solidFill>
                <a:srgbClr val="FFFFFF"/>
              </a:solidFill>
              <a:cs typeface="+mn-cs"/>
            </a:endParaRPr>
          </a:p>
          <a:p>
            <a:pPr marL="144000" lvl="1" indent="0" algn="ctr" eaLnBrk="1" hangingPunct="1">
              <a:spcBef>
                <a:spcPts val="0"/>
              </a:spcBef>
              <a:buClr>
                <a:srgbClr val="FFCC00"/>
              </a:buClr>
              <a:buFont typeface="Wingdings" panose="05000000000000000000" pitchFamily="2" charset="2"/>
              <a:buNone/>
              <a:defRPr/>
            </a:pPr>
            <a:r>
              <a:rPr lang="pt-BR" altLang="pt-BR" b="1" kern="0" dirty="0">
                <a:solidFill>
                  <a:srgbClr val="FFFFFF"/>
                </a:solidFill>
                <a:cs typeface="+mn-cs"/>
              </a:rPr>
              <a:t>Roterdã, 1466 </a:t>
            </a:r>
            <a:r>
              <a:rPr lang="pt-BR" altLang="pt-BR" b="1" kern="0" dirty="0" smtClean="0">
                <a:solidFill>
                  <a:srgbClr val="FFFFFF"/>
                </a:solidFill>
                <a:cs typeface="+mn-cs"/>
              </a:rPr>
              <a:t>- Basileia</a:t>
            </a:r>
            <a:r>
              <a:rPr lang="pt-BR" altLang="pt-BR" b="1" kern="0" dirty="0">
                <a:solidFill>
                  <a:srgbClr val="FFFFFF"/>
                </a:solidFill>
                <a:cs typeface="+mn-cs"/>
              </a:rPr>
              <a:t>, 1536 </a:t>
            </a:r>
          </a:p>
          <a:p>
            <a:pPr marL="457200" lvl="1" indent="0" algn="ctr" eaLnBrk="1" hangingPunct="1">
              <a:buClr>
                <a:srgbClr val="FFCC00"/>
              </a:buClr>
              <a:buFont typeface="Wingdings" panose="05000000000000000000" pitchFamily="2" charset="2"/>
              <a:buNone/>
              <a:defRPr/>
            </a:pPr>
            <a:endParaRPr lang="pt-BR" altLang="pt-BR" sz="3200" b="1" kern="0" dirty="0">
              <a:solidFill>
                <a:srgbClr val="FFFFFF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63713" y="404813"/>
            <a:ext cx="4968875" cy="406400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  <a:defRPr/>
            </a:pPr>
            <a:r>
              <a:rPr lang="pt-BR" altLang="pt-BR" b="1" dirty="0" smtClean="0"/>
              <a:t>Erasmo de Rotterdam</a:t>
            </a: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177800" y="1277938"/>
            <a:ext cx="8939213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449263" lvl="1" indent="7938">
              <a:lnSpc>
                <a:spcPct val="120000"/>
              </a:lnSpc>
              <a:spcBef>
                <a:spcPct val="0"/>
              </a:spcBef>
              <a:buClr>
                <a:srgbClr val="FFCC00"/>
              </a:buClr>
              <a:buFont typeface="Wingdings" panose="05000000000000000000" pitchFamily="2" charset="2"/>
              <a:buNone/>
              <a:defRPr/>
            </a:pPr>
            <a:r>
              <a:rPr lang="pt-BR" altLang="pt-BR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Lutero expressou uma intensa admiração por tudo o que Erasmo tinha feito pela causa de um cristianismo saudável e razoável e encorajou-o a unir-se ao movimento. Mas Erasmo declinou.</a:t>
            </a:r>
          </a:p>
        </p:txBody>
      </p:sp>
      <p:sp>
        <p:nvSpPr>
          <p:cNvPr id="10247" name="Rectangle 9"/>
          <p:cNvSpPr>
            <a:spLocks noChangeArrowheads="1"/>
          </p:cNvSpPr>
          <p:nvPr/>
        </p:nvSpPr>
        <p:spPr bwMode="auto">
          <a:xfrm>
            <a:off x="457200" y="4959350"/>
            <a:ext cx="8380413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>
            <a:lvl1pPr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hangingPunct="0">
              <a:lnSpc>
                <a:spcPct val="120000"/>
              </a:lnSpc>
              <a:buSzTx/>
              <a:buFontTx/>
              <a:buNone/>
              <a:defRPr/>
            </a:pPr>
            <a:r>
              <a:rPr lang="pt-BR" altLang="pt-BR" sz="2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Após sua morte, a Igreja Católica Romana colocou seus escritos no Index dos livros proibidos (</a:t>
            </a:r>
            <a:r>
              <a:rPr lang="pt-BR" altLang="pt-BR" sz="2400" b="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hlinkClick r:id="rId3" tooltip="Index Librorum Prohibitorum"/>
              </a:rPr>
              <a:t>Index </a:t>
            </a:r>
            <a:r>
              <a:rPr lang="pt-BR" altLang="pt-BR" sz="2400" b="0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hlinkClick r:id="rId3" tooltip="Index Librorum Prohibitorum"/>
              </a:rPr>
              <a:t>Librorum</a:t>
            </a:r>
            <a:r>
              <a:rPr lang="pt-BR" altLang="pt-BR" sz="2400" b="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hlinkClick r:id="rId3" tooltip="Index Librorum Prohibitorum"/>
              </a:rPr>
              <a:t> </a:t>
            </a:r>
            <a:r>
              <a:rPr lang="pt-BR" altLang="pt-BR" sz="2400" b="0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hlinkClick r:id="rId3" tooltip="Index Librorum Prohibitorum"/>
              </a:rPr>
              <a:t>Prohibitorum</a:t>
            </a:r>
            <a:r>
              <a:rPr lang="pt-BR" altLang="pt-BR" sz="2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).0</a:t>
            </a:r>
          </a:p>
        </p:txBody>
      </p:sp>
      <p:sp>
        <p:nvSpPr>
          <p:cNvPr id="10248" name="Rectangle 10"/>
          <p:cNvSpPr>
            <a:spLocks noChangeArrowheads="1"/>
          </p:cNvSpPr>
          <p:nvPr/>
        </p:nvSpPr>
        <p:spPr bwMode="auto">
          <a:xfrm>
            <a:off x="177800" y="3141663"/>
            <a:ext cx="8659813" cy="186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marL="342900" indent="-34290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just"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1">
              <a:lnSpc>
                <a:spcPct val="120000"/>
              </a:lnSpc>
              <a:buClr>
                <a:srgbClr val="FFCC00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pt-BR" altLang="pt-BR" sz="2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Erasmo foi acusado de ter "posto o ovo que Lutero chocou“. Ele admitiu parcialmente a verdade da acusação mas disse que tinha esperado uma outra espécie de pássaro completamente diferente.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izado">
  <a:themeElements>
    <a:clrScheme name="Texturizad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izad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just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Tx/>
          <a:buChar char="•"/>
          <a:tabLst/>
          <a:defRPr kumimoji="0" lang="pt-BR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just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Tx/>
          <a:buChar char="•"/>
          <a:tabLst/>
          <a:defRPr kumimoji="0" lang="pt-BR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Texturizad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izad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izad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izad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izad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izad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izad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izad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4349</Words>
  <Application>Microsoft Office PowerPoint</Application>
  <PresentationFormat>Apresentação na tela (4:3)</PresentationFormat>
  <Paragraphs>297</Paragraphs>
  <Slides>57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57</vt:i4>
      </vt:variant>
    </vt:vector>
  </HeadingPairs>
  <TitlesOfParts>
    <vt:vector size="64" baseType="lpstr">
      <vt:lpstr>Tahoma</vt:lpstr>
      <vt:lpstr>Arial</vt:lpstr>
      <vt:lpstr>Wingdings</vt:lpstr>
      <vt:lpstr>Calibri</vt:lpstr>
      <vt:lpstr>Times New Roman</vt:lpstr>
      <vt:lpstr>SimSun</vt:lpstr>
      <vt:lpstr>Texturizado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Temas de Maquiavel</vt:lpstr>
      <vt:lpstr>Temas de Maquiavel</vt:lpstr>
      <vt:lpstr>Slide 20</vt:lpstr>
      <vt:lpstr>Slide 21</vt:lpstr>
      <vt:lpstr>Slide 22</vt:lpstr>
      <vt:lpstr>Slide 23</vt:lpstr>
      <vt:lpstr>Thomas Hobbes </vt:lpstr>
      <vt:lpstr>Slide 25</vt:lpstr>
      <vt:lpstr>Temas de Hobbes</vt:lpstr>
      <vt:lpstr>Slide 27</vt:lpstr>
      <vt:lpstr>Slide 28</vt:lpstr>
      <vt:lpstr>Slide 29</vt:lpstr>
      <vt:lpstr>Temas de Hobbes</vt:lpstr>
      <vt:lpstr>Slide 31</vt:lpstr>
      <vt:lpstr>Aspectos Institucionais  do Contrato de Hobbes</vt:lpstr>
      <vt:lpstr>Slide 33</vt:lpstr>
      <vt:lpstr>Slide 34</vt:lpstr>
      <vt:lpstr>Slide 35</vt:lpstr>
      <vt:lpstr>Slide 36</vt:lpstr>
      <vt:lpstr>Slide 37</vt:lpstr>
      <vt:lpstr>Slide 38</vt:lpstr>
      <vt:lpstr>Temas de John Locke</vt:lpstr>
      <vt:lpstr>Temas de Locke</vt:lpstr>
      <vt:lpstr>Slide 41</vt:lpstr>
      <vt:lpstr>Temas de Locke</vt:lpstr>
      <vt:lpstr>Slide 43</vt:lpstr>
      <vt:lpstr>Slide 44</vt:lpstr>
      <vt:lpstr>A Tripartição do Poder</vt:lpstr>
      <vt:lpstr>Slide 46</vt:lpstr>
      <vt:lpstr>Charles-Louis de Secondat  Senhor de La Brède   Barão de Montesquieu  </vt:lpstr>
      <vt:lpstr>Slide 48</vt:lpstr>
      <vt:lpstr>Slide 49</vt:lpstr>
      <vt:lpstr>Temas de Montesquieu</vt:lpstr>
      <vt:lpstr>Temas de Montesquieu</vt:lpstr>
      <vt:lpstr>Temas de Montesquieu</vt:lpstr>
      <vt:lpstr>Slide 53</vt:lpstr>
      <vt:lpstr>As Três Instâncias do Poder</vt:lpstr>
      <vt:lpstr>Slide 55</vt:lpstr>
      <vt:lpstr>Slide 56</vt:lpstr>
      <vt:lpstr>Slide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Jairo</dc:creator>
  <cp:lastModifiedBy>Luciene Aguiar</cp:lastModifiedBy>
  <cp:revision>1</cp:revision>
  <dcterms:created xsi:type="dcterms:W3CDTF">2014-07-18T22:59:07Z</dcterms:created>
  <dcterms:modified xsi:type="dcterms:W3CDTF">2019-05-08T17:59:17Z</dcterms:modified>
</cp:coreProperties>
</file>