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tableStyles.xml" ContentType="application/vnd.openxmlformats-officedocument.presentationml.tableStyles+xml"/>
  <Override PartName="/ppt/diagrams/drawing2.xml" ContentType="application/vnd.ms-office.drawingml.diagramDrawing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quickStyle3.xml" ContentType="application/vnd.openxmlformats-officedocument.drawingml.diagram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diagrams/colors3.xml" ContentType="application/vnd.openxmlformats-officedocument.drawingml.diagramColors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diagrams/data3.xml" ContentType="application/vnd.openxmlformats-officedocument.drawingml.diagramData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6" r:id="rId3"/>
    <p:sldId id="261" r:id="rId4"/>
    <p:sldId id="262" r:id="rId5"/>
    <p:sldId id="257" r:id="rId6"/>
    <p:sldId id="258" r:id="rId7"/>
    <p:sldId id="259" r:id="rId8"/>
    <p:sldId id="260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28E08"/>
    <a:srgbClr val="DFD7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33270-DD9E-4F5B-9FBE-9AAC0CC049EF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7E080841-CD85-4F96-92B1-2960E7E9BE7C}">
      <dgm:prSet phldrT="[Texto]"/>
      <dgm:spPr/>
      <dgm:t>
        <a:bodyPr/>
        <a:lstStyle/>
        <a:p>
          <a:r>
            <a:rPr lang="pt-BR" dirty="0" smtClean="0"/>
            <a:t>CRFB/88</a:t>
          </a:r>
          <a:endParaRPr lang="pt-BR" dirty="0"/>
        </a:p>
      </dgm:t>
    </dgm:pt>
    <dgm:pt modelId="{6723F5E3-18A8-4394-8471-8513C9777F43}" type="parTrans" cxnId="{39489FFA-4750-4CCB-9222-313C21419A1A}">
      <dgm:prSet/>
      <dgm:spPr/>
      <dgm:t>
        <a:bodyPr/>
        <a:lstStyle/>
        <a:p>
          <a:endParaRPr lang="pt-BR"/>
        </a:p>
      </dgm:t>
    </dgm:pt>
    <dgm:pt modelId="{B2D0FBB6-EDE9-4E35-905A-4893DE742207}" type="sibTrans" cxnId="{39489FFA-4750-4CCB-9222-313C21419A1A}">
      <dgm:prSet/>
      <dgm:spPr/>
      <dgm:t>
        <a:bodyPr/>
        <a:lstStyle/>
        <a:p>
          <a:endParaRPr lang="pt-BR"/>
        </a:p>
      </dgm:t>
    </dgm:pt>
    <dgm:pt modelId="{2BD7A99A-8C9D-4F75-9BC7-A17C46D21B84}">
      <dgm:prSet phldrT="[Texto]"/>
      <dgm:spPr/>
      <dgm:t>
        <a:bodyPr/>
        <a:lstStyle/>
        <a:p>
          <a:r>
            <a:rPr lang="pt-BR" dirty="0" smtClean="0"/>
            <a:t>Leis</a:t>
          </a:r>
          <a:endParaRPr lang="pt-BR" dirty="0"/>
        </a:p>
      </dgm:t>
    </dgm:pt>
    <dgm:pt modelId="{78C9B849-3214-4252-B433-B486BB62EA54}" type="parTrans" cxnId="{E5F14C0E-9C34-4392-8795-C4A726C7EDAA}">
      <dgm:prSet/>
      <dgm:spPr/>
      <dgm:t>
        <a:bodyPr/>
        <a:lstStyle/>
        <a:p>
          <a:endParaRPr lang="pt-BR"/>
        </a:p>
      </dgm:t>
    </dgm:pt>
    <dgm:pt modelId="{E2C159DC-F68A-476D-B6C8-4B8C1422FAD3}" type="sibTrans" cxnId="{E5F14C0E-9C34-4392-8795-C4A726C7EDAA}">
      <dgm:prSet/>
      <dgm:spPr/>
      <dgm:t>
        <a:bodyPr/>
        <a:lstStyle/>
        <a:p>
          <a:endParaRPr lang="pt-BR"/>
        </a:p>
      </dgm:t>
    </dgm:pt>
    <dgm:pt modelId="{D31E9307-E183-4E8D-8BD3-BD08748E78CD}">
      <dgm:prSet phldrT="[Texto]"/>
      <dgm:spPr/>
      <dgm:t>
        <a:bodyPr/>
        <a:lstStyle/>
        <a:p>
          <a:r>
            <a:rPr lang="pt-BR" dirty="0" smtClean="0"/>
            <a:t>Atos</a:t>
          </a:r>
          <a:endParaRPr lang="pt-BR" dirty="0"/>
        </a:p>
      </dgm:t>
    </dgm:pt>
    <dgm:pt modelId="{A53DA7C0-4A77-4AE2-8B81-97D1C2A5D81F}" type="parTrans" cxnId="{927246D9-C00B-4F5C-A1EC-4A44351A62B5}">
      <dgm:prSet/>
      <dgm:spPr/>
      <dgm:t>
        <a:bodyPr/>
        <a:lstStyle/>
        <a:p>
          <a:endParaRPr lang="pt-BR"/>
        </a:p>
      </dgm:t>
    </dgm:pt>
    <dgm:pt modelId="{75060E55-6FD0-48B2-BD3C-7FB0A5A5E8EE}" type="sibTrans" cxnId="{927246D9-C00B-4F5C-A1EC-4A44351A62B5}">
      <dgm:prSet/>
      <dgm:spPr/>
      <dgm:t>
        <a:bodyPr/>
        <a:lstStyle/>
        <a:p>
          <a:endParaRPr lang="pt-BR"/>
        </a:p>
      </dgm:t>
    </dgm:pt>
    <dgm:pt modelId="{DA0991D7-53D2-40BF-9D37-2E75006C21A6}" type="pres">
      <dgm:prSet presAssocID="{C0D33270-DD9E-4F5B-9FBE-9AAC0CC049EF}" presName="compositeShape" presStyleCnt="0">
        <dgm:presLayoutVars>
          <dgm:dir/>
          <dgm:resizeHandles/>
        </dgm:presLayoutVars>
      </dgm:prSet>
      <dgm:spPr/>
    </dgm:pt>
    <dgm:pt modelId="{37F8DF54-206E-4C29-8532-3B997E85888D}" type="pres">
      <dgm:prSet presAssocID="{C0D33270-DD9E-4F5B-9FBE-9AAC0CC049EF}" presName="pyramid" presStyleLbl="node1" presStyleIdx="0" presStyleCnt="1"/>
      <dgm:spPr/>
    </dgm:pt>
    <dgm:pt modelId="{6611EDB2-8461-4925-86EF-EAFD1FCCCC18}" type="pres">
      <dgm:prSet presAssocID="{C0D33270-DD9E-4F5B-9FBE-9AAC0CC049EF}" presName="theList" presStyleCnt="0"/>
      <dgm:spPr/>
    </dgm:pt>
    <dgm:pt modelId="{1E0984AD-F016-4AF5-A15D-4490E680BD2B}" type="pres">
      <dgm:prSet presAssocID="{7E080841-CD85-4F96-92B1-2960E7E9BE7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FF5E11-1AA7-4724-B5BC-1D4C6BC39DA6}" type="pres">
      <dgm:prSet presAssocID="{7E080841-CD85-4F96-92B1-2960E7E9BE7C}" presName="aSpace" presStyleCnt="0"/>
      <dgm:spPr/>
    </dgm:pt>
    <dgm:pt modelId="{C1F30D56-61EE-4FFE-ABA4-562068119ACA}" type="pres">
      <dgm:prSet presAssocID="{2BD7A99A-8C9D-4F75-9BC7-A17C46D21B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238C70-D45C-47AC-B1E1-8FAB00B24D42}" type="pres">
      <dgm:prSet presAssocID="{2BD7A99A-8C9D-4F75-9BC7-A17C46D21B84}" presName="aSpace" presStyleCnt="0"/>
      <dgm:spPr/>
    </dgm:pt>
    <dgm:pt modelId="{8D1F5AF2-555D-48AA-AF51-6AD134410855}" type="pres">
      <dgm:prSet presAssocID="{D31E9307-E183-4E8D-8BD3-BD08748E78C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3F827-2C65-471F-963D-A17B35E2A058}" type="pres">
      <dgm:prSet presAssocID="{D31E9307-E183-4E8D-8BD3-BD08748E78CD}" presName="aSpace" presStyleCnt="0"/>
      <dgm:spPr/>
    </dgm:pt>
  </dgm:ptLst>
  <dgm:cxnLst>
    <dgm:cxn modelId="{7F82DE62-9FCE-42F8-AC29-F76E227C03DE}" type="presOf" srcId="{7E080841-CD85-4F96-92B1-2960E7E9BE7C}" destId="{1E0984AD-F016-4AF5-A15D-4490E680BD2B}" srcOrd="0" destOrd="0" presId="urn:microsoft.com/office/officeart/2005/8/layout/pyramid2"/>
    <dgm:cxn modelId="{1739BCA9-60B8-4A89-A3BB-34F5562F6FB0}" type="presOf" srcId="{C0D33270-DD9E-4F5B-9FBE-9AAC0CC049EF}" destId="{DA0991D7-53D2-40BF-9D37-2E75006C21A6}" srcOrd="0" destOrd="0" presId="urn:microsoft.com/office/officeart/2005/8/layout/pyramid2"/>
    <dgm:cxn modelId="{927246D9-C00B-4F5C-A1EC-4A44351A62B5}" srcId="{C0D33270-DD9E-4F5B-9FBE-9AAC0CC049EF}" destId="{D31E9307-E183-4E8D-8BD3-BD08748E78CD}" srcOrd="2" destOrd="0" parTransId="{A53DA7C0-4A77-4AE2-8B81-97D1C2A5D81F}" sibTransId="{75060E55-6FD0-48B2-BD3C-7FB0A5A5E8EE}"/>
    <dgm:cxn modelId="{E5F14C0E-9C34-4392-8795-C4A726C7EDAA}" srcId="{C0D33270-DD9E-4F5B-9FBE-9AAC0CC049EF}" destId="{2BD7A99A-8C9D-4F75-9BC7-A17C46D21B84}" srcOrd="1" destOrd="0" parTransId="{78C9B849-3214-4252-B433-B486BB62EA54}" sibTransId="{E2C159DC-F68A-476D-B6C8-4B8C1422FAD3}"/>
    <dgm:cxn modelId="{39489FFA-4750-4CCB-9222-313C21419A1A}" srcId="{C0D33270-DD9E-4F5B-9FBE-9AAC0CC049EF}" destId="{7E080841-CD85-4F96-92B1-2960E7E9BE7C}" srcOrd="0" destOrd="0" parTransId="{6723F5E3-18A8-4394-8471-8513C9777F43}" sibTransId="{B2D0FBB6-EDE9-4E35-905A-4893DE742207}"/>
    <dgm:cxn modelId="{A5BAC371-2015-4D34-ADB3-24042F0FA20D}" type="presOf" srcId="{D31E9307-E183-4E8D-8BD3-BD08748E78CD}" destId="{8D1F5AF2-555D-48AA-AF51-6AD134410855}" srcOrd="0" destOrd="0" presId="urn:microsoft.com/office/officeart/2005/8/layout/pyramid2"/>
    <dgm:cxn modelId="{11DBC482-69CF-46C3-88D3-5A34E9E862CB}" type="presOf" srcId="{2BD7A99A-8C9D-4F75-9BC7-A17C46D21B84}" destId="{C1F30D56-61EE-4FFE-ABA4-562068119ACA}" srcOrd="0" destOrd="0" presId="urn:microsoft.com/office/officeart/2005/8/layout/pyramid2"/>
    <dgm:cxn modelId="{D15B6410-A55A-4C33-B5E8-99157391489D}" type="presParOf" srcId="{DA0991D7-53D2-40BF-9D37-2E75006C21A6}" destId="{37F8DF54-206E-4C29-8532-3B997E85888D}" srcOrd="0" destOrd="0" presId="urn:microsoft.com/office/officeart/2005/8/layout/pyramid2"/>
    <dgm:cxn modelId="{13CCBDD4-FB70-4B5D-9D13-6DC5A6654084}" type="presParOf" srcId="{DA0991D7-53D2-40BF-9D37-2E75006C21A6}" destId="{6611EDB2-8461-4925-86EF-EAFD1FCCCC18}" srcOrd="1" destOrd="0" presId="urn:microsoft.com/office/officeart/2005/8/layout/pyramid2"/>
    <dgm:cxn modelId="{FEEB4444-5682-412A-9A76-645BE4E21E12}" type="presParOf" srcId="{6611EDB2-8461-4925-86EF-EAFD1FCCCC18}" destId="{1E0984AD-F016-4AF5-A15D-4490E680BD2B}" srcOrd="0" destOrd="0" presId="urn:microsoft.com/office/officeart/2005/8/layout/pyramid2"/>
    <dgm:cxn modelId="{E1415298-36DB-404A-856D-0D404E9ADBD8}" type="presParOf" srcId="{6611EDB2-8461-4925-86EF-EAFD1FCCCC18}" destId="{03FF5E11-1AA7-4724-B5BC-1D4C6BC39DA6}" srcOrd="1" destOrd="0" presId="urn:microsoft.com/office/officeart/2005/8/layout/pyramid2"/>
    <dgm:cxn modelId="{243398B0-C690-4AF9-8702-15A03531426E}" type="presParOf" srcId="{6611EDB2-8461-4925-86EF-EAFD1FCCCC18}" destId="{C1F30D56-61EE-4FFE-ABA4-562068119ACA}" srcOrd="2" destOrd="0" presId="urn:microsoft.com/office/officeart/2005/8/layout/pyramid2"/>
    <dgm:cxn modelId="{BBF44FE4-83D7-49F3-AE56-0294B98D846F}" type="presParOf" srcId="{6611EDB2-8461-4925-86EF-EAFD1FCCCC18}" destId="{1E238C70-D45C-47AC-B1E1-8FAB00B24D42}" srcOrd="3" destOrd="0" presId="urn:microsoft.com/office/officeart/2005/8/layout/pyramid2"/>
    <dgm:cxn modelId="{615B89AC-3B4E-49D0-967A-76D9FFF89744}" type="presParOf" srcId="{6611EDB2-8461-4925-86EF-EAFD1FCCCC18}" destId="{8D1F5AF2-555D-48AA-AF51-6AD134410855}" srcOrd="4" destOrd="0" presId="urn:microsoft.com/office/officeart/2005/8/layout/pyramid2"/>
    <dgm:cxn modelId="{E1EFC3B6-409F-4790-BF26-0C022F0E4E91}" type="presParOf" srcId="{6611EDB2-8461-4925-86EF-EAFD1FCCCC18}" destId="{C5F3F827-2C65-471F-963D-A17B35E2A05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ECBED-02E6-40B3-A9E5-F08C39604A6A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9AD4CD3B-ED73-4EFE-A8A6-17D330125045}">
      <dgm:prSet phldrT="[Texto]"/>
      <dgm:spPr/>
      <dgm:t>
        <a:bodyPr/>
        <a:lstStyle/>
        <a:p>
          <a:r>
            <a:rPr lang="pt-BR" dirty="0" smtClean="0"/>
            <a:t>Formal</a:t>
          </a:r>
          <a:endParaRPr lang="pt-BR" dirty="0"/>
        </a:p>
      </dgm:t>
    </dgm:pt>
    <dgm:pt modelId="{CDB6C71B-F789-4D2D-944E-D22D83EA209A}" type="parTrans" cxnId="{6437F584-EAE1-44EB-B7FA-4B240FB944DC}">
      <dgm:prSet/>
      <dgm:spPr/>
      <dgm:t>
        <a:bodyPr/>
        <a:lstStyle/>
        <a:p>
          <a:endParaRPr lang="pt-BR"/>
        </a:p>
      </dgm:t>
    </dgm:pt>
    <dgm:pt modelId="{131009E4-F385-4B1E-A6EA-541E3E27B6D1}" type="sibTrans" cxnId="{6437F584-EAE1-44EB-B7FA-4B240FB944DC}">
      <dgm:prSet/>
      <dgm:spPr/>
      <dgm:t>
        <a:bodyPr/>
        <a:lstStyle/>
        <a:p>
          <a:endParaRPr lang="pt-BR"/>
        </a:p>
      </dgm:t>
    </dgm:pt>
    <dgm:pt modelId="{0838CCE5-0383-4B63-9EC2-30547589FA28}">
      <dgm:prSet phldrT="[Texto]"/>
      <dgm:spPr/>
      <dgm:t>
        <a:bodyPr/>
        <a:lstStyle/>
        <a:p>
          <a:r>
            <a:rPr lang="pt-BR" dirty="0" smtClean="0"/>
            <a:t>Material</a:t>
          </a:r>
          <a:endParaRPr lang="pt-BR" dirty="0"/>
        </a:p>
      </dgm:t>
    </dgm:pt>
    <dgm:pt modelId="{0C9B67B0-5DD0-41D4-8DCC-1E84AE9D0CEF}" type="parTrans" cxnId="{152EC37D-FF58-4E48-99FF-29361529E78C}">
      <dgm:prSet/>
      <dgm:spPr/>
      <dgm:t>
        <a:bodyPr/>
        <a:lstStyle/>
        <a:p>
          <a:endParaRPr lang="pt-BR"/>
        </a:p>
      </dgm:t>
    </dgm:pt>
    <dgm:pt modelId="{BFA3CFAF-E747-40C8-8C15-DB89052E1C91}" type="sibTrans" cxnId="{152EC37D-FF58-4E48-99FF-29361529E78C}">
      <dgm:prSet/>
      <dgm:spPr/>
      <dgm:t>
        <a:bodyPr/>
        <a:lstStyle/>
        <a:p>
          <a:endParaRPr lang="pt-BR"/>
        </a:p>
      </dgm:t>
    </dgm:pt>
    <dgm:pt modelId="{21751889-9C7A-4058-9D78-3116DB21621C}">
      <dgm:prSet phldrT="[Texto]"/>
      <dgm:spPr/>
      <dgm:t>
        <a:bodyPr/>
        <a:lstStyle/>
        <a:p>
          <a:r>
            <a:rPr lang="pt-BR" dirty="0" smtClean="0"/>
            <a:t>Ação</a:t>
          </a:r>
          <a:endParaRPr lang="pt-BR" dirty="0"/>
        </a:p>
      </dgm:t>
    </dgm:pt>
    <dgm:pt modelId="{9B1A7693-2ADF-43A3-8287-ABEE7919AD9A}" type="parTrans" cxnId="{70103D92-5090-42FC-BC6A-903252CC3C56}">
      <dgm:prSet/>
      <dgm:spPr/>
      <dgm:t>
        <a:bodyPr/>
        <a:lstStyle/>
        <a:p>
          <a:endParaRPr lang="pt-BR"/>
        </a:p>
      </dgm:t>
    </dgm:pt>
    <dgm:pt modelId="{29F6F099-470C-4DFD-B1E1-BE99BF0A9DF5}" type="sibTrans" cxnId="{70103D92-5090-42FC-BC6A-903252CC3C56}">
      <dgm:prSet/>
      <dgm:spPr/>
      <dgm:t>
        <a:bodyPr/>
        <a:lstStyle/>
        <a:p>
          <a:endParaRPr lang="pt-BR"/>
        </a:p>
      </dgm:t>
    </dgm:pt>
    <dgm:pt modelId="{9C40EA2B-A2DB-49EB-8166-99966857CD67}">
      <dgm:prSet phldrT="[Texto]"/>
      <dgm:spPr/>
      <dgm:t>
        <a:bodyPr/>
        <a:lstStyle/>
        <a:p>
          <a:r>
            <a:rPr lang="pt-BR" dirty="0" smtClean="0"/>
            <a:t>Omissão</a:t>
          </a:r>
          <a:endParaRPr lang="pt-BR" dirty="0"/>
        </a:p>
      </dgm:t>
    </dgm:pt>
    <dgm:pt modelId="{DE425F10-7B39-4063-B360-0FD6BDDFD118}" type="parTrans" cxnId="{A19BB45D-F2C8-4744-8B6E-47EE4C31E4F6}">
      <dgm:prSet/>
      <dgm:spPr/>
      <dgm:t>
        <a:bodyPr/>
        <a:lstStyle/>
        <a:p>
          <a:endParaRPr lang="pt-BR"/>
        </a:p>
      </dgm:t>
    </dgm:pt>
    <dgm:pt modelId="{40E72D57-A1D2-4403-925C-3AE6DF8A5A37}" type="sibTrans" cxnId="{A19BB45D-F2C8-4744-8B6E-47EE4C31E4F6}">
      <dgm:prSet/>
      <dgm:spPr/>
      <dgm:t>
        <a:bodyPr/>
        <a:lstStyle/>
        <a:p>
          <a:endParaRPr lang="pt-BR"/>
        </a:p>
      </dgm:t>
    </dgm:pt>
    <dgm:pt modelId="{756FB2B7-1B0F-46BE-AE82-5443F7311A29}" type="pres">
      <dgm:prSet presAssocID="{F91ECBED-02E6-40B3-A9E5-F08C39604A6A}" presName="linearFlow" presStyleCnt="0">
        <dgm:presLayoutVars>
          <dgm:dir/>
          <dgm:resizeHandles val="exact"/>
        </dgm:presLayoutVars>
      </dgm:prSet>
      <dgm:spPr/>
    </dgm:pt>
    <dgm:pt modelId="{C39E2A2D-C6B3-4E56-889D-6D3D1394B202}" type="pres">
      <dgm:prSet presAssocID="{9AD4CD3B-ED73-4EFE-A8A6-17D330125045}" presName="composite" presStyleCnt="0"/>
      <dgm:spPr/>
    </dgm:pt>
    <dgm:pt modelId="{BCDF37F0-3A19-45BD-8C6B-2DBBC2D2A570}" type="pres">
      <dgm:prSet presAssocID="{9AD4CD3B-ED73-4EFE-A8A6-17D330125045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47B736-9FC1-4B08-B033-A588709EDEEF}" type="pres">
      <dgm:prSet presAssocID="{9AD4CD3B-ED73-4EFE-A8A6-17D33012504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38AAFB-370A-4456-9AA4-6CE0FA6C80DB}" type="pres">
      <dgm:prSet presAssocID="{131009E4-F385-4B1E-A6EA-541E3E27B6D1}" presName="spacing" presStyleCnt="0"/>
      <dgm:spPr/>
    </dgm:pt>
    <dgm:pt modelId="{34291DDE-93ED-499E-AC5B-10EAD45F74CC}" type="pres">
      <dgm:prSet presAssocID="{0838CCE5-0383-4B63-9EC2-30547589FA28}" presName="composite" presStyleCnt="0"/>
      <dgm:spPr/>
    </dgm:pt>
    <dgm:pt modelId="{F92BB108-4741-42D1-9526-771A6A8CEBE7}" type="pres">
      <dgm:prSet presAssocID="{0838CCE5-0383-4B63-9EC2-30547589FA2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1E5F39-E445-43A8-9146-CAD839ADA319}" type="pres">
      <dgm:prSet presAssocID="{0838CCE5-0383-4B63-9EC2-30547589FA2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BF2571-EFEB-42EA-83B3-AE7D8F09BB78}" type="pres">
      <dgm:prSet presAssocID="{BFA3CFAF-E747-40C8-8C15-DB89052E1C91}" presName="spacing" presStyleCnt="0"/>
      <dgm:spPr/>
    </dgm:pt>
    <dgm:pt modelId="{2ADEFF11-15E6-481A-A69E-FFBE9D6E7AA5}" type="pres">
      <dgm:prSet presAssocID="{21751889-9C7A-4058-9D78-3116DB21621C}" presName="composite" presStyleCnt="0"/>
      <dgm:spPr/>
    </dgm:pt>
    <dgm:pt modelId="{9562AC9C-1411-4D12-9C23-24AF2A2E7684}" type="pres">
      <dgm:prSet presAssocID="{21751889-9C7A-4058-9D78-3116DB21621C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417631-F17F-47EC-AF4C-6A12DA478CB8}" type="pres">
      <dgm:prSet presAssocID="{21751889-9C7A-4058-9D78-3116DB21621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2DEC5E-3A49-4E73-A3B7-E7A3F01EF9E7}" type="pres">
      <dgm:prSet presAssocID="{29F6F099-470C-4DFD-B1E1-BE99BF0A9DF5}" presName="spacing" presStyleCnt="0"/>
      <dgm:spPr/>
    </dgm:pt>
    <dgm:pt modelId="{00FE33D4-54C2-4459-A58D-18772F8BCDFD}" type="pres">
      <dgm:prSet presAssocID="{9C40EA2B-A2DB-49EB-8166-99966857CD67}" presName="composite" presStyleCnt="0"/>
      <dgm:spPr/>
    </dgm:pt>
    <dgm:pt modelId="{211C9058-14F7-44D7-B711-4794A6DFF329}" type="pres">
      <dgm:prSet presAssocID="{9C40EA2B-A2DB-49EB-8166-99966857CD6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E250370-A1FD-421E-8979-442A57BF2A11}" type="pres">
      <dgm:prSet presAssocID="{9C40EA2B-A2DB-49EB-8166-99966857CD6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103D92-5090-42FC-BC6A-903252CC3C56}" srcId="{F91ECBED-02E6-40B3-A9E5-F08C39604A6A}" destId="{21751889-9C7A-4058-9D78-3116DB21621C}" srcOrd="2" destOrd="0" parTransId="{9B1A7693-2ADF-43A3-8287-ABEE7919AD9A}" sibTransId="{29F6F099-470C-4DFD-B1E1-BE99BF0A9DF5}"/>
    <dgm:cxn modelId="{56A5AA67-40FE-47EF-A5E0-23A4E0036AB2}" type="presOf" srcId="{9AD4CD3B-ED73-4EFE-A8A6-17D330125045}" destId="{0747B736-9FC1-4B08-B033-A588709EDEEF}" srcOrd="0" destOrd="0" presId="urn:microsoft.com/office/officeart/2005/8/layout/vList3"/>
    <dgm:cxn modelId="{A19BB45D-F2C8-4744-8B6E-47EE4C31E4F6}" srcId="{F91ECBED-02E6-40B3-A9E5-F08C39604A6A}" destId="{9C40EA2B-A2DB-49EB-8166-99966857CD67}" srcOrd="3" destOrd="0" parTransId="{DE425F10-7B39-4063-B360-0FD6BDDFD118}" sibTransId="{40E72D57-A1D2-4403-925C-3AE6DF8A5A37}"/>
    <dgm:cxn modelId="{1B8E3575-A2D2-44D2-8253-F22CC4E742D4}" type="presOf" srcId="{F91ECBED-02E6-40B3-A9E5-F08C39604A6A}" destId="{756FB2B7-1B0F-46BE-AE82-5443F7311A29}" srcOrd="0" destOrd="0" presId="urn:microsoft.com/office/officeart/2005/8/layout/vList3"/>
    <dgm:cxn modelId="{E7EC53B7-92CE-46FA-90F8-FD28CDE51046}" type="presOf" srcId="{21751889-9C7A-4058-9D78-3116DB21621C}" destId="{BC417631-F17F-47EC-AF4C-6A12DA478CB8}" srcOrd="0" destOrd="0" presId="urn:microsoft.com/office/officeart/2005/8/layout/vList3"/>
    <dgm:cxn modelId="{ECF8797D-BA61-4EA9-85BB-61C33329CC77}" type="presOf" srcId="{0838CCE5-0383-4B63-9EC2-30547589FA28}" destId="{581E5F39-E445-43A8-9146-CAD839ADA319}" srcOrd="0" destOrd="0" presId="urn:microsoft.com/office/officeart/2005/8/layout/vList3"/>
    <dgm:cxn modelId="{06306705-A4C7-4D71-BA75-F5EC2EEC6B25}" type="presOf" srcId="{9C40EA2B-A2DB-49EB-8166-99966857CD67}" destId="{EE250370-A1FD-421E-8979-442A57BF2A11}" srcOrd="0" destOrd="0" presId="urn:microsoft.com/office/officeart/2005/8/layout/vList3"/>
    <dgm:cxn modelId="{152EC37D-FF58-4E48-99FF-29361529E78C}" srcId="{F91ECBED-02E6-40B3-A9E5-F08C39604A6A}" destId="{0838CCE5-0383-4B63-9EC2-30547589FA28}" srcOrd="1" destOrd="0" parTransId="{0C9B67B0-5DD0-41D4-8DCC-1E84AE9D0CEF}" sibTransId="{BFA3CFAF-E747-40C8-8C15-DB89052E1C91}"/>
    <dgm:cxn modelId="{6437F584-EAE1-44EB-B7FA-4B240FB944DC}" srcId="{F91ECBED-02E6-40B3-A9E5-F08C39604A6A}" destId="{9AD4CD3B-ED73-4EFE-A8A6-17D330125045}" srcOrd="0" destOrd="0" parTransId="{CDB6C71B-F789-4D2D-944E-D22D83EA209A}" sibTransId="{131009E4-F385-4B1E-A6EA-541E3E27B6D1}"/>
    <dgm:cxn modelId="{E8A9332D-E391-4572-8E09-71513CA78584}" type="presParOf" srcId="{756FB2B7-1B0F-46BE-AE82-5443F7311A29}" destId="{C39E2A2D-C6B3-4E56-889D-6D3D1394B202}" srcOrd="0" destOrd="0" presId="urn:microsoft.com/office/officeart/2005/8/layout/vList3"/>
    <dgm:cxn modelId="{5DC8ACBB-1D53-4D83-984E-8608C5B5352D}" type="presParOf" srcId="{C39E2A2D-C6B3-4E56-889D-6D3D1394B202}" destId="{BCDF37F0-3A19-45BD-8C6B-2DBBC2D2A570}" srcOrd="0" destOrd="0" presId="urn:microsoft.com/office/officeart/2005/8/layout/vList3"/>
    <dgm:cxn modelId="{F8BE9142-2470-4BF9-A4FB-219ED59609E3}" type="presParOf" srcId="{C39E2A2D-C6B3-4E56-889D-6D3D1394B202}" destId="{0747B736-9FC1-4B08-B033-A588709EDEEF}" srcOrd="1" destOrd="0" presId="urn:microsoft.com/office/officeart/2005/8/layout/vList3"/>
    <dgm:cxn modelId="{71D67176-3CA8-4C83-994A-6E5551E868F0}" type="presParOf" srcId="{756FB2B7-1B0F-46BE-AE82-5443F7311A29}" destId="{5538AAFB-370A-4456-9AA4-6CE0FA6C80DB}" srcOrd="1" destOrd="0" presId="urn:microsoft.com/office/officeart/2005/8/layout/vList3"/>
    <dgm:cxn modelId="{7986A8CD-CAF0-415C-A4D7-14A92DA7F1AB}" type="presParOf" srcId="{756FB2B7-1B0F-46BE-AE82-5443F7311A29}" destId="{34291DDE-93ED-499E-AC5B-10EAD45F74CC}" srcOrd="2" destOrd="0" presId="urn:microsoft.com/office/officeart/2005/8/layout/vList3"/>
    <dgm:cxn modelId="{A569DBEB-574E-44E8-A332-A09909259419}" type="presParOf" srcId="{34291DDE-93ED-499E-AC5B-10EAD45F74CC}" destId="{F92BB108-4741-42D1-9526-771A6A8CEBE7}" srcOrd="0" destOrd="0" presId="urn:microsoft.com/office/officeart/2005/8/layout/vList3"/>
    <dgm:cxn modelId="{FC92C5C9-7B1B-4754-B3B7-E4212AF55F45}" type="presParOf" srcId="{34291DDE-93ED-499E-AC5B-10EAD45F74CC}" destId="{581E5F39-E445-43A8-9146-CAD839ADA319}" srcOrd="1" destOrd="0" presId="urn:microsoft.com/office/officeart/2005/8/layout/vList3"/>
    <dgm:cxn modelId="{DEC7AE3A-2C8A-4653-8E63-0E993F9E8587}" type="presParOf" srcId="{756FB2B7-1B0F-46BE-AE82-5443F7311A29}" destId="{F1BF2571-EFEB-42EA-83B3-AE7D8F09BB78}" srcOrd="3" destOrd="0" presId="urn:microsoft.com/office/officeart/2005/8/layout/vList3"/>
    <dgm:cxn modelId="{7C4635C3-81D6-4DC0-9949-B29C7C2C47BD}" type="presParOf" srcId="{756FB2B7-1B0F-46BE-AE82-5443F7311A29}" destId="{2ADEFF11-15E6-481A-A69E-FFBE9D6E7AA5}" srcOrd="4" destOrd="0" presId="urn:microsoft.com/office/officeart/2005/8/layout/vList3"/>
    <dgm:cxn modelId="{410648F4-433C-489E-ADA8-78DF548BC812}" type="presParOf" srcId="{2ADEFF11-15E6-481A-A69E-FFBE9D6E7AA5}" destId="{9562AC9C-1411-4D12-9C23-24AF2A2E7684}" srcOrd="0" destOrd="0" presId="urn:microsoft.com/office/officeart/2005/8/layout/vList3"/>
    <dgm:cxn modelId="{CE5BAA72-DFD6-42C0-A955-085FCAE6487E}" type="presParOf" srcId="{2ADEFF11-15E6-481A-A69E-FFBE9D6E7AA5}" destId="{BC417631-F17F-47EC-AF4C-6A12DA478CB8}" srcOrd="1" destOrd="0" presId="urn:microsoft.com/office/officeart/2005/8/layout/vList3"/>
    <dgm:cxn modelId="{F1065419-6790-473E-B49F-52FD8300965A}" type="presParOf" srcId="{756FB2B7-1B0F-46BE-AE82-5443F7311A29}" destId="{B22DEC5E-3A49-4E73-A3B7-E7A3F01EF9E7}" srcOrd="5" destOrd="0" presId="urn:microsoft.com/office/officeart/2005/8/layout/vList3"/>
    <dgm:cxn modelId="{C2B8B974-2502-43E8-BF15-52816C41ECB7}" type="presParOf" srcId="{756FB2B7-1B0F-46BE-AE82-5443F7311A29}" destId="{00FE33D4-54C2-4459-A58D-18772F8BCDFD}" srcOrd="6" destOrd="0" presId="urn:microsoft.com/office/officeart/2005/8/layout/vList3"/>
    <dgm:cxn modelId="{E4F2B68D-2303-4ED8-BEBF-AE288F9E134C}" type="presParOf" srcId="{00FE33D4-54C2-4459-A58D-18772F8BCDFD}" destId="{211C9058-14F7-44D7-B711-4794A6DFF329}" srcOrd="0" destOrd="0" presId="urn:microsoft.com/office/officeart/2005/8/layout/vList3"/>
    <dgm:cxn modelId="{DCE5E338-5BFC-4AC7-86A8-3387D810D143}" type="presParOf" srcId="{00FE33D4-54C2-4459-A58D-18772F8BCDFD}" destId="{EE250370-A1FD-421E-8979-442A57BF2A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60FAF-8F1D-438F-A300-AD071B4BC1AD}" type="doc">
      <dgm:prSet loTypeId="urn:microsoft.com/office/officeart/2005/8/layout/venn2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95FAFD0B-94CD-446D-B4C1-5244082B1B3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9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Constituição Federal </a:t>
          </a:r>
          <a:endParaRPr lang="pt-BR" sz="9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3DEC867-ECCE-4705-816B-DDA1DD4957A7}" type="parTrans" cxnId="{04D68BF6-8C6B-451D-8CD8-BEA97DBFB49A}">
      <dgm:prSet/>
      <dgm:spPr/>
      <dgm:t>
        <a:bodyPr/>
        <a:lstStyle/>
        <a:p>
          <a:endParaRPr lang="pt-BR"/>
        </a:p>
      </dgm:t>
    </dgm:pt>
    <dgm:pt modelId="{589A4FDD-0537-40F4-9C7F-6D5E55C53675}" type="sibTrans" cxnId="{04D68BF6-8C6B-451D-8CD8-BEA97DBFB49A}">
      <dgm:prSet/>
      <dgm:spPr/>
      <dgm:t>
        <a:bodyPr/>
        <a:lstStyle/>
        <a:p>
          <a:endParaRPr lang="pt-BR"/>
        </a:p>
      </dgm:t>
    </dgm:pt>
    <dgm:pt modelId="{117A5988-DCF4-4C2E-A611-A72E4AAFCAB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9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Ordem Social </a:t>
          </a:r>
        </a:p>
        <a:p>
          <a:pPr>
            <a:spcAft>
              <a:spcPts val="0"/>
            </a:spcAft>
          </a:pPr>
          <a:r>
            <a:rPr lang="pt-BR" sz="9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Título VIII</a:t>
          </a:r>
          <a:endParaRPr lang="pt-BR" sz="9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C0333892-8668-45BB-AF00-5DC32D76408B}" type="parTrans" cxnId="{E20179D6-6100-4E0B-ABDA-276C26B0B245}">
      <dgm:prSet/>
      <dgm:spPr/>
      <dgm:t>
        <a:bodyPr/>
        <a:lstStyle/>
        <a:p>
          <a:endParaRPr lang="pt-BR"/>
        </a:p>
      </dgm:t>
    </dgm:pt>
    <dgm:pt modelId="{ABC61A30-6697-462A-9DD4-003BAAFD1523}" type="sibTrans" cxnId="{E20179D6-6100-4E0B-ABDA-276C26B0B245}">
      <dgm:prSet/>
      <dgm:spPr/>
      <dgm:t>
        <a:bodyPr/>
        <a:lstStyle/>
        <a:p>
          <a:endParaRPr lang="pt-BR"/>
        </a:p>
      </dgm:t>
    </dgm:pt>
    <dgm:pt modelId="{0B66049C-2DFE-4438-89BD-F7C27B36B13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9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Seguridade Social</a:t>
          </a:r>
        </a:p>
        <a:p>
          <a:pPr>
            <a:spcAft>
              <a:spcPts val="0"/>
            </a:spcAft>
          </a:pPr>
          <a:r>
            <a:rPr lang="pt-BR" sz="9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Capítulo II</a:t>
          </a:r>
          <a:endParaRPr lang="pt-BR" sz="9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0E2A1C4D-8F1C-479D-9F81-1E51EF9A08D4}" type="parTrans" cxnId="{23429C6E-915B-4ECA-B1C0-D67EC14FACEF}">
      <dgm:prSet/>
      <dgm:spPr/>
      <dgm:t>
        <a:bodyPr/>
        <a:lstStyle/>
        <a:p>
          <a:endParaRPr lang="pt-BR"/>
        </a:p>
      </dgm:t>
    </dgm:pt>
    <dgm:pt modelId="{E6135EF2-5840-404E-973F-E6D41FA24CF2}" type="sibTrans" cxnId="{23429C6E-915B-4ECA-B1C0-D67EC14FACEF}">
      <dgm:prSet/>
      <dgm:spPr/>
      <dgm:t>
        <a:bodyPr/>
        <a:lstStyle/>
        <a:p>
          <a:endParaRPr lang="pt-BR"/>
        </a:p>
      </dgm:t>
    </dgm:pt>
    <dgm:pt modelId="{EF006285-0708-4713-9B13-42BD227E440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9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Saúde</a:t>
          </a:r>
        </a:p>
        <a:p>
          <a:pPr>
            <a:spcAft>
              <a:spcPts val="0"/>
            </a:spcAft>
          </a:pPr>
          <a:r>
            <a:rPr lang="pt-BR" sz="9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Seção II</a:t>
          </a:r>
        </a:p>
      </dgm:t>
    </dgm:pt>
    <dgm:pt modelId="{ADC06696-13CC-4664-8C85-F48E49FF72E5}" type="parTrans" cxnId="{25CA77F8-60A8-470C-8A97-F5809A8485B5}">
      <dgm:prSet/>
      <dgm:spPr/>
      <dgm:t>
        <a:bodyPr/>
        <a:lstStyle/>
        <a:p>
          <a:endParaRPr lang="pt-BR"/>
        </a:p>
      </dgm:t>
    </dgm:pt>
    <dgm:pt modelId="{EE407005-D06C-414E-A022-3F3D99BDD017}" type="sibTrans" cxnId="{25CA77F8-60A8-470C-8A97-F5809A8485B5}">
      <dgm:prSet/>
      <dgm:spPr/>
      <dgm:t>
        <a:bodyPr/>
        <a:lstStyle/>
        <a:p>
          <a:endParaRPr lang="pt-BR"/>
        </a:p>
      </dgm:t>
    </dgm:pt>
    <dgm:pt modelId="{F2468CA8-BC06-447E-9181-43729A8A3145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9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SUS: competência para ações de saúde do trabalhador art. 200,II</a:t>
          </a:r>
        </a:p>
      </dgm:t>
    </dgm:pt>
    <dgm:pt modelId="{F7E7EF59-8C1E-4900-B4E9-66DFC48AFFBD}" type="parTrans" cxnId="{18F85244-A3CD-4E87-8570-A554EC95BE54}">
      <dgm:prSet/>
      <dgm:spPr/>
      <dgm:t>
        <a:bodyPr/>
        <a:lstStyle/>
        <a:p>
          <a:endParaRPr lang="pt-BR"/>
        </a:p>
      </dgm:t>
    </dgm:pt>
    <dgm:pt modelId="{9C2BED73-5D7F-4CAD-9789-3DE0EBAE24F6}" type="sibTrans" cxnId="{18F85244-A3CD-4E87-8570-A554EC95BE54}">
      <dgm:prSet/>
      <dgm:spPr/>
      <dgm:t>
        <a:bodyPr/>
        <a:lstStyle/>
        <a:p>
          <a:endParaRPr lang="pt-BR"/>
        </a:p>
      </dgm:t>
    </dgm:pt>
    <dgm:pt modelId="{4023D66D-729E-4AC7-8C80-D342E88F7FC8}" type="pres">
      <dgm:prSet presAssocID="{57D60FAF-8F1D-438F-A300-AD071B4BC1A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27F3EA-DDC9-4BB5-8EAC-3D8D67B47CCE}" type="pres">
      <dgm:prSet presAssocID="{57D60FAF-8F1D-438F-A300-AD071B4BC1AD}" presName="comp1" presStyleCnt="0"/>
      <dgm:spPr/>
    </dgm:pt>
    <dgm:pt modelId="{FDA2DF9C-A276-42BB-9F68-18C8109332E5}" type="pres">
      <dgm:prSet presAssocID="{57D60FAF-8F1D-438F-A300-AD071B4BC1AD}" presName="circle1" presStyleLbl="node1" presStyleIdx="0" presStyleCnt="5"/>
      <dgm:spPr/>
      <dgm:t>
        <a:bodyPr/>
        <a:lstStyle/>
        <a:p>
          <a:endParaRPr lang="pt-BR"/>
        </a:p>
      </dgm:t>
    </dgm:pt>
    <dgm:pt modelId="{39390C45-CE08-4576-AD80-1A8E4EA6E6FB}" type="pres">
      <dgm:prSet presAssocID="{57D60FAF-8F1D-438F-A300-AD071B4BC1AD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7CD5C7-DAA1-4882-A879-AA458150399D}" type="pres">
      <dgm:prSet presAssocID="{57D60FAF-8F1D-438F-A300-AD071B4BC1AD}" presName="comp2" presStyleCnt="0"/>
      <dgm:spPr/>
    </dgm:pt>
    <dgm:pt modelId="{5ECDAF0A-1661-4638-BDE4-1180BEED7BEB}" type="pres">
      <dgm:prSet presAssocID="{57D60FAF-8F1D-438F-A300-AD071B4BC1AD}" presName="circle2" presStyleLbl="node1" presStyleIdx="1" presStyleCnt="5"/>
      <dgm:spPr/>
      <dgm:t>
        <a:bodyPr/>
        <a:lstStyle/>
        <a:p>
          <a:endParaRPr lang="pt-BR"/>
        </a:p>
      </dgm:t>
    </dgm:pt>
    <dgm:pt modelId="{8E7A0D95-A3CA-4981-9B8D-24D584FA4EAC}" type="pres">
      <dgm:prSet presAssocID="{57D60FAF-8F1D-438F-A300-AD071B4BC1AD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A316F5-F321-456F-98ED-342507FF33ED}" type="pres">
      <dgm:prSet presAssocID="{57D60FAF-8F1D-438F-A300-AD071B4BC1AD}" presName="comp3" presStyleCnt="0"/>
      <dgm:spPr/>
    </dgm:pt>
    <dgm:pt modelId="{5EAA1AC3-9A7A-4116-88F1-8493AE1017EC}" type="pres">
      <dgm:prSet presAssocID="{57D60FAF-8F1D-438F-A300-AD071B4BC1AD}" presName="circle3" presStyleLbl="node1" presStyleIdx="2" presStyleCnt="5"/>
      <dgm:spPr/>
      <dgm:t>
        <a:bodyPr/>
        <a:lstStyle/>
        <a:p>
          <a:endParaRPr lang="pt-BR"/>
        </a:p>
      </dgm:t>
    </dgm:pt>
    <dgm:pt modelId="{103D9190-FC29-47F4-8B18-3A92B940072A}" type="pres">
      <dgm:prSet presAssocID="{57D60FAF-8F1D-438F-A300-AD071B4BC1AD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D5B936-1A36-4EB2-A588-FE0D2B7B97D9}" type="pres">
      <dgm:prSet presAssocID="{57D60FAF-8F1D-438F-A300-AD071B4BC1AD}" presName="comp4" presStyleCnt="0"/>
      <dgm:spPr/>
    </dgm:pt>
    <dgm:pt modelId="{E2BDE277-FBFD-4704-B8A2-3FC066EC0242}" type="pres">
      <dgm:prSet presAssocID="{57D60FAF-8F1D-438F-A300-AD071B4BC1AD}" presName="circle4" presStyleLbl="node1" presStyleIdx="3" presStyleCnt="5"/>
      <dgm:spPr/>
      <dgm:t>
        <a:bodyPr/>
        <a:lstStyle/>
        <a:p>
          <a:endParaRPr lang="pt-BR"/>
        </a:p>
      </dgm:t>
    </dgm:pt>
    <dgm:pt modelId="{369537D1-5CDF-4E62-8C53-9CACEB44A90A}" type="pres">
      <dgm:prSet presAssocID="{57D60FAF-8F1D-438F-A300-AD071B4BC1AD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479D66-5AFC-4CDC-9082-D1F89B67957F}" type="pres">
      <dgm:prSet presAssocID="{57D60FAF-8F1D-438F-A300-AD071B4BC1AD}" presName="comp5" presStyleCnt="0"/>
      <dgm:spPr/>
    </dgm:pt>
    <dgm:pt modelId="{50F0981E-4816-4DC3-9763-AF295EBF68DD}" type="pres">
      <dgm:prSet presAssocID="{57D60FAF-8F1D-438F-A300-AD071B4BC1AD}" presName="circle5" presStyleLbl="node1" presStyleIdx="4" presStyleCnt="5"/>
      <dgm:spPr/>
      <dgm:t>
        <a:bodyPr/>
        <a:lstStyle/>
        <a:p>
          <a:endParaRPr lang="pt-BR"/>
        </a:p>
      </dgm:t>
    </dgm:pt>
    <dgm:pt modelId="{5C0EF899-2CB3-4789-B8B8-B668D5BD4F75}" type="pres">
      <dgm:prSet presAssocID="{57D60FAF-8F1D-438F-A300-AD071B4BC1AD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26348F-C5EE-4250-A54C-00DDDBBEA9BD}" type="presOf" srcId="{0B66049C-2DFE-4438-89BD-F7C27B36B13E}" destId="{103D9190-FC29-47F4-8B18-3A92B940072A}" srcOrd="1" destOrd="0" presId="urn:microsoft.com/office/officeart/2005/8/layout/venn2"/>
    <dgm:cxn modelId="{03801EB3-54E4-4D52-8A9B-7EC0996BEDDC}" type="presOf" srcId="{F2468CA8-BC06-447E-9181-43729A8A3145}" destId="{5C0EF899-2CB3-4789-B8B8-B668D5BD4F75}" srcOrd="1" destOrd="0" presId="urn:microsoft.com/office/officeart/2005/8/layout/venn2"/>
    <dgm:cxn modelId="{25CA77F8-60A8-470C-8A97-F5809A8485B5}" srcId="{57D60FAF-8F1D-438F-A300-AD071B4BC1AD}" destId="{EF006285-0708-4713-9B13-42BD227E4402}" srcOrd="3" destOrd="0" parTransId="{ADC06696-13CC-4664-8C85-F48E49FF72E5}" sibTransId="{EE407005-D06C-414E-A022-3F3D99BDD017}"/>
    <dgm:cxn modelId="{3E43E70D-AC2D-468A-84B8-B868FC93F471}" type="presOf" srcId="{95FAFD0B-94CD-446D-B4C1-5244082B1B31}" destId="{39390C45-CE08-4576-AD80-1A8E4EA6E6FB}" srcOrd="1" destOrd="0" presId="urn:microsoft.com/office/officeart/2005/8/layout/venn2"/>
    <dgm:cxn modelId="{23429C6E-915B-4ECA-B1C0-D67EC14FACEF}" srcId="{57D60FAF-8F1D-438F-A300-AD071B4BC1AD}" destId="{0B66049C-2DFE-4438-89BD-F7C27B36B13E}" srcOrd="2" destOrd="0" parTransId="{0E2A1C4D-8F1C-479D-9F81-1E51EF9A08D4}" sibTransId="{E6135EF2-5840-404E-973F-E6D41FA24CF2}"/>
    <dgm:cxn modelId="{E20179D6-6100-4E0B-ABDA-276C26B0B245}" srcId="{57D60FAF-8F1D-438F-A300-AD071B4BC1AD}" destId="{117A5988-DCF4-4C2E-A611-A72E4AAFCAB7}" srcOrd="1" destOrd="0" parTransId="{C0333892-8668-45BB-AF00-5DC32D76408B}" sibTransId="{ABC61A30-6697-462A-9DD4-003BAAFD1523}"/>
    <dgm:cxn modelId="{04D68BF6-8C6B-451D-8CD8-BEA97DBFB49A}" srcId="{57D60FAF-8F1D-438F-A300-AD071B4BC1AD}" destId="{95FAFD0B-94CD-446D-B4C1-5244082B1B31}" srcOrd="0" destOrd="0" parTransId="{13DEC867-ECCE-4705-816B-DDA1DD4957A7}" sibTransId="{589A4FDD-0537-40F4-9C7F-6D5E55C53675}"/>
    <dgm:cxn modelId="{D08EDF6C-14E8-4927-BA49-ACCFB807D221}" type="presOf" srcId="{57D60FAF-8F1D-438F-A300-AD071B4BC1AD}" destId="{4023D66D-729E-4AC7-8C80-D342E88F7FC8}" srcOrd="0" destOrd="0" presId="urn:microsoft.com/office/officeart/2005/8/layout/venn2"/>
    <dgm:cxn modelId="{68968C51-0153-4C34-9D58-BD626F2DFB2C}" type="presOf" srcId="{117A5988-DCF4-4C2E-A611-A72E4AAFCAB7}" destId="{5ECDAF0A-1661-4638-BDE4-1180BEED7BEB}" srcOrd="0" destOrd="0" presId="urn:microsoft.com/office/officeart/2005/8/layout/venn2"/>
    <dgm:cxn modelId="{3833D910-0509-4F09-9EF9-05F42DB68315}" type="presOf" srcId="{95FAFD0B-94CD-446D-B4C1-5244082B1B31}" destId="{FDA2DF9C-A276-42BB-9F68-18C8109332E5}" srcOrd="0" destOrd="0" presId="urn:microsoft.com/office/officeart/2005/8/layout/venn2"/>
    <dgm:cxn modelId="{25D1456E-D6DA-4ABF-B14B-B8FA5E554632}" type="presOf" srcId="{117A5988-DCF4-4C2E-A611-A72E4AAFCAB7}" destId="{8E7A0D95-A3CA-4981-9B8D-24D584FA4EAC}" srcOrd="1" destOrd="0" presId="urn:microsoft.com/office/officeart/2005/8/layout/venn2"/>
    <dgm:cxn modelId="{097F7084-51DC-41F5-B1D5-77DF4B2C8BA4}" type="presOf" srcId="{EF006285-0708-4713-9B13-42BD227E4402}" destId="{E2BDE277-FBFD-4704-B8A2-3FC066EC0242}" srcOrd="0" destOrd="0" presId="urn:microsoft.com/office/officeart/2005/8/layout/venn2"/>
    <dgm:cxn modelId="{88BE420B-0305-4F0B-BB6D-7EFC2831F742}" type="presOf" srcId="{F2468CA8-BC06-447E-9181-43729A8A3145}" destId="{50F0981E-4816-4DC3-9763-AF295EBF68DD}" srcOrd="0" destOrd="0" presId="urn:microsoft.com/office/officeart/2005/8/layout/venn2"/>
    <dgm:cxn modelId="{1D63D64E-5685-45A7-8DA8-7826F99EA82B}" type="presOf" srcId="{0B66049C-2DFE-4438-89BD-F7C27B36B13E}" destId="{5EAA1AC3-9A7A-4116-88F1-8493AE1017EC}" srcOrd="0" destOrd="0" presId="urn:microsoft.com/office/officeart/2005/8/layout/venn2"/>
    <dgm:cxn modelId="{18F85244-A3CD-4E87-8570-A554EC95BE54}" srcId="{57D60FAF-8F1D-438F-A300-AD071B4BC1AD}" destId="{F2468CA8-BC06-447E-9181-43729A8A3145}" srcOrd="4" destOrd="0" parTransId="{F7E7EF59-8C1E-4900-B4E9-66DFC48AFFBD}" sibTransId="{9C2BED73-5D7F-4CAD-9789-3DE0EBAE24F6}"/>
    <dgm:cxn modelId="{85FB3B64-CB2E-4B8D-ABAE-EFA97E4BF39E}" type="presOf" srcId="{EF006285-0708-4713-9B13-42BD227E4402}" destId="{369537D1-5CDF-4E62-8C53-9CACEB44A90A}" srcOrd="1" destOrd="0" presId="urn:microsoft.com/office/officeart/2005/8/layout/venn2"/>
    <dgm:cxn modelId="{AB9FCC9C-0167-4FE5-B413-7E49BF6F4E43}" type="presParOf" srcId="{4023D66D-729E-4AC7-8C80-D342E88F7FC8}" destId="{6B27F3EA-DDC9-4BB5-8EAC-3D8D67B47CCE}" srcOrd="0" destOrd="0" presId="urn:microsoft.com/office/officeart/2005/8/layout/venn2"/>
    <dgm:cxn modelId="{D993746E-B82A-4243-998B-31907A15D098}" type="presParOf" srcId="{6B27F3EA-DDC9-4BB5-8EAC-3D8D67B47CCE}" destId="{FDA2DF9C-A276-42BB-9F68-18C8109332E5}" srcOrd="0" destOrd="0" presId="urn:microsoft.com/office/officeart/2005/8/layout/venn2"/>
    <dgm:cxn modelId="{38CCAADC-4FB6-445D-8422-2ABBAA552BC8}" type="presParOf" srcId="{6B27F3EA-DDC9-4BB5-8EAC-3D8D67B47CCE}" destId="{39390C45-CE08-4576-AD80-1A8E4EA6E6FB}" srcOrd="1" destOrd="0" presId="urn:microsoft.com/office/officeart/2005/8/layout/venn2"/>
    <dgm:cxn modelId="{9628824B-4112-44DF-A237-E8DB33D2FB38}" type="presParOf" srcId="{4023D66D-729E-4AC7-8C80-D342E88F7FC8}" destId="{E87CD5C7-DAA1-4882-A879-AA458150399D}" srcOrd="1" destOrd="0" presId="urn:microsoft.com/office/officeart/2005/8/layout/venn2"/>
    <dgm:cxn modelId="{C92D7C5E-0917-42E6-8DA1-C6240A184CDD}" type="presParOf" srcId="{E87CD5C7-DAA1-4882-A879-AA458150399D}" destId="{5ECDAF0A-1661-4638-BDE4-1180BEED7BEB}" srcOrd="0" destOrd="0" presId="urn:microsoft.com/office/officeart/2005/8/layout/venn2"/>
    <dgm:cxn modelId="{92639B9A-3075-48B0-AE27-EF62794742EB}" type="presParOf" srcId="{E87CD5C7-DAA1-4882-A879-AA458150399D}" destId="{8E7A0D95-A3CA-4981-9B8D-24D584FA4EAC}" srcOrd="1" destOrd="0" presId="urn:microsoft.com/office/officeart/2005/8/layout/venn2"/>
    <dgm:cxn modelId="{F65D05DA-AB14-40C4-9E46-EE1612C4F9A3}" type="presParOf" srcId="{4023D66D-729E-4AC7-8C80-D342E88F7FC8}" destId="{CDA316F5-F321-456F-98ED-342507FF33ED}" srcOrd="2" destOrd="0" presId="urn:microsoft.com/office/officeart/2005/8/layout/venn2"/>
    <dgm:cxn modelId="{1A4E3526-9677-4DBD-B7D2-B15E392D4E47}" type="presParOf" srcId="{CDA316F5-F321-456F-98ED-342507FF33ED}" destId="{5EAA1AC3-9A7A-4116-88F1-8493AE1017EC}" srcOrd="0" destOrd="0" presId="urn:microsoft.com/office/officeart/2005/8/layout/venn2"/>
    <dgm:cxn modelId="{DAEB3FC2-399C-4E4F-B4F1-37F28D7BA692}" type="presParOf" srcId="{CDA316F5-F321-456F-98ED-342507FF33ED}" destId="{103D9190-FC29-47F4-8B18-3A92B940072A}" srcOrd="1" destOrd="0" presId="urn:microsoft.com/office/officeart/2005/8/layout/venn2"/>
    <dgm:cxn modelId="{2057D219-70AD-4507-87E9-9693F204C6B1}" type="presParOf" srcId="{4023D66D-729E-4AC7-8C80-D342E88F7FC8}" destId="{7CD5B936-1A36-4EB2-A588-FE0D2B7B97D9}" srcOrd="3" destOrd="0" presId="urn:microsoft.com/office/officeart/2005/8/layout/venn2"/>
    <dgm:cxn modelId="{E021DFAA-256D-4E94-9DA4-62D24474E322}" type="presParOf" srcId="{7CD5B936-1A36-4EB2-A588-FE0D2B7B97D9}" destId="{E2BDE277-FBFD-4704-B8A2-3FC066EC0242}" srcOrd="0" destOrd="0" presId="urn:microsoft.com/office/officeart/2005/8/layout/venn2"/>
    <dgm:cxn modelId="{B481E3D7-C62F-4691-BBC7-5D1149771191}" type="presParOf" srcId="{7CD5B936-1A36-4EB2-A588-FE0D2B7B97D9}" destId="{369537D1-5CDF-4E62-8C53-9CACEB44A90A}" srcOrd="1" destOrd="0" presId="urn:microsoft.com/office/officeart/2005/8/layout/venn2"/>
    <dgm:cxn modelId="{A5165F57-090C-46AB-B294-1B11EC891A9E}" type="presParOf" srcId="{4023D66D-729E-4AC7-8C80-D342E88F7FC8}" destId="{C1479D66-5AFC-4CDC-9082-D1F89B67957F}" srcOrd="4" destOrd="0" presId="urn:microsoft.com/office/officeart/2005/8/layout/venn2"/>
    <dgm:cxn modelId="{4C98472A-3FBE-471C-B333-7E52B5865E3E}" type="presParOf" srcId="{C1479D66-5AFC-4CDC-9082-D1F89B67957F}" destId="{50F0981E-4816-4DC3-9763-AF295EBF68DD}" srcOrd="0" destOrd="0" presId="urn:microsoft.com/office/officeart/2005/8/layout/venn2"/>
    <dgm:cxn modelId="{DB60DE11-165C-4D25-9594-AFD3D8C78A30}" type="presParOf" srcId="{C1479D66-5AFC-4CDC-9082-D1F89B67957F}" destId="{5C0EF899-2CB3-4789-B8B8-B668D5BD4F7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F8DF54-206E-4C29-8532-3B997E85888D}">
      <dsp:nvSpPr>
        <dsp:cNvPr id="0" name=""/>
        <dsp:cNvSpPr/>
      </dsp:nvSpPr>
      <dsp:spPr>
        <a:xfrm>
          <a:off x="381642" y="0"/>
          <a:ext cx="2592288" cy="259228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984AD-F016-4AF5-A15D-4490E680BD2B}">
      <dsp:nvSpPr>
        <dsp:cNvPr id="0" name=""/>
        <dsp:cNvSpPr/>
      </dsp:nvSpPr>
      <dsp:spPr>
        <a:xfrm>
          <a:off x="1677786" y="260621"/>
          <a:ext cx="1684987" cy="6136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CRFB/88</a:t>
          </a:r>
          <a:endParaRPr lang="pt-BR" sz="2500" kern="1200" dirty="0"/>
        </a:p>
      </dsp:txBody>
      <dsp:txXfrm>
        <a:off x="1677786" y="260621"/>
        <a:ext cx="1684987" cy="613643"/>
      </dsp:txXfrm>
    </dsp:sp>
    <dsp:sp modelId="{C1F30D56-61EE-4FFE-ABA4-562068119ACA}">
      <dsp:nvSpPr>
        <dsp:cNvPr id="0" name=""/>
        <dsp:cNvSpPr/>
      </dsp:nvSpPr>
      <dsp:spPr>
        <a:xfrm>
          <a:off x="1677786" y="950969"/>
          <a:ext cx="1684987" cy="6136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Leis</a:t>
          </a:r>
          <a:endParaRPr lang="pt-BR" sz="2500" kern="1200" dirty="0"/>
        </a:p>
      </dsp:txBody>
      <dsp:txXfrm>
        <a:off x="1677786" y="950969"/>
        <a:ext cx="1684987" cy="613643"/>
      </dsp:txXfrm>
    </dsp:sp>
    <dsp:sp modelId="{8D1F5AF2-555D-48AA-AF51-6AD134410855}">
      <dsp:nvSpPr>
        <dsp:cNvPr id="0" name=""/>
        <dsp:cNvSpPr/>
      </dsp:nvSpPr>
      <dsp:spPr>
        <a:xfrm>
          <a:off x="1677786" y="1641318"/>
          <a:ext cx="1684987" cy="6136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Atos</a:t>
          </a:r>
          <a:endParaRPr lang="pt-BR" sz="2500" kern="1200" dirty="0"/>
        </a:p>
      </dsp:txBody>
      <dsp:txXfrm>
        <a:off x="1677786" y="1641318"/>
        <a:ext cx="1684987" cy="613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47B736-9FC1-4B08-B033-A588709EDEEF}">
      <dsp:nvSpPr>
        <dsp:cNvPr id="0" name=""/>
        <dsp:cNvSpPr/>
      </dsp:nvSpPr>
      <dsp:spPr>
        <a:xfrm rot="10800000">
          <a:off x="1092146" y="2064"/>
          <a:ext cx="3735054" cy="60544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8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Formal</a:t>
          </a:r>
          <a:endParaRPr lang="pt-BR" sz="2800" kern="1200" dirty="0"/>
        </a:p>
      </dsp:txBody>
      <dsp:txXfrm rot="10800000">
        <a:off x="1092146" y="2064"/>
        <a:ext cx="3735054" cy="605446"/>
      </dsp:txXfrm>
    </dsp:sp>
    <dsp:sp modelId="{BCDF37F0-3A19-45BD-8C6B-2DBBC2D2A570}">
      <dsp:nvSpPr>
        <dsp:cNvPr id="0" name=""/>
        <dsp:cNvSpPr/>
      </dsp:nvSpPr>
      <dsp:spPr>
        <a:xfrm>
          <a:off x="789422" y="2064"/>
          <a:ext cx="605446" cy="6054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E5F39-E445-43A8-9146-CAD839ADA319}">
      <dsp:nvSpPr>
        <dsp:cNvPr id="0" name=""/>
        <dsp:cNvSpPr/>
      </dsp:nvSpPr>
      <dsp:spPr>
        <a:xfrm rot="10800000">
          <a:off x="1092146" y="788240"/>
          <a:ext cx="3735054" cy="605446"/>
        </a:xfrm>
        <a:prstGeom prst="homePlate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8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Material</a:t>
          </a:r>
          <a:endParaRPr lang="pt-BR" sz="2800" kern="1200" dirty="0"/>
        </a:p>
      </dsp:txBody>
      <dsp:txXfrm rot="10800000">
        <a:off x="1092146" y="788240"/>
        <a:ext cx="3735054" cy="605446"/>
      </dsp:txXfrm>
    </dsp:sp>
    <dsp:sp modelId="{F92BB108-4741-42D1-9526-771A6A8CEBE7}">
      <dsp:nvSpPr>
        <dsp:cNvPr id="0" name=""/>
        <dsp:cNvSpPr/>
      </dsp:nvSpPr>
      <dsp:spPr>
        <a:xfrm>
          <a:off x="789422" y="788240"/>
          <a:ext cx="605446" cy="6054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17631-F17F-47EC-AF4C-6A12DA478CB8}">
      <dsp:nvSpPr>
        <dsp:cNvPr id="0" name=""/>
        <dsp:cNvSpPr/>
      </dsp:nvSpPr>
      <dsp:spPr>
        <a:xfrm rot="10800000">
          <a:off x="1092146" y="1574417"/>
          <a:ext cx="3735054" cy="605446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8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Ação</a:t>
          </a:r>
          <a:endParaRPr lang="pt-BR" sz="2800" kern="1200" dirty="0"/>
        </a:p>
      </dsp:txBody>
      <dsp:txXfrm rot="10800000">
        <a:off x="1092146" y="1574417"/>
        <a:ext cx="3735054" cy="605446"/>
      </dsp:txXfrm>
    </dsp:sp>
    <dsp:sp modelId="{9562AC9C-1411-4D12-9C23-24AF2A2E7684}">
      <dsp:nvSpPr>
        <dsp:cNvPr id="0" name=""/>
        <dsp:cNvSpPr/>
      </dsp:nvSpPr>
      <dsp:spPr>
        <a:xfrm>
          <a:off x="789422" y="1574417"/>
          <a:ext cx="605446" cy="6054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50370-A1FD-421E-8979-442A57BF2A11}">
      <dsp:nvSpPr>
        <dsp:cNvPr id="0" name=""/>
        <dsp:cNvSpPr/>
      </dsp:nvSpPr>
      <dsp:spPr>
        <a:xfrm rot="10800000">
          <a:off x="1092146" y="2360593"/>
          <a:ext cx="3735054" cy="605446"/>
        </a:xfrm>
        <a:prstGeom prst="homePlat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8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Omissão</a:t>
          </a:r>
          <a:endParaRPr lang="pt-BR" sz="2800" kern="1200" dirty="0"/>
        </a:p>
      </dsp:txBody>
      <dsp:txXfrm rot="10800000">
        <a:off x="1092146" y="2360593"/>
        <a:ext cx="3735054" cy="605446"/>
      </dsp:txXfrm>
    </dsp:sp>
    <dsp:sp modelId="{211C9058-14F7-44D7-B711-4794A6DFF329}">
      <dsp:nvSpPr>
        <dsp:cNvPr id="0" name=""/>
        <dsp:cNvSpPr/>
      </dsp:nvSpPr>
      <dsp:spPr>
        <a:xfrm>
          <a:off x="789422" y="2360593"/>
          <a:ext cx="605446" cy="60544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2DF9C-A276-42BB-9F68-18C8109332E5}">
      <dsp:nvSpPr>
        <dsp:cNvPr id="0" name=""/>
        <dsp:cNvSpPr/>
      </dsp:nvSpPr>
      <dsp:spPr>
        <a:xfrm>
          <a:off x="1008112" y="0"/>
          <a:ext cx="3168351" cy="316835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900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Constituição Federal </a:t>
          </a:r>
          <a:endParaRPr lang="pt-BR" sz="900" kern="12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998221" y="158417"/>
        <a:ext cx="1188132" cy="316835"/>
      </dsp:txXfrm>
    </dsp:sp>
    <dsp:sp modelId="{5ECDAF0A-1661-4638-BDE4-1180BEED7BEB}">
      <dsp:nvSpPr>
        <dsp:cNvPr id="0" name=""/>
        <dsp:cNvSpPr/>
      </dsp:nvSpPr>
      <dsp:spPr>
        <a:xfrm>
          <a:off x="1245738" y="475252"/>
          <a:ext cx="2693099" cy="2693099"/>
        </a:xfrm>
        <a:prstGeom prst="ellipse">
          <a:avLst/>
        </a:prstGeom>
        <a:solidFill>
          <a:schemeClr val="accent3">
            <a:shade val="80000"/>
            <a:hueOff val="54726"/>
            <a:satOff val="-358"/>
            <a:lumOff val="6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900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Ordem Social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900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Título VIII</a:t>
          </a:r>
          <a:endParaRPr lang="pt-BR" sz="900" kern="12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011588" y="630106"/>
        <a:ext cx="1161399" cy="309706"/>
      </dsp:txXfrm>
    </dsp:sp>
    <dsp:sp modelId="{5EAA1AC3-9A7A-4116-88F1-8493AE1017EC}">
      <dsp:nvSpPr>
        <dsp:cNvPr id="0" name=""/>
        <dsp:cNvSpPr/>
      </dsp:nvSpPr>
      <dsp:spPr>
        <a:xfrm>
          <a:off x="1483364" y="950505"/>
          <a:ext cx="2217846" cy="2217846"/>
        </a:xfrm>
        <a:prstGeom prst="ellipse">
          <a:avLst/>
        </a:prstGeom>
        <a:solidFill>
          <a:schemeClr val="accent3">
            <a:shade val="80000"/>
            <a:hueOff val="109453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900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Seguridade Social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900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Capítulo II</a:t>
          </a:r>
          <a:endParaRPr lang="pt-BR" sz="900" kern="12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018420" y="1103537"/>
        <a:ext cx="1147735" cy="306062"/>
      </dsp:txXfrm>
    </dsp:sp>
    <dsp:sp modelId="{E2BDE277-FBFD-4704-B8A2-3FC066EC0242}">
      <dsp:nvSpPr>
        <dsp:cNvPr id="0" name=""/>
        <dsp:cNvSpPr/>
      </dsp:nvSpPr>
      <dsp:spPr>
        <a:xfrm>
          <a:off x="1720991" y="1425758"/>
          <a:ext cx="1742593" cy="1742593"/>
        </a:xfrm>
        <a:prstGeom prst="ellipse">
          <a:avLst/>
        </a:prstGeom>
        <a:solidFill>
          <a:schemeClr val="accent3">
            <a:shade val="80000"/>
            <a:hueOff val="164179"/>
            <a:satOff val="-1073"/>
            <a:lumOff val="18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900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Saúde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900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Seção II</a:t>
          </a:r>
        </a:p>
      </dsp:txBody>
      <dsp:txXfrm>
        <a:off x="2121787" y="1582591"/>
        <a:ext cx="941000" cy="313666"/>
      </dsp:txXfrm>
    </dsp:sp>
    <dsp:sp modelId="{50F0981E-4816-4DC3-9763-AF295EBF68DD}">
      <dsp:nvSpPr>
        <dsp:cNvPr id="0" name=""/>
        <dsp:cNvSpPr/>
      </dsp:nvSpPr>
      <dsp:spPr>
        <a:xfrm>
          <a:off x="1958617" y="1901011"/>
          <a:ext cx="1267340" cy="1267340"/>
        </a:xfrm>
        <a:prstGeom prst="ellipse">
          <a:avLst/>
        </a:prstGeom>
        <a:solidFill>
          <a:schemeClr val="accent3">
            <a:shade val="80000"/>
            <a:hueOff val="218906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900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SUS: competência para ações de saúde do trabalhador art. 200,II</a:t>
          </a:r>
        </a:p>
      </dsp:txBody>
      <dsp:txXfrm>
        <a:off x="2144215" y="2217846"/>
        <a:ext cx="896145" cy="633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F2FB-9022-433E-B5ED-36C90D5B8454}" type="datetimeFigureOut">
              <a:rPr lang="pt-BR" smtClean="0"/>
              <a:pPr/>
              <a:t>2/24/18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784E-5A0D-477C-AB1B-2776316CBD0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 rot="10800000">
            <a:off x="0" y="0"/>
            <a:ext cx="9144000" cy="2420889"/>
            <a:chOff x="0" y="4437112"/>
            <a:chExt cx="9144000" cy="242088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7771" y="4437113"/>
              <a:ext cx="4145769" cy="242088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/>
            <a:stretch>
              <a:fillRect/>
            </a:stretch>
          </p:blipFill>
          <p:spPr bwMode="auto">
            <a:xfrm flipH="1">
              <a:off x="7122975" y="4437112"/>
              <a:ext cx="2021025" cy="2420888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r="27691"/>
            <a:stretch>
              <a:fillRect/>
            </a:stretch>
          </p:blipFill>
          <p:spPr bwMode="auto">
            <a:xfrm flipH="1">
              <a:off x="0" y="4437112"/>
              <a:ext cx="2997771" cy="2420888"/>
            </a:xfrm>
            <a:prstGeom prst="rect">
              <a:avLst/>
            </a:prstGeom>
            <a:noFill/>
          </p:spPr>
        </p:pic>
      </p:grpSp>
      <p:grpSp>
        <p:nvGrpSpPr>
          <p:cNvPr id="21" name="Grupo 20"/>
          <p:cNvGrpSpPr/>
          <p:nvPr/>
        </p:nvGrpSpPr>
        <p:grpSpPr>
          <a:xfrm>
            <a:off x="0" y="4437112"/>
            <a:ext cx="9144000" cy="2420889"/>
            <a:chOff x="0" y="4437112"/>
            <a:chExt cx="9144000" cy="2420889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7771" y="4437113"/>
              <a:ext cx="4145769" cy="2420888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/>
            <a:stretch>
              <a:fillRect/>
            </a:stretch>
          </p:blipFill>
          <p:spPr bwMode="auto">
            <a:xfrm flipH="1">
              <a:off x="7122975" y="4437112"/>
              <a:ext cx="2021025" cy="2420888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r="27691"/>
            <a:stretch>
              <a:fillRect/>
            </a:stretch>
          </p:blipFill>
          <p:spPr bwMode="auto">
            <a:xfrm flipH="1">
              <a:off x="0" y="4437112"/>
              <a:ext cx="2997771" cy="2420888"/>
            </a:xfrm>
            <a:prstGeom prst="rect">
              <a:avLst/>
            </a:prstGeom>
            <a:noFill/>
          </p:spPr>
        </p:pic>
      </p:grpSp>
      <p:pic>
        <p:nvPicPr>
          <p:cNvPr id="1032" name="Picture 8" descr="Resultado de imagem para worker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5487"/>
          <a:stretch>
            <a:fillRect/>
          </a:stretch>
        </p:blipFill>
        <p:spPr bwMode="auto">
          <a:xfrm>
            <a:off x="0" y="987656"/>
            <a:ext cx="9144000" cy="448948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123728" y="4948096"/>
            <a:ext cx="7020272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23728" y="5231522"/>
            <a:ext cx="7020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A CONSTITUCIONALIDADE BRASILEIRA E A SAÚDE DO TRABALHADOR</a:t>
            </a:r>
            <a:endParaRPr lang="pt-BR" sz="25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0" y="987656"/>
            <a:ext cx="9144000" cy="648072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92756" y="1044916"/>
            <a:ext cx="8496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spc="100" dirty="0" smtClean="0">
                <a:ln>
                  <a:solidFill>
                    <a:srgbClr val="DFD72D"/>
                  </a:solidFill>
                </a:ln>
                <a:solidFill>
                  <a:srgbClr val="DFD72D"/>
                </a:solidFill>
              </a:rPr>
              <a:t>FÓRUM INTERSINDICAL SAÚDE – TRABALHO – DIREITO </a:t>
            </a:r>
            <a:endParaRPr lang="pt-BR" sz="2500" spc="100" dirty="0">
              <a:ln>
                <a:solidFill>
                  <a:srgbClr val="DFD72D"/>
                </a:solidFill>
              </a:ln>
              <a:solidFill>
                <a:srgbClr val="DFD7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(In)constitucionalidades já reconhecidas: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95536" y="256490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Por omissão – Direito de greve dos servidores públicos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436096" y="357301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Omissão inconstitucional – aplicação da lei de greves dos trabalhadores privados por analogia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Seta para baixo 29"/>
          <p:cNvSpPr/>
          <p:nvPr/>
        </p:nvSpPr>
        <p:spPr>
          <a:xfrm>
            <a:off x="6948264" y="4437112"/>
            <a:ext cx="288032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192180" y="46791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Decisão do STF</a:t>
            </a:r>
            <a:endParaRPr lang="pt-BR" sz="160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506" name="AutoShape 2" descr="Resultado de imagem para gre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gre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10" name="Picture 6" descr="Resultado de imagem para gre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40" y="3083708"/>
            <a:ext cx="4680520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Se você fosse Ministro do STF por um dia...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95536" y="243308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Qual lei (ou que artigo de lei) referente à saúde do trabalhador você declararia inconstitucional?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732240" y="371703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OBS: Também vale declaração de inconstitucionalidade por omissão!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 l="4242" t="26912" r="4123" b="22933"/>
          <a:stretch>
            <a:fillRect/>
          </a:stretch>
        </p:blipFill>
        <p:spPr bwMode="auto">
          <a:xfrm>
            <a:off x="498024" y="3243456"/>
            <a:ext cx="5739774" cy="217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Constitucionalidade e </a:t>
            </a:r>
          </a:p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Inconstitucionalidade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79512" y="241742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Eu conheço essas palavras, mas o que elas querem dizer exatamente?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460908" y="3021252"/>
            <a:ext cx="6192688" cy="830997"/>
          </a:xfrm>
          <a:prstGeom prst="rect">
            <a:avLst/>
          </a:prstGeom>
          <a:noFill/>
          <a:ln>
            <a:solidFill>
              <a:srgbClr val="F28E0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tabLst>
                <a:tab pos="2152650" algn="l"/>
              </a:tabLst>
            </a:pPr>
            <a:r>
              <a:rPr lang="pt-B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Schoolbook" pitchFamily="18" charset="0"/>
              </a:rPr>
              <a:t>constituição – ato de se constituir ou de 	formar alguma coisa.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817" y="4032828"/>
            <a:ext cx="3240360" cy="1583501"/>
          </a:xfrm>
          <a:prstGeom prst="rect">
            <a:avLst/>
          </a:prstGeom>
          <a:noFill/>
        </p:spPr>
      </p:pic>
      <p:sp>
        <p:nvSpPr>
          <p:cNvPr id="46" name="CaixaDeTexto 45"/>
          <p:cNvSpPr txBox="1"/>
          <p:nvPr/>
        </p:nvSpPr>
        <p:spPr>
          <a:xfrm>
            <a:off x="6097185" y="436510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Lei que descumpre a Constituição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-381804" y="453688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Lei que cumpre a Constituição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Conector de seta reta 55"/>
          <p:cNvCxnSpPr/>
          <p:nvPr/>
        </p:nvCxnSpPr>
        <p:spPr>
          <a:xfrm flipH="1">
            <a:off x="2843808" y="4725144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H="1">
            <a:off x="4974552" y="4536884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Por que as leis devem seguir o que diz a Constituição?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28" name="Diagrama 27"/>
          <p:cNvGraphicFramePr/>
          <p:nvPr/>
        </p:nvGraphicFramePr>
        <p:xfrm>
          <a:off x="642788" y="2956172"/>
          <a:ext cx="3744416" cy="2592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179512" y="242088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Sistema Jurídico Brasileiro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355976" y="4005064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As leis ou os atos inconstitucionais adoecem o sistema. 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Chave direita 40"/>
          <p:cNvSpPr/>
          <p:nvPr/>
        </p:nvSpPr>
        <p:spPr>
          <a:xfrm>
            <a:off x="4211960" y="3890544"/>
            <a:ext cx="216024" cy="1296144"/>
          </a:xfrm>
          <a:prstGeom prst="rightBrac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6300192" y="17008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Qual é o remédio?</a:t>
            </a:r>
            <a:endParaRPr lang="pt-BR" sz="20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Resultado de imagem para caixa de remédio tarja preta"/>
          <p:cNvPicPr>
            <a:picLocks noChangeAspect="1" noChangeArrowheads="1"/>
          </p:cNvPicPr>
          <p:nvPr/>
        </p:nvPicPr>
        <p:blipFill>
          <a:blip r:embed="rId8" cstate="print"/>
          <a:srcRect l="18144" t="6048" r="18353" b="4745"/>
          <a:stretch>
            <a:fillRect/>
          </a:stretch>
        </p:blipFill>
        <p:spPr bwMode="auto">
          <a:xfrm>
            <a:off x="6241200" y="2376644"/>
            <a:ext cx="2273745" cy="319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0" name="Forma 59"/>
          <p:cNvCxnSpPr>
            <a:stCxn id="32" idx="0"/>
            <a:endCxn id="50" idx="1"/>
          </p:cNvCxnSpPr>
          <p:nvPr/>
        </p:nvCxnSpPr>
        <p:spPr>
          <a:xfrm rot="5400000" flipH="1" flipV="1">
            <a:off x="4690030" y="2394902"/>
            <a:ext cx="2104201" cy="1116124"/>
          </a:xfrm>
          <a:prstGeom prst="curvedConnector2">
            <a:avLst/>
          </a:prstGeom>
          <a:ln w="19050">
            <a:solidFill>
              <a:srgbClr val="DFD72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 rot="21300663">
            <a:off x="6687388" y="2596306"/>
            <a:ext cx="24117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pt-BR" sz="3000" b="1" dirty="0" smtClean="0"/>
              <a:t>Controle </a:t>
            </a:r>
          </a:p>
          <a:p>
            <a:r>
              <a:rPr lang="pt-BR" sz="1400" dirty="0" smtClean="0"/>
              <a:t>de constitucionalidade</a:t>
            </a:r>
            <a:endParaRPr lang="pt-BR" sz="14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7395060" y="4869160"/>
            <a:ext cx="79208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STF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Resultado de imagem para símbolo r de marca registrad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7023" y="2766180"/>
            <a:ext cx="344713" cy="25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9" grpId="0"/>
      <p:bldP spid="32" grpId="0"/>
      <p:bldP spid="41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Quais são os tipos de inconstitucionalidade?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458" name="Picture 2" descr="Resultado de imagem para s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751523" cy="348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5" name="Diagrama 34"/>
          <p:cNvGraphicFramePr/>
          <p:nvPr/>
        </p:nvGraphicFramePr>
        <p:xfrm>
          <a:off x="-36512" y="2549128"/>
          <a:ext cx="5616624" cy="296810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A saúde do trabalhador é uma </a:t>
            </a:r>
          </a:p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questão constitucional?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23528" y="256490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(        )  SIM </a:t>
            </a:r>
          </a:p>
          <a:p>
            <a:endParaRPr lang="pt-BR" sz="1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5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(        )  NÃO</a:t>
            </a:r>
            <a:endParaRPr lang="pt-BR" sz="2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08552" y="237837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6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pt-BR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38" name="Picture 2" descr="Resultado de imagem para constituição federal"/>
          <p:cNvPicPr>
            <a:picLocks noChangeAspect="1" noChangeArrowheads="1"/>
          </p:cNvPicPr>
          <p:nvPr/>
        </p:nvPicPr>
        <p:blipFill>
          <a:blip r:embed="rId3" cstate="print"/>
          <a:srcRect l="17117" r="17269"/>
          <a:stretch>
            <a:fillRect/>
          </a:stretch>
        </p:blipFill>
        <p:spPr bwMode="auto">
          <a:xfrm>
            <a:off x="2295508" y="2461668"/>
            <a:ext cx="2031640" cy="3096344"/>
          </a:xfrm>
          <a:prstGeom prst="rect">
            <a:avLst/>
          </a:prstGeom>
          <a:noFill/>
        </p:spPr>
      </p:pic>
      <p:sp>
        <p:nvSpPr>
          <p:cNvPr id="22" name="Seta para a direita listrada 21"/>
          <p:cNvSpPr/>
          <p:nvPr/>
        </p:nvSpPr>
        <p:spPr>
          <a:xfrm>
            <a:off x="4514740" y="3717032"/>
            <a:ext cx="936104" cy="432048"/>
          </a:xfrm>
          <a:prstGeom prst="stripedRightArrow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6" name="Diagrama 25"/>
          <p:cNvGraphicFramePr/>
          <p:nvPr/>
        </p:nvGraphicFramePr>
        <p:xfrm>
          <a:off x="4644008" y="2348880"/>
          <a:ext cx="5184576" cy="31683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Graphic spid="2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to 29"/>
          <p:cNvCxnSpPr/>
          <p:nvPr/>
        </p:nvCxnSpPr>
        <p:spPr>
          <a:xfrm>
            <a:off x="4572000" y="2450384"/>
            <a:ext cx="0" cy="316835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20520" y="1137969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De quem é a </a:t>
            </a:r>
            <a:r>
              <a:rPr lang="pt-BR" sz="27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Schoolbook" pitchFamily="18" charset="0"/>
              </a:rPr>
              <a:t>competência*</a:t>
            </a:r>
            <a:r>
              <a:rPr lang="pt-BR" sz="27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para as questões da saúde do trabalhador?</a:t>
            </a:r>
            <a:endParaRPr lang="pt-BR" sz="27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2" name="Picture 2" descr="Resultado de imagem para dúvi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0148" y="3068960"/>
            <a:ext cx="2088232" cy="2088232"/>
          </a:xfrm>
          <a:prstGeom prst="rect">
            <a:avLst/>
          </a:prstGeom>
          <a:noFill/>
        </p:spPr>
      </p:pic>
      <p:sp>
        <p:nvSpPr>
          <p:cNvPr id="27" name="CaixaDeTexto 26"/>
          <p:cNvSpPr txBox="1"/>
          <p:nvPr/>
        </p:nvSpPr>
        <p:spPr>
          <a:xfrm>
            <a:off x="827584" y="244763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Ministério do Trabalho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508104" y="244763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Ministério da Saúde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300192" y="14717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* Material</a:t>
            </a:r>
          </a:p>
          <a:p>
            <a:r>
              <a:rPr lang="pt-B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Legislativa</a:t>
            </a:r>
            <a:endParaRPr lang="pt-BR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79512" y="302794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Art. 21. Compete à União</a:t>
            </a:r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tabLst>
                <a:tab pos="633413" algn="l"/>
              </a:tabLst>
            </a:pPr>
            <a:r>
              <a:rPr lang="pt-BR" sz="1600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XXIV - organizar, manter e executar a 	 </a:t>
            </a:r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inspeção </a:t>
            </a:r>
            <a:r>
              <a:rPr lang="pt-BR" sz="1600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do trabalho;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79512" y="431912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22313" algn="l"/>
              </a:tabLst>
            </a:pPr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Art. 22. Compete privativamente à União 	legislar sobre:</a:t>
            </a:r>
          </a:p>
          <a:p>
            <a:pPr>
              <a:tabLst>
                <a:tab pos="176213" algn="l"/>
              </a:tabLst>
            </a:pPr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I – direito (...) e do trabalho;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292080" y="302794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Art. 200. Ao sistema único de saúde compete (...):</a:t>
            </a:r>
          </a:p>
          <a:p>
            <a:pPr algn="just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II - executar as ações (...) de saúde do trabalhador;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5292080" y="4381584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2313" algn="l"/>
              </a:tabLst>
            </a:pPr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Art. 24. Compete à União, aos Estados e ao Distrito Federal legislar concorrentemente sobre:</a:t>
            </a:r>
          </a:p>
          <a:p>
            <a:pPr>
              <a:tabLst>
                <a:tab pos="722313" algn="l"/>
              </a:tabLst>
            </a:pPr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XII – (...) defesa da saúde;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Qual é o argumento central de cada posicionamento?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381514"/>
            <a:ext cx="3510727" cy="1975478"/>
          </a:xfrm>
          <a:prstGeom prst="rect">
            <a:avLst/>
          </a:prstGeom>
          <a:noFill/>
        </p:spPr>
      </p:pic>
      <p:sp>
        <p:nvSpPr>
          <p:cNvPr id="31" name="CaixaDeTexto 30"/>
          <p:cNvSpPr txBox="1"/>
          <p:nvPr/>
        </p:nvSpPr>
        <p:spPr>
          <a:xfrm>
            <a:off x="827584" y="245956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Ministério do Trabalho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83568" y="3857913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Ministério da Saúde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67544" y="287788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s ações em saúde do trabalhador e a respectiva vigilância nos ambientes de trabalho estão inseridos no conceito de inspeção do trabalho.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67544" y="4272209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O SUS tem o poder-dever de fiscalizar, inspecionar e atuar nos ambientes e processos de trabalho  por se tratar de ação preventiva no cuidado da saúde.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Seta para baixo 34"/>
          <p:cNvSpPr/>
          <p:nvPr/>
        </p:nvSpPr>
        <p:spPr>
          <a:xfrm>
            <a:off x="4499992" y="3481714"/>
            <a:ext cx="288032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4499992" y="372377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Decisão do STF (RE - decisão do TJRS)</a:t>
            </a:r>
            <a:endParaRPr lang="pt-BR" sz="160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7" name="Seta para baixo 36"/>
          <p:cNvSpPr/>
          <p:nvPr/>
        </p:nvSpPr>
        <p:spPr>
          <a:xfrm>
            <a:off x="4499992" y="4869299"/>
            <a:ext cx="288032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4499992" y="511135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Decisão do TJRS (ADI - Código </a:t>
            </a:r>
          </a:p>
          <a:p>
            <a:pPr algn="just"/>
            <a:r>
              <a:rPr lang="pt-BR" sz="16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Municipal de Saúde de Porto Alegre)</a:t>
            </a:r>
            <a:endParaRPr lang="pt-BR" sz="160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36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E você? </a:t>
            </a:r>
          </a:p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Qual é a sua opinião?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>
            <a:off x="1932004" y="2348880"/>
            <a:ext cx="5448308" cy="3386108"/>
            <a:chOff x="2123728" y="2420888"/>
            <a:chExt cx="5011064" cy="3166620"/>
          </a:xfrm>
        </p:grpSpPr>
        <p:pic>
          <p:nvPicPr>
            <p:cNvPr id="17410" name="Picture 2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t="9422"/>
            <a:stretch>
              <a:fillRect/>
            </a:stretch>
          </p:blipFill>
          <p:spPr bwMode="auto">
            <a:xfrm>
              <a:off x="2195736" y="2420888"/>
              <a:ext cx="4752528" cy="3165487"/>
            </a:xfrm>
            <a:prstGeom prst="rect">
              <a:avLst/>
            </a:prstGeom>
            <a:noFill/>
          </p:spPr>
        </p:pic>
        <p:sp>
          <p:nvSpPr>
            <p:cNvPr id="26" name="Retângulo 25"/>
            <p:cNvSpPr/>
            <p:nvPr/>
          </p:nvSpPr>
          <p:spPr>
            <a:xfrm>
              <a:off x="2123728" y="506870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6630736" y="508345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 rot="10800000">
            <a:off x="0" y="0"/>
            <a:ext cx="9144000" cy="1340769"/>
            <a:chOff x="0" y="5517232"/>
            <a:chExt cx="9144000" cy="1340769"/>
          </a:xfrm>
        </p:grpSpPr>
        <p:pic>
          <p:nvPicPr>
            <p:cNvPr id="23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/>
            <a:stretch>
              <a:fillRect/>
            </a:stretch>
          </p:blipFill>
          <p:spPr bwMode="auto">
            <a:xfrm>
              <a:off x="2997771" y="5517233"/>
              <a:ext cx="4145769" cy="1340768"/>
            </a:xfrm>
            <a:prstGeom prst="rect">
              <a:avLst/>
            </a:prstGeom>
            <a:noFill/>
          </p:spPr>
        </p:pic>
        <p:pic>
          <p:nvPicPr>
            <p:cNvPr id="24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44617"/>
            <a:stretch>
              <a:fillRect/>
            </a:stretch>
          </p:blipFill>
          <p:spPr bwMode="auto">
            <a:xfrm flipH="1">
              <a:off x="7122975" y="5517232"/>
              <a:ext cx="2021025" cy="1340767"/>
            </a:xfrm>
            <a:prstGeom prst="rect">
              <a:avLst/>
            </a:prstGeom>
            <a:noFill/>
          </p:spPr>
        </p:pic>
        <p:pic>
          <p:nvPicPr>
            <p:cNvPr id="25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44617" r="27691"/>
            <a:stretch>
              <a:fillRect/>
            </a:stretch>
          </p:blipFill>
          <p:spPr bwMode="auto">
            <a:xfrm flipH="1">
              <a:off x="0" y="5517232"/>
              <a:ext cx="2997771" cy="1340767"/>
            </a:xfrm>
            <a:prstGeom prst="rect">
              <a:avLst/>
            </a:prstGeom>
            <a:noFill/>
          </p:spPr>
        </p:pic>
      </p:grpSp>
      <p:grpSp>
        <p:nvGrpSpPr>
          <p:cNvPr id="3" name="Grupo 20"/>
          <p:cNvGrpSpPr/>
          <p:nvPr/>
        </p:nvGrpSpPr>
        <p:grpSpPr>
          <a:xfrm>
            <a:off x="0" y="5733256"/>
            <a:ext cx="9144000" cy="1124745"/>
            <a:chOff x="0" y="5733256"/>
            <a:chExt cx="9144000" cy="1124745"/>
          </a:xfrm>
        </p:grpSpPr>
        <p:pic>
          <p:nvPicPr>
            <p:cNvPr id="105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/>
            <a:stretch>
              <a:fillRect/>
            </a:stretch>
          </p:blipFill>
          <p:spPr bwMode="auto">
            <a:xfrm>
              <a:off x="2997771" y="5733256"/>
              <a:ext cx="4145769" cy="1124745"/>
            </a:xfrm>
            <a:prstGeom prst="rect">
              <a:avLst/>
            </a:prstGeom>
            <a:noFill/>
          </p:spPr>
        </p:pic>
        <p:pic>
          <p:nvPicPr>
            <p:cNvPr id="19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l="51251" t="53540"/>
            <a:stretch>
              <a:fillRect/>
            </a:stretch>
          </p:blipFill>
          <p:spPr bwMode="auto">
            <a:xfrm flipH="1">
              <a:off x="7122975" y="5733256"/>
              <a:ext cx="2021025" cy="1124744"/>
            </a:xfrm>
            <a:prstGeom prst="rect">
              <a:avLst/>
            </a:prstGeom>
            <a:noFill/>
          </p:spPr>
        </p:pic>
        <p:pic>
          <p:nvPicPr>
            <p:cNvPr id="20" name="Picture 26" descr="Resultado de imagem para background modern"/>
            <p:cNvPicPr>
              <a:picLocks noChangeAspect="1" noChangeArrowheads="1"/>
            </p:cNvPicPr>
            <p:nvPr/>
          </p:nvPicPr>
          <p:blipFill>
            <a:blip r:embed="rId2" cstate="print"/>
            <a:srcRect t="53540" r="27691"/>
            <a:stretch>
              <a:fillRect/>
            </a:stretch>
          </p:blipFill>
          <p:spPr bwMode="auto">
            <a:xfrm flipH="1">
              <a:off x="0" y="5733256"/>
              <a:ext cx="2997771" cy="1124744"/>
            </a:xfrm>
            <a:prstGeom prst="rect">
              <a:avLst/>
            </a:prstGeom>
            <a:noFill/>
          </p:spPr>
        </p:pic>
      </p:grpSp>
      <p:sp>
        <p:nvSpPr>
          <p:cNvPr id="6" name="Retângulo 5"/>
          <p:cNvSpPr/>
          <p:nvPr/>
        </p:nvSpPr>
        <p:spPr>
          <a:xfrm>
            <a:off x="0" y="951232"/>
            <a:ext cx="5868144" cy="1368152"/>
          </a:xfrm>
          <a:prstGeom prst="rect">
            <a:avLst/>
          </a:prstGeom>
          <a:solidFill>
            <a:srgbClr val="DFD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13949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(In)constitucionalidades já reconhecidas: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34" name="AutoShape 10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Resultado de imagem para brasil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6876256" y="650130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Cíntia Telles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95536" y="25649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Por ação - Caso do Amianto</a:t>
            </a:r>
            <a:endParaRPr lang="pt-BR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20482" name="Picture 2" descr="Resultado de imagem para amia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4568909" cy="1944216"/>
          </a:xfrm>
          <a:prstGeom prst="rect">
            <a:avLst/>
          </a:prstGeom>
          <a:noFill/>
        </p:spPr>
      </p:pic>
      <p:sp>
        <p:nvSpPr>
          <p:cNvPr id="28" name="CaixaDeTexto 27"/>
          <p:cNvSpPr txBox="1"/>
          <p:nvPr/>
        </p:nvSpPr>
        <p:spPr>
          <a:xfrm>
            <a:off x="5292080" y="357301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Constitucionalidade da Lei de São Paulo</a:t>
            </a:r>
          </a:p>
          <a:p>
            <a:pPr algn="ctr"/>
            <a:r>
              <a:rPr lang="pt-BR" sz="160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Inconstitucionalidade da Lei Federal</a:t>
            </a:r>
            <a:endParaRPr lang="pt-BR" sz="16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Seta para baixo 29"/>
          <p:cNvSpPr/>
          <p:nvPr/>
        </p:nvSpPr>
        <p:spPr>
          <a:xfrm>
            <a:off x="6876256" y="4195056"/>
            <a:ext cx="288032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120172" y="443711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Decisão do STF</a:t>
            </a:r>
            <a:endParaRPr lang="pt-BR" sz="160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499</Words>
  <Application>Microsoft Macintosh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Instituto Militar de Engenharia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Jakler Nichele Nunes</dc:creator>
  <cp:lastModifiedBy>Luciene de Aguiar Barcelos Coutinho</cp:lastModifiedBy>
  <cp:revision>51</cp:revision>
  <dcterms:created xsi:type="dcterms:W3CDTF">2018-02-25T00:15:26Z</dcterms:created>
  <dcterms:modified xsi:type="dcterms:W3CDTF">2018-02-25T00:16:57Z</dcterms:modified>
</cp:coreProperties>
</file>