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96" r:id="rId3"/>
    <p:sldId id="331" r:id="rId4"/>
    <p:sldId id="335" r:id="rId5"/>
    <p:sldId id="394" r:id="rId6"/>
    <p:sldId id="337" r:id="rId7"/>
    <p:sldId id="392" r:id="rId8"/>
    <p:sldId id="393" r:id="rId9"/>
    <p:sldId id="332" r:id="rId10"/>
    <p:sldId id="336" r:id="rId11"/>
    <p:sldId id="334" r:id="rId12"/>
    <p:sldId id="330" r:id="rId13"/>
    <p:sldId id="286" r:id="rId14"/>
    <p:sldId id="287" r:id="rId15"/>
    <p:sldId id="288" r:id="rId16"/>
    <p:sldId id="289" r:id="rId17"/>
    <p:sldId id="290" r:id="rId18"/>
    <p:sldId id="291" r:id="rId19"/>
    <p:sldId id="292" r:id="rId20"/>
    <p:sldId id="293" r:id="rId21"/>
    <p:sldId id="294" r:id="rId22"/>
    <p:sldId id="338" r:id="rId23"/>
    <p:sldId id="339" r:id="rId24"/>
    <p:sldId id="343" r:id="rId25"/>
    <p:sldId id="344" r:id="rId26"/>
    <p:sldId id="345" r:id="rId27"/>
    <p:sldId id="295" r:id="rId28"/>
    <p:sldId id="296" r:id="rId29"/>
    <p:sldId id="297" r:id="rId30"/>
    <p:sldId id="298" r:id="rId31"/>
    <p:sldId id="299" r:id="rId32"/>
    <p:sldId id="300" r:id="rId33"/>
    <p:sldId id="301" r:id="rId34"/>
    <p:sldId id="395" r:id="rId35"/>
    <p:sldId id="302" r:id="rId36"/>
    <p:sldId id="303" r:id="rId37"/>
    <p:sldId id="305" r:id="rId38"/>
    <p:sldId id="387" r:id="rId39"/>
    <p:sldId id="306" r:id="rId40"/>
    <p:sldId id="307" r:id="rId41"/>
    <p:sldId id="308" r:id="rId42"/>
    <p:sldId id="310" r:id="rId43"/>
    <p:sldId id="309" r:id="rId44"/>
    <p:sldId id="311" r:id="rId45"/>
    <p:sldId id="312" r:id="rId46"/>
    <p:sldId id="313" r:id="rId47"/>
    <p:sldId id="318" r:id="rId48"/>
    <p:sldId id="316" r:id="rId49"/>
    <p:sldId id="317" r:id="rId50"/>
    <p:sldId id="323" r:id="rId51"/>
    <p:sldId id="315" r:id="rId52"/>
    <p:sldId id="314" r:id="rId53"/>
    <p:sldId id="322" r:id="rId54"/>
    <p:sldId id="325" r:id="rId55"/>
    <p:sldId id="326" r:id="rId56"/>
    <p:sldId id="384" r:id="rId57"/>
    <p:sldId id="388" r:id="rId58"/>
    <p:sldId id="327" r:id="rId59"/>
    <p:sldId id="328" r:id="rId60"/>
    <p:sldId id="329" r:id="rId61"/>
    <p:sldId id="390" r:id="rId62"/>
    <p:sldId id="391" r:id="rId63"/>
    <p:sldId id="389" r:id="rId6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CC"/>
    <a:srgbClr val="0000FF"/>
    <a:srgbClr val="008080"/>
    <a:srgbClr val="B6DD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30"/>
      </p:cViewPr>
      <p:guideLst>
        <p:guide orient="horz" pos="2160"/>
        <p:guide pos="2880"/>
      </p:guideLst>
    </p:cSldViewPr>
  </p:slideViewPr>
  <p:notesTextViewPr>
    <p:cViewPr>
      <p:scale>
        <a:sx n="100" d="100"/>
        <a:sy n="100" d="100"/>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A7D034-0202-410F-92CD-4CAC5E99C1AC}" type="datetimeFigureOut">
              <a:rPr lang="pt-BR" smtClean="0"/>
              <a:pPr/>
              <a:t>19/11/2018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57E193-83FC-40DA-BD8A-A2148AF711B0}" type="slidenum">
              <a:rPr lang="pt-BR" smtClean="0"/>
              <a:pPr/>
              <a:t>‹nº›</a:t>
            </a:fld>
            <a:endParaRPr lang="pt-B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C660B-994A-4C1A-885F-88E87AD45BBD}" type="datetimeFigureOut">
              <a:rPr lang="pt-BR" smtClean="0"/>
              <a:pPr/>
              <a:t>19/11/2018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603E7-8263-4676-B135-D53B405E1D3E}" type="slidenum">
              <a:rPr lang="pt-BR" smtClean="0"/>
              <a:pPr/>
              <a:t>‹nº›</a:t>
            </a:fld>
            <a:endParaRPr lang="pt-B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AA0AF9A-C2AE-4178-A492-A7BE4DD8021B}" type="datetimeFigureOut">
              <a:rPr lang="pt-BR" smtClean="0"/>
              <a:pPr/>
              <a:t>19/11/2018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13853D3-428C-4985-9BEC-4A90C059300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0AF9A-C2AE-4178-A492-A7BE4DD8021B}" type="datetimeFigureOut">
              <a:rPr lang="pt-BR" smtClean="0"/>
              <a:pPr/>
              <a:t>19/11/2018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853D3-428C-4985-9BEC-4A90C059300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ultiplicadoresdevisat.com/saude-trabalho-direito-livr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www.ilo.org/brasilia/lang--pt/index.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jpe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hyperlink" Target="http://api.ning.com/files/mhrng7eeJg3BvwwaNtw25q9J55NaDIMSKLLeDeKkjoxSgzyCNr9c5xlwpF8v2MWt3MlRRLyCJXa8OWWH2vR2svlItcgVBadS/grauna_tovendoumaesperanca.jpg" TargetMode="External"/><Relationship Id="rId17" Type="http://schemas.openxmlformats.org/officeDocument/2006/relationships/image" Target="../media/image32.jpeg"/><Relationship Id="rId2" Type="http://schemas.openxmlformats.org/officeDocument/2006/relationships/image" Target="../media/image19.jpeg"/><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gif"/><Relationship Id="rId5" Type="http://schemas.openxmlformats.org/officeDocument/2006/relationships/image" Target="../media/image22.jpeg"/><Relationship Id="rId15" Type="http://schemas.openxmlformats.org/officeDocument/2006/relationships/image" Target="../media/image30.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hyperlink" Target="http://www.google.com.br/url?sa=i&amp;rct=j&amp;q=&amp;esrc=s&amp;source=images&amp;cd=&amp;cad=rja&amp;uact=8&amp;ved=0CAcQjRw&amp;url=http://www.tonydemarco.com.br/portfolio/processing/&amp;ei=qm9nVaeUHYLUgwSY3oD4Dg&amp;psig=AFQjCNGnF8mqu5BJ2TntTivsJccbWDRUOQ&amp;ust=143292842490455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www.archive.org/stream/internationalas01lowegoo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robert-owen-museum.org.uk/" TargetMode="Externa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www.museeprotestant.org/en/notice/medailles-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vatican.va/holy_father/leo_xiii/encyclicals/documents/hf_l-xiii_enc_15051891_rerum-novarum_po.html" TargetMode="Externa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hyperlink" Target="http://www.google.com.br/url?sa=i&amp;rct=j&amp;q=&amp;esrc=s&amp;source=images&amp;cd=&amp;cad=rja&amp;uact=8&amp;ved=0CAcQjRw&amp;url=http://pt.wikipedia.org/wiki/Papa_Le%C3%A3o_XIII&amp;ei=j3hnVZ_PHeaHsQT0joKIBw&amp;bvm=bv.93990622,d.cWc&amp;psig=AFQjCNE6-gNM_fIGUiXGXQXeHivsDWlTcQ&amp;ust=1432930817820221"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hyperlink" Target="http://digi.ub.uni-heidelberg.de/diglitData/image/klabismarck1890/1/107.jpg" TargetMode="External"/><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watch?v=9XurgOorcpU" TargetMode="Externa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hyperlink" Target="http://www.arcanjomiguel.net/papa_miguel.html" TargetMode="Externa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hyperlink" Target="https://www.wto.org/english/res_e/booksp_e/cwr11-3_e.pdf"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pload.wikimedia.org/wikipedia/commons/b/b8/Treaty_of_Versailles,_English_version.jpg" TargetMode="Externa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hyperlink" Target="http://upload.wikimedia.org/wikipedia/commons/f/fe/William_Orpen_-_The_Signing_of_Peace_in_the_Hall_of_Mirrors,_Versailles.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slideLayout" Target="../slideLayouts/slideLayout7.xml"/><Relationship Id="rId4" Type="http://schemas.openxmlformats.org/officeDocument/2006/relationships/hyperlink" Target="http://www.oitbrasil.org.br/convent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lo.org/brasilia/convencoes/lang--pt/index.htm" TargetMode="External"/><Relationship Id="rId2" Type="http://schemas.openxmlformats.org/officeDocument/2006/relationships/hyperlink" Target="https://www.ilo.org/brasilia/convencoes/WCMS_169517/lang--pt/index.ht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frontpage.americandaughter.com/?cat=1156"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0.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30.png"/><Relationship Id="rId5" Type="http://schemas.openxmlformats.org/officeDocument/2006/relationships/image" Target="../media/image23.jpeg"/><Relationship Id="rId10" Type="http://schemas.openxmlformats.org/officeDocument/2006/relationships/hyperlink" Target="http://www.google.com.br/url?sa=i&amp;rct=j&amp;q=&amp;esrc=s&amp;source=images&amp;cd=&amp;cad=rja&amp;uact=8&amp;ved=0CAcQjRw&amp;url=http://www.tonydemarco.com.br/portfolio/processing/&amp;ei=qm9nVaeUHYLUgwSY3oD4Dg&amp;psig=AFQjCNGnF8mqu5BJ2TntTivsJccbWDRUOQ&amp;ust=1432928424904555" TargetMode="External"/><Relationship Id="rId4" Type="http://schemas.openxmlformats.org/officeDocument/2006/relationships/image" Target="../media/image22.jpeg"/><Relationship Id="rId9" Type="http://schemas.openxmlformats.org/officeDocument/2006/relationships/image" Target="../media/image28.gif"/><Relationship Id="rId14"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hyperlink" Target="https://docs.wixstatic.com/ugd/15557d_34bf07d01e944518a21e83c270f1cea4.pdf"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docs.wixstatic.com/ugd/15557d_ebf44d4516554646ba3fa9b5c5781837.pdf"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www.youtube.com/watch?v=9MPPll8LFNw" TargetMode="Externa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5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rRWUTT_Yd1k&amp;feature=youtu.be" TargetMode="External"/><Relationship Id="rId2" Type="http://schemas.openxmlformats.org/officeDocument/2006/relationships/hyperlink" Target="https://docs.wixstatic.com/ugd/15557d_5c38bf8b81bf4ab5afffafde670fc39f.pdf"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renastonline.org/recursos/portaria-n%C2%BA-1378-9-julho-2013-sistema-nacional-vigil%C3%A2ncia-" TargetMode="External"/><Relationship Id="rId3" Type="http://schemas.openxmlformats.org/officeDocument/2006/relationships/hyperlink" Target="https://www.planalto.gov.br/ccivil_03/_ato2007-2010/2009/decreto/d6833.htm" TargetMode="External"/><Relationship Id="rId7" Type="http://schemas.openxmlformats.org/officeDocument/2006/relationships/hyperlink" Target="http://www.renastonline.org/recursos/portaria-n%C2%BA-1271-6-junho-2014" TargetMode="External"/><Relationship Id="rId2" Type="http://schemas.openxmlformats.org/officeDocument/2006/relationships/hyperlink" Target="http://www.planalto.gov.br/ccivil_03/constituicao/constituicaocompilado.htm" TargetMode="External"/><Relationship Id="rId1" Type="http://schemas.openxmlformats.org/officeDocument/2006/relationships/slideLayout" Target="../slideLayouts/slideLayout7.xml"/><Relationship Id="rId6" Type="http://schemas.openxmlformats.org/officeDocument/2006/relationships/hyperlink" Target="http://openlibrary.org/books/OL24983025M/Process_charts%20Captado%20em%2007/06/2013" TargetMode="External"/><Relationship Id="rId5" Type="http://schemas.openxmlformats.org/officeDocument/2006/relationships/hyperlink" Target="http://renastonline.org/recursos/lei-n%C2%BA-8080-19-setembro-1990" TargetMode="External"/><Relationship Id="rId10" Type="http://schemas.openxmlformats.org/officeDocument/2006/relationships/hyperlink" Target="http://bvsms.saude.gov.br/bvs/saudelegis/gm/2012/prt1823_23_08_2012.html" TargetMode="External"/><Relationship Id="rId4" Type="http://schemas.openxmlformats.org/officeDocument/2006/relationships/hyperlink" Target="http://renastonline.org/recursos/decreto-7602-7-novembro-2011-pol%C3%ADtica-nacional-seguran%C3%A7a-sa%C3%BAde-trabalho-pnsst" TargetMode="External"/><Relationship Id="rId9" Type="http://schemas.openxmlformats.org/officeDocument/2006/relationships/hyperlink" Target="http://renastonline.org/recursos/portaria-n%C2%BA-1378-9-julho-2013-sistema-nacional-vigil%C3%A2ncia-sa%C3%BAde-sistema-nacional-vigil%C3%A2ncia"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bvsms.saude.gov.br/bvs/saudelegis/gm/2009/prt2728_11_11_2009.html" TargetMode="External"/><Relationship Id="rId2" Type="http://schemas.openxmlformats.org/officeDocument/2006/relationships/hyperlink" Target="http://www.renastonline.org/recursos/portaria-n%C2%BA-1984-12-setembro-2014-define-lista-nacional-doen%C3%A7as-agravos-notifica%C3%A7%C3%A3o" TargetMode="External"/><Relationship Id="rId1" Type="http://schemas.openxmlformats.org/officeDocument/2006/relationships/slideLayout" Target="../slideLayouts/slideLayout7.xml"/><Relationship Id="rId5" Type="http://schemas.openxmlformats.org/officeDocument/2006/relationships/hyperlink" Target="http://www.scielo.org.pe/scielo.php?script=sci_arttext&amp;pid=S1018-130X2006000100006&amp;lng=es&amp;nrm=iso" TargetMode="External"/><Relationship Id="rId4" Type="http://schemas.openxmlformats.org/officeDocument/2006/relationships/hyperlink" Target="http://www.renastonline.org/recursos/portaria-n%C2%BA-3120-1%C2%BA-julho-1998"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chroniclingamerica.loc.gov/lccn/sn86064205/1887-11-12/ed-1/seq-3/"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723130" y="2071678"/>
            <a:ext cx="7635084" cy="1508105"/>
          </a:xfrm>
          <a:prstGeom prst="rect">
            <a:avLst/>
          </a:prstGeom>
          <a:noFill/>
        </p:spPr>
        <p:txBody>
          <a:bodyPr wrap="square" rtlCol="0">
            <a:spAutoFit/>
          </a:bodyPr>
          <a:lstStyle/>
          <a:p>
            <a:pPr algn="ctr"/>
            <a:r>
              <a:rPr lang="pt-BR" sz="3200" b="1" dirty="0" smtClean="0">
                <a:solidFill>
                  <a:schemeClr val="tx2">
                    <a:lumMod val="75000"/>
                  </a:schemeClr>
                </a:solidFill>
                <a:effectLst>
                  <a:outerShdw blurRad="38100" dist="38100" dir="2700000" algn="tl">
                    <a:srgbClr val="000000">
                      <a:alpha val="43137"/>
                    </a:srgbClr>
                  </a:outerShdw>
                </a:effectLst>
              </a:rPr>
              <a:t>A luta dos trabalhadores pela saúde e a Organização Internacional do Trabalho</a:t>
            </a:r>
          </a:p>
          <a:p>
            <a:pPr algn="ctr"/>
            <a:r>
              <a:rPr lang="pt-BR" sz="2800" b="1" dirty="0" smtClean="0">
                <a:solidFill>
                  <a:schemeClr val="tx2">
                    <a:lumMod val="75000"/>
                  </a:schemeClr>
                </a:solidFill>
                <a:effectLst>
                  <a:outerShdw blurRad="38100" dist="38100" dir="2700000" algn="tl">
                    <a:srgbClr val="000000">
                      <a:alpha val="43137"/>
                    </a:srgbClr>
                  </a:outerShdw>
                </a:effectLst>
              </a:rPr>
              <a:t>- Parte I -</a:t>
            </a:r>
          </a:p>
        </p:txBody>
      </p:sp>
      <p:sp>
        <p:nvSpPr>
          <p:cNvPr id="11" name="CaixaDeTexto 10"/>
          <p:cNvSpPr txBox="1"/>
          <p:nvPr/>
        </p:nvSpPr>
        <p:spPr>
          <a:xfrm>
            <a:off x="6715140" y="5019272"/>
            <a:ext cx="1887055" cy="400110"/>
          </a:xfrm>
          <a:prstGeom prst="rect">
            <a:avLst/>
          </a:prstGeom>
          <a:noFill/>
        </p:spPr>
        <p:txBody>
          <a:bodyPr wrap="none" rtlCol="0">
            <a:spAutoFit/>
          </a:bodyPr>
          <a:lstStyle/>
          <a:p>
            <a:r>
              <a:rPr lang="pt-BR" sz="2000" b="1" i="1" dirty="0" smtClean="0">
                <a:solidFill>
                  <a:srgbClr val="006600"/>
                </a:solidFill>
                <a:latin typeface="Times New Roman" pitchFamily="18" charset="0"/>
                <a:cs typeface="Times New Roman" pitchFamily="18" charset="0"/>
              </a:rPr>
              <a:t>Rosangela Gaze</a:t>
            </a:r>
            <a:endParaRPr lang="pt-BR" sz="2000" b="1" i="1" dirty="0">
              <a:solidFill>
                <a:srgbClr val="006600"/>
              </a:solidFill>
              <a:latin typeface="Times New Roman" pitchFamily="18" charset="0"/>
              <a:cs typeface="Times New Roman" pitchFamily="18" charset="0"/>
            </a:endParaRPr>
          </a:p>
        </p:txBody>
      </p:sp>
      <p:sp>
        <p:nvSpPr>
          <p:cNvPr id="12" name="CaixaDeTexto 11"/>
          <p:cNvSpPr txBox="1"/>
          <p:nvPr/>
        </p:nvSpPr>
        <p:spPr>
          <a:xfrm>
            <a:off x="3707904" y="6488668"/>
            <a:ext cx="1603772" cy="307777"/>
          </a:xfrm>
          <a:prstGeom prst="rect">
            <a:avLst/>
          </a:prstGeom>
          <a:noFill/>
        </p:spPr>
        <p:txBody>
          <a:bodyPr wrap="none" rtlCol="0">
            <a:spAutoFit/>
          </a:bodyPr>
          <a:lstStyle/>
          <a:p>
            <a:r>
              <a:rPr lang="pt-BR" sz="1400" b="1" dirty="0" smtClean="0">
                <a:solidFill>
                  <a:srgbClr val="006600"/>
                </a:solidFill>
              </a:rPr>
              <a:t>Novembro de 2018</a:t>
            </a:r>
            <a:endParaRPr lang="pt-BR" sz="1400" b="1" dirty="0">
              <a:solidFill>
                <a:srgbClr val="006600"/>
              </a:solidFill>
            </a:endParaRPr>
          </a:p>
        </p:txBody>
      </p:sp>
      <p:sp>
        <p:nvSpPr>
          <p:cNvPr id="13" name="CaixaDeTexto 12"/>
          <p:cNvSpPr txBox="1"/>
          <p:nvPr/>
        </p:nvSpPr>
        <p:spPr>
          <a:xfrm>
            <a:off x="6348554" y="5376462"/>
            <a:ext cx="2509726" cy="338554"/>
          </a:xfrm>
          <a:prstGeom prst="rect">
            <a:avLst/>
          </a:prstGeom>
          <a:noFill/>
        </p:spPr>
        <p:txBody>
          <a:bodyPr wrap="none" rtlCol="0">
            <a:spAutoFit/>
          </a:bodyPr>
          <a:lstStyle/>
          <a:p>
            <a:r>
              <a:rPr lang="pt-BR" sz="1600" b="1" i="1" dirty="0" smtClean="0">
                <a:solidFill>
                  <a:srgbClr val="006600"/>
                </a:solidFill>
              </a:rPr>
              <a:t>rosangelagaze@gmail.com</a:t>
            </a:r>
            <a:endParaRPr lang="pt-BR" sz="1600" b="1" i="1" dirty="0">
              <a:solidFill>
                <a:srgbClr val="006600"/>
              </a:solidFill>
            </a:endParaRPr>
          </a:p>
        </p:txBody>
      </p:sp>
      <p:sp>
        <p:nvSpPr>
          <p:cNvPr id="7" name="Retângulo 6"/>
          <p:cNvSpPr/>
          <p:nvPr/>
        </p:nvSpPr>
        <p:spPr>
          <a:xfrm>
            <a:off x="71406" y="3833344"/>
            <a:ext cx="8929718" cy="738664"/>
          </a:xfrm>
          <a:prstGeom prst="rect">
            <a:avLst/>
          </a:prstGeom>
        </p:spPr>
        <p:txBody>
          <a:bodyPr wrap="square">
            <a:spAutoFit/>
          </a:bodyPr>
          <a:lstStyle/>
          <a:p>
            <a:pPr algn="just"/>
            <a:r>
              <a:rPr lang="pt-BR" sz="1400" dirty="0" smtClean="0"/>
              <a:t>Fundamentado em: Saúde, Trabalho e Direito – uma trajetória crítica e a crítica de uma trajetória (2011). Vasconcellos, LCF e Oliveira, MHB (</a:t>
            </a:r>
            <a:r>
              <a:rPr lang="pt-BR" sz="1400" dirty="0" err="1" smtClean="0"/>
              <a:t>org</a:t>
            </a:r>
            <a:r>
              <a:rPr lang="pt-BR" sz="1400" dirty="0" smtClean="0"/>
              <a:t>). Rio de Janeiro: UCAM. </a:t>
            </a:r>
          </a:p>
          <a:p>
            <a:pPr algn="just"/>
            <a:r>
              <a:rPr lang="pt-BR" sz="1400" dirty="0" smtClean="0"/>
              <a:t>Disponível em </a:t>
            </a:r>
            <a:r>
              <a:rPr lang="pt-BR" sz="1400" dirty="0" smtClean="0">
                <a:hlinkClick r:id="rId3"/>
              </a:rPr>
              <a:t>https://www.multiplicadoresdevisat.com/saude-trabalho-direito-livro</a:t>
            </a:r>
            <a:endParaRPr lang="pt-BR" sz="1400" dirty="0"/>
          </a:p>
        </p:txBody>
      </p:sp>
      <p:pic>
        <p:nvPicPr>
          <p:cNvPr id="2" name="Picture 2"/>
          <p:cNvPicPr>
            <a:picLocks noChangeAspect="1" noChangeArrowheads="1"/>
          </p:cNvPicPr>
          <p:nvPr/>
        </p:nvPicPr>
        <p:blipFill>
          <a:blip r:embed="rId4" cstate="email"/>
          <a:srcRect/>
          <a:stretch>
            <a:fillRect/>
          </a:stretch>
        </p:blipFill>
        <p:spPr bwMode="auto">
          <a:xfrm>
            <a:off x="178872" y="260916"/>
            <a:ext cx="7596000" cy="810630"/>
          </a:xfrm>
          <a:prstGeom prst="rect">
            <a:avLst/>
          </a:prstGeom>
          <a:noFill/>
          <a:ln w="9525">
            <a:noFill/>
            <a:miter lim="800000"/>
            <a:headEnd/>
            <a:tailEnd/>
          </a:ln>
          <a:effectLst/>
        </p:spPr>
      </p:pic>
      <p:pic>
        <p:nvPicPr>
          <p:cNvPr id="9" name="Picture 2" descr="http://www.ufrj.br/img/minerva/001minerva_alta_resolucao-copia.png"/>
          <p:cNvPicPr>
            <a:picLocks noChangeAspect="1" noChangeArrowheads="1"/>
          </p:cNvPicPr>
          <p:nvPr/>
        </p:nvPicPr>
        <p:blipFill>
          <a:blip r:embed="rId5" cstate="email"/>
          <a:srcRect/>
          <a:stretch>
            <a:fillRect/>
          </a:stretch>
        </p:blipFill>
        <p:spPr bwMode="auto">
          <a:xfrm>
            <a:off x="8143900" y="214290"/>
            <a:ext cx="688582" cy="99155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428604"/>
            <a:ext cx="8643998" cy="2862322"/>
          </a:xfrm>
          <a:prstGeom prst="rect">
            <a:avLst/>
          </a:prstGeom>
        </p:spPr>
        <p:txBody>
          <a:bodyPr wrap="square">
            <a:spAutoFit/>
          </a:bodyPr>
          <a:lstStyle/>
          <a:p>
            <a:pPr algn="just">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No mesmo mês do massacre, setores patronais concordaram com as 8 horas. A Federação dos Sindicatos expressou: «Jamais na história deste país houve um movimento tão grande entre as massas operárias industriais. O desejo de diminuição da jornada de trabalho impulsionou milhões de trabalhadores a filiarem-se às organizações existentes, quando até agora haviam permanecido indiferentes à luta sindical». </a:t>
            </a:r>
          </a:p>
        </p:txBody>
      </p:sp>
      <p:sp>
        <p:nvSpPr>
          <p:cNvPr id="3" name="Retângulo 2"/>
          <p:cNvSpPr/>
          <p:nvPr/>
        </p:nvSpPr>
        <p:spPr>
          <a:xfrm>
            <a:off x="214282" y="3458405"/>
            <a:ext cx="8715436" cy="2862322"/>
          </a:xfrm>
          <a:prstGeom prst="rect">
            <a:avLst/>
          </a:prstGeom>
        </p:spPr>
        <p:txBody>
          <a:bodyPr wrap="square">
            <a:spAutoFit/>
          </a:bodyPr>
          <a:lstStyle/>
          <a:p>
            <a:pPr algn="just">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No Congresso Operário Socialista da Segunda Internacional (Paris/1889), o 1º de maio passou a ser uma jornada de luta reivindicativa e de homenagem aos Mártires de Chicago, sindicalistas anarquistas e socialistas. Nos Estados Unidos não se celebra o dia do trabalho nesta data. O Labor Day americano foi instituído na primeira 2ª feira de setembro, por temor de que a data de maio reforçasse o movimento socialista nos Estados Unidos. </a:t>
            </a:r>
          </a:p>
        </p:txBody>
      </p:sp>
      <p:sp>
        <p:nvSpPr>
          <p:cNvPr id="4" name="CaixaDeTexto 3"/>
          <p:cNvSpPr txBox="1"/>
          <p:nvPr/>
        </p:nvSpPr>
        <p:spPr>
          <a:xfrm>
            <a:off x="6500826" y="6286520"/>
            <a:ext cx="2556149" cy="461665"/>
          </a:xfrm>
          <a:prstGeom prst="rect">
            <a:avLst/>
          </a:prstGeom>
          <a:noFill/>
        </p:spPr>
        <p:txBody>
          <a:bodyPr wrap="none" rtlCol="0">
            <a:spAutoFit/>
          </a:bodyPr>
          <a:lstStyle/>
          <a:p>
            <a:r>
              <a:rPr lang="pt-BR" sz="2400" b="1" dirty="0" smtClean="0">
                <a:solidFill>
                  <a:srgbClr val="0000FF"/>
                </a:solidFill>
              </a:rPr>
              <a:t>E a luta continua...</a:t>
            </a:r>
            <a:endParaRPr lang="pt-BR"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85720" y="103038"/>
            <a:ext cx="8572560" cy="1754326"/>
          </a:xfrm>
          <a:prstGeom prst="rect">
            <a:avLst/>
          </a:prstGeom>
        </p:spPr>
        <p:txBody>
          <a:bodyPr wrap="square">
            <a:spAutoFit/>
          </a:bodyPr>
          <a:lstStyle/>
          <a:p>
            <a:pPr algn="just"/>
            <a:r>
              <a:rPr lang="pt-BR" dirty="0" smtClean="0"/>
              <a:t> </a:t>
            </a:r>
            <a:r>
              <a:rPr lang="pt-BR" b="1" dirty="0" smtClean="0">
                <a:effectLst>
                  <a:outerShdw blurRad="38100" dist="38100" dir="2700000" algn="tl">
                    <a:srgbClr val="000000">
                      <a:alpha val="43137"/>
                    </a:srgbClr>
                  </a:outerShdw>
                </a:effectLst>
              </a:rPr>
              <a:t>O </a:t>
            </a:r>
            <a:r>
              <a:rPr lang="pt-BR" b="1" dirty="0" smtClean="0">
                <a:solidFill>
                  <a:srgbClr val="0000FF"/>
                </a:solidFill>
                <a:effectLst>
                  <a:outerShdw blurRad="38100" dist="38100" dir="2700000" algn="tl">
                    <a:srgbClr val="000000">
                      <a:alpha val="43137"/>
                    </a:srgbClr>
                  </a:outerShdw>
                </a:effectLst>
              </a:rPr>
              <a:t>AZUL</a:t>
            </a:r>
            <a:r>
              <a:rPr lang="pt-BR" b="1" dirty="0" smtClean="0">
                <a:effectLst>
                  <a:outerShdw blurRad="38100" dist="38100" dir="2700000" algn="tl">
                    <a:srgbClr val="000000">
                      <a:alpha val="43137"/>
                    </a:srgbClr>
                  </a:outerShdw>
                </a:effectLst>
              </a:rPr>
              <a:t> diz: presente. </a:t>
            </a:r>
            <a:r>
              <a:rPr lang="pt-BR" b="1" dirty="0" smtClean="0">
                <a:solidFill>
                  <a:srgbClr val="0000FF"/>
                </a:solidFill>
                <a:effectLst>
                  <a:outerShdw blurRad="38100" dist="38100" dir="2700000" algn="tl">
                    <a:srgbClr val="000000">
                      <a:alpha val="43137"/>
                    </a:srgbClr>
                  </a:outerShdw>
                </a:effectLst>
              </a:rPr>
              <a:t>Presente!</a:t>
            </a:r>
            <a:r>
              <a:rPr lang="pt-BR" b="1" dirty="0" smtClean="0">
                <a:effectLst>
                  <a:outerShdw blurRad="38100" dist="38100" dir="2700000" algn="tl">
                    <a:srgbClr val="000000">
                      <a:alpha val="43137"/>
                    </a:srgbClr>
                  </a:outerShdw>
                </a:effectLst>
              </a:rPr>
              <a:t> Com </a:t>
            </a:r>
            <a:r>
              <a:rPr lang="pt-BR" b="1" dirty="0" err="1" smtClean="0">
                <a:solidFill>
                  <a:srgbClr val="0000FF"/>
                </a:solidFill>
                <a:effectLst>
                  <a:outerShdw blurRad="38100" dist="38100" dir="2700000" algn="tl">
                    <a:srgbClr val="000000">
                      <a:alpha val="43137"/>
                    </a:srgbClr>
                  </a:outerShdw>
                </a:effectLst>
              </a:rPr>
              <a:t>Marielle</a:t>
            </a:r>
            <a:r>
              <a:rPr lang="pt-BR" b="1" dirty="0" smtClean="0">
                <a:solidFill>
                  <a:srgbClr val="0000FF"/>
                </a:solidFill>
                <a:effectLst>
                  <a:outerShdw blurRad="38100" dist="38100" dir="2700000" algn="tl">
                    <a:srgbClr val="000000">
                      <a:alpha val="43137"/>
                    </a:srgbClr>
                  </a:outerShdw>
                </a:effectLst>
              </a:rPr>
              <a:t> Franco</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Chico Mendes</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Don Helder Câmara</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Darcy Ribeiro</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Josué de Castro</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Paulo Freire</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Don Paulo Evaristo Arns</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Milton Santos</a:t>
            </a:r>
            <a:r>
              <a:rPr lang="pt-BR" b="1" dirty="0" smtClean="0">
                <a:effectLst>
                  <a:outerShdw blurRad="38100" dist="38100" dir="2700000" algn="tl">
                    <a:srgbClr val="000000">
                      <a:alpha val="43137"/>
                    </a:srgbClr>
                  </a:outerShdw>
                </a:effectLst>
              </a:rPr>
              <a:t>, </a:t>
            </a:r>
            <a:r>
              <a:rPr lang="pt-BR" b="1" dirty="0" err="1" smtClean="0">
                <a:solidFill>
                  <a:srgbClr val="0000FF"/>
                </a:solidFill>
                <a:effectLst>
                  <a:outerShdw blurRad="38100" dist="38100" dir="2700000" algn="tl">
                    <a:srgbClr val="000000">
                      <a:alpha val="43137"/>
                    </a:srgbClr>
                  </a:outerShdw>
                </a:effectLst>
              </a:rPr>
              <a:t>Teotonio</a:t>
            </a:r>
            <a:r>
              <a:rPr lang="pt-BR" b="1" dirty="0" smtClean="0">
                <a:solidFill>
                  <a:srgbClr val="0000FF"/>
                </a:solidFill>
                <a:effectLst>
                  <a:outerShdw blurRad="38100" dist="38100" dir="2700000" algn="tl">
                    <a:srgbClr val="000000">
                      <a:alpha val="43137"/>
                    </a:srgbClr>
                  </a:outerShdw>
                </a:effectLst>
              </a:rPr>
              <a:t> Vilela</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Herbert ‘Betinho’ de Sousa</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Don Pedro </a:t>
            </a:r>
            <a:r>
              <a:rPr lang="pt-BR" b="1" dirty="0" err="1" smtClean="0">
                <a:solidFill>
                  <a:srgbClr val="0000FF"/>
                </a:solidFill>
                <a:effectLst>
                  <a:outerShdw blurRad="38100" dist="38100" dir="2700000" algn="tl">
                    <a:srgbClr val="000000">
                      <a:alpha val="43137"/>
                    </a:srgbClr>
                  </a:outerShdw>
                </a:effectLst>
              </a:rPr>
              <a:t>Casaldáliga</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Maria da Penha</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Dorothy </a:t>
            </a:r>
            <a:r>
              <a:rPr lang="pt-BR" b="1" dirty="0" err="1" smtClean="0">
                <a:solidFill>
                  <a:srgbClr val="0000FF"/>
                </a:solidFill>
                <a:effectLst>
                  <a:outerShdw blurRad="38100" dist="38100" dir="2700000" algn="tl">
                    <a:srgbClr val="000000">
                      <a:alpha val="43137"/>
                    </a:srgbClr>
                  </a:outerShdw>
                </a:effectLst>
              </a:rPr>
              <a:t>Stang</a:t>
            </a:r>
            <a:r>
              <a:rPr lang="pt-BR" b="1" dirty="0" smtClean="0">
                <a:effectLst>
                  <a:outerShdw blurRad="38100" dist="38100" dir="2700000" algn="tl">
                    <a:srgbClr val="000000">
                      <a:alpha val="43137"/>
                    </a:srgbClr>
                  </a:outerShdw>
                </a:effectLst>
              </a:rPr>
              <a:t>, </a:t>
            </a:r>
            <a:r>
              <a:rPr lang="pt-BR" b="1" dirty="0" smtClean="0">
                <a:solidFill>
                  <a:srgbClr val="0000FF"/>
                </a:solidFill>
                <a:effectLst>
                  <a:outerShdw blurRad="38100" dist="38100" dir="2700000" algn="tl">
                    <a:srgbClr val="000000">
                      <a:alpha val="43137"/>
                    </a:srgbClr>
                  </a:outerShdw>
                </a:effectLst>
              </a:rPr>
              <a:t>Dona Pureza Loiola</a:t>
            </a:r>
            <a:r>
              <a:rPr lang="pt-BR" b="1" dirty="0" smtClean="0">
                <a:effectLst>
                  <a:outerShdw blurRad="38100" dist="38100" dir="2700000" algn="tl">
                    <a:srgbClr val="000000">
                      <a:alpha val="43137"/>
                    </a:srgbClr>
                  </a:outerShdw>
                </a:effectLst>
              </a:rPr>
              <a:t>, alguns de tantos brasileiros (nascidos ou assumidos) de tempos recentes que quiseram mudar o Brasil sem conchavos ou </a:t>
            </a:r>
            <a:r>
              <a:rPr lang="pt-BR" b="1" dirty="0" err="1" smtClean="0">
                <a:effectLst>
                  <a:outerShdw blurRad="38100" dist="38100" dir="2700000" algn="tl">
                    <a:srgbClr val="000000">
                      <a:alpha val="43137"/>
                    </a:srgbClr>
                  </a:outerShdw>
                </a:effectLst>
              </a:rPr>
              <a:t>mumunhas</a:t>
            </a:r>
            <a:r>
              <a:rPr lang="pt-BR" b="1" dirty="0" smtClean="0">
                <a:effectLst>
                  <a:outerShdw blurRad="38100" dist="38100" dir="2700000" algn="tl">
                    <a:srgbClr val="000000">
                      <a:alpha val="43137"/>
                    </a:srgbClr>
                  </a:outerShdw>
                </a:effectLst>
              </a:rPr>
              <a:t>. </a:t>
            </a:r>
            <a:endParaRPr lang="pt-BR" dirty="0">
              <a:effectLst>
                <a:outerShdw blurRad="38100" dist="38100" dir="2700000" algn="tl">
                  <a:srgbClr val="000000">
                    <a:alpha val="43137"/>
                  </a:srgbClr>
                </a:outerShdw>
              </a:effectLst>
            </a:endParaRPr>
          </a:p>
        </p:txBody>
      </p:sp>
      <p:grpSp>
        <p:nvGrpSpPr>
          <p:cNvPr id="9" name="Grupo 8"/>
          <p:cNvGrpSpPr/>
          <p:nvPr/>
        </p:nvGrpSpPr>
        <p:grpSpPr>
          <a:xfrm>
            <a:off x="195527" y="1912179"/>
            <a:ext cx="2946384" cy="4160027"/>
            <a:chOff x="195527" y="1912179"/>
            <a:chExt cx="2946384" cy="4160027"/>
          </a:xfrm>
        </p:grpSpPr>
        <p:pic>
          <p:nvPicPr>
            <p:cNvPr id="4" name="Picture 9" descr="https://upload.wikimedia.org/wikipedia/commons/thumb/6/68/Marielle_Franco.jpg/800px-Marielle_Franco.jpg"/>
            <p:cNvPicPr>
              <a:picLocks noChangeAspect="1" noChangeArrowheads="1"/>
            </p:cNvPicPr>
            <p:nvPr/>
          </p:nvPicPr>
          <p:blipFill>
            <a:blip r:embed="rId2" cstate="email"/>
            <a:srcRect/>
            <a:stretch>
              <a:fillRect/>
            </a:stretch>
          </p:blipFill>
          <p:spPr bwMode="auto">
            <a:xfrm>
              <a:off x="285720" y="1912179"/>
              <a:ext cx="2773351" cy="4160027"/>
            </a:xfrm>
            <a:prstGeom prst="rect">
              <a:avLst/>
            </a:prstGeom>
            <a:noFill/>
            <a:ln>
              <a:solidFill>
                <a:srgbClr val="FF0000"/>
              </a:solidFill>
            </a:ln>
          </p:spPr>
        </p:pic>
        <p:sp>
          <p:nvSpPr>
            <p:cNvPr id="6" name="CaixaDeTexto 5"/>
            <p:cNvSpPr txBox="1"/>
            <p:nvPr/>
          </p:nvSpPr>
          <p:spPr>
            <a:xfrm>
              <a:off x="195527" y="5500702"/>
              <a:ext cx="2946384" cy="523220"/>
            </a:xfrm>
            <a:prstGeom prst="rect">
              <a:avLst/>
            </a:prstGeom>
            <a:noFill/>
          </p:spPr>
          <p:txBody>
            <a:bodyPr wrap="none" rtlCol="0">
              <a:spAutoFit/>
            </a:bodyPr>
            <a:lstStyle/>
            <a:p>
              <a:pPr algn="ctr"/>
              <a:r>
                <a:rPr lang="pt-BR" sz="1400" b="1" dirty="0" err="1" smtClean="0">
                  <a:solidFill>
                    <a:schemeClr val="bg1"/>
                  </a:solidFill>
                  <a:effectLst>
                    <a:outerShdw blurRad="38100" dist="38100" dir="2700000" algn="tl">
                      <a:srgbClr val="000000">
                        <a:alpha val="43137"/>
                      </a:srgbClr>
                    </a:outerShdw>
                  </a:effectLst>
                </a:rPr>
                <a:t>Marielle</a:t>
              </a:r>
              <a:r>
                <a:rPr lang="pt-BR" sz="1400" b="1" dirty="0" smtClean="0">
                  <a:solidFill>
                    <a:schemeClr val="bg1"/>
                  </a:solidFill>
                  <a:effectLst>
                    <a:outerShdw blurRad="38100" dist="38100" dir="2700000" algn="tl">
                      <a:srgbClr val="000000">
                        <a:alpha val="43137"/>
                      </a:srgbClr>
                    </a:outerShdw>
                  </a:effectLst>
                </a:rPr>
                <a:t> Franco</a:t>
              </a:r>
            </a:p>
            <a:p>
              <a:pPr algn="ctr"/>
              <a:r>
                <a:rPr lang="pt-BR" sz="1400" b="1" dirty="0" smtClean="0">
                  <a:solidFill>
                    <a:schemeClr val="bg1"/>
                  </a:solidFill>
                  <a:effectLst>
                    <a:outerShdw blurRad="38100" dist="38100" dir="2700000" algn="tl">
                      <a:srgbClr val="000000">
                        <a:alpha val="43137"/>
                      </a:srgbClr>
                    </a:outerShdw>
                  </a:effectLst>
                </a:rPr>
                <a:t>Assassinada em 14 de março de 2018</a:t>
              </a:r>
              <a:endParaRPr lang="pt-BR" sz="1400" b="1" dirty="0">
                <a:solidFill>
                  <a:schemeClr val="bg1"/>
                </a:solidFill>
                <a:effectLst>
                  <a:outerShdw blurRad="38100" dist="38100" dir="2700000" algn="tl">
                    <a:srgbClr val="000000">
                      <a:alpha val="43137"/>
                    </a:srgbClr>
                  </a:outerShdw>
                </a:effectLst>
              </a:endParaRPr>
            </a:p>
          </p:txBody>
        </p:sp>
      </p:grpSp>
      <p:grpSp>
        <p:nvGrpSpPr>
          <p:cNvPr id="10" name="Grupo 9"/>
          <p:cNvGrpSpPr/>
          <p:nvPr/>
        </p:nvGrpSpPr>
        <p:grpSpPr>
          <a:xfrm>
            <a:off x="3214678" y="3429000"/>
            <a:ext cx="3799118" cy="3057040"/>
            <a:chOff x="3214678" y="3429000"/>
            <a:chExt cx="3799118" cy="3057040"/>
          </a:xfrm>
        </p:grpSpPr>
        <p:pic>
          <p:nvPicPr>
            <p:cNvPr id="2" name="Picture 5" descr="https://upload.wikimedia.org/wikipedia/commons/b/b9/Chico_Mendes_and_children_1988.png"/>
            <p:cNvPicPr>
              <a:picLocks noChangeAspect="1" noChangeArrowheads="1"/>
            </p:cNvPicPr>
            <p:nvPr/>
          </p:nvPicPr>
          <p:blipFill>
            <a:blip r:embed="rId3" cstate="email"/>
            <a:srcRect/>
            <a:stretch>
              <a:fillRect/>
            </a:stretch>
          </p:blipFill>
          <p:spPr bwMode="auto">
            <a:xfrm>
              <a:off x="3214678" y="3429000"/>
              <a:ext cx="3799118" cy="3057040"/>
            </a:xfrm>
            <a:prstGeom prst="rect">
              <a:avLst/>
            </a:prstGeom>
            <a:noFill/>
            <a:ln>
              <a:solidFill>
                <a:srgbClr val="FF0000"/>
              </a:solidFill>
            </a:ln>
          </p:spPr>
        </p:pic>
        <p:sp>
          <p:nvSpPr>
            <p:cNvPr id="7" name="CaixaDeTexto 6"/>
            <p:cNvSpPr txBox="1"/>
            <p:nvPr/>
          </p:nvSpPr>
          <p:spPr>
            <a:xfrm>
              <a:off x="3214678" y="5357826"/>
              <a:ext cx="2000264" cy="738664"/>
            </a:xfrm>
            <a:prstGeom prst="rect">
              <a:avLst/>
            </a:prstGeom>
            <a:noFill/>
          </p:spPr>
          <p:txBody>
            <a:bodyPr wrap="square" rtlCol="0">
              <a:spAutoFit/>
            </a:bodyPr>
            <a:lstStyle/>
            <a:p>
              <a:pPr algn="ctr"/>
              <a:r>
                <a:rPr lang="pt-BR" sz="1400" b="1" dirty="0" smtClean="0">
                  <a:solidFill>
                    <a:schemeClr val="bg1"/>
                  </a:solidFill>
                  <a:effectLst>
                    <a:outerShdw blurRad="38100" dist="38100" dir="2700000" algn="tl">
                      <a:srgbClr val="000000">
                        <a:alpha val="43137"/>
                      </a:srgbClr>
                    </a:outerShdw>
                  </a:effectLst>
                </a:rPr>
                <a:t>Chico Mendes</a:t>
              </a:r>
            </a:p>
            <a:p>
              <a:pPr algn="ctr"/>
              <a:r>
                <a:rPr lang="pt-BR" sz="1400" b="1" dirty="0" smtClean="0">
                  <a:solidFill>
                    <a:schemeClr val="bg1"/>
                  </a:solidFill>
                  <a:effectLst>
                    <a:outerShdw blurRad="38100" dist="38100" dir="2700000" algn="tl">
                      <a:srgbClr val="000000">
                        <a:alpha val="43137"/>
                      </a:srgbClr>
                    </a:outerShdw>
                  </a:effectLst>
                </a:rPr>
                <a:t>Assassinado em </a:t>
              </a:r>
            </a:p>
            <a:p>
              <a:pPr algn="ctr"/>
              <a:r>
                <a:rPr lang="pt-BR" sz="1400" b="1" dirty="0" smtClean="0">
                  <a:solidFill>
                    <a:schemeClr val="bg1"/>
                  </a:solidFill>
                  <a:effectLst>
                    <a:outerShdw blurRad="38100" dist="38100" dir="2700000" algn="tl">
                      <a:srgbClr val="000000">
                        <a:alpha val="43137"/>
                      </a:srgbClr>
                    </a:outerShdw>
                  </a:effectLst>
                </a:rPr>
                <a:t>22 de dezembro de 1988</a:t>
              </a:r>
            </a:p>
          </p:txBody>
        </p:sp>
      </p:grpSp>
      <p:grpSp>
        <p:nvGrpSpPr>
          <p:cNvPr id="11" name="Grupo 10"/>
          <p:cNvGrpSpPr/>
          <p:nvPr/>
        </p:nvGrpSpPr>
        <p:grpSpPr>
          <a:xfrm>
            <a:off x="7072330" y="2000240"/>
            <a:ext cx="1934889" cy="3524746"/>
            <a:chOff x="7072330" y="2000240"/>
            <a:chExt cx="1934889" cy="3524746"/>
          </a:xfrm>
        </p:grpSpPr>
        <p:pic>
          <p:nvPicPr>
            <p:cNvPr id="3" name="Picture 7" descr="https://upload.wikimedia.org/wikipedia/pt/3/38/Dorothy_Stang_foto.jpg"/>
            <p:cNvPicPr>
              <a:picLocks noChangeAspect="1" noChangeArrowheads="1"/>
            </p:cNvPicPr>
            <p:nvPr/>
          </p:nvPicPr>
          <p:blipFill>
            <a:blip r:embed="rId4" cstate="email"/>
            <a:srcRect/>
            <a:stretch>
              <a:fillRect/>
            </a:stretch>
          </p:blipFill>
          <p:spPr bwMode="auto">
            <a:xfrm>
              <a:off x="7134256" y="2000240"/>
              <a:ext cx="1866900" cy="2781300"/>
            </a:xfrm>
            <a:prstGeom prst="rect">
              <a:avLst/>
            </a:prstGeom>
            <a:noFill/>
            <a:ln>
              <a:solidFill>
                <a:srgbClr val="FF0000"/>
              </a:solidFill>
            </a:ln>
          </p:spPr>
        </p:pic>
        <p:sp>
          <p:nvSpPr>
            <p:cNvPr id="8" name="CaixaDeTexto 7"/>
            <p:cNvSpPr txBox="1"/>
            <p:nvPr/>
          </p:nvSpPr>
          <p:spPr>
            <a:xfrm>
              <a:off x="7072330" y="4786322"/>
              <a:ext cx="1934889" cy="738664"/>
            </a:xfrm>
            <a:prstGeom prst="rect">
              <a:avLst/>
            </a:prstGeom>
            <a:noFill/>
          </p:spPr>
          <p:txBody>
            <a:bodyPr wrap="none" rtlCol="0">
              <a:spAutoFit/>
            </a:bodyPr>
            <a:lstStyle/>
            <a:p>
              <a:pPr algn="ctr"/>
              <a:r>
                <a:rPr lang="pt-BR" sz="1400" b="1" dirty="0" smtClean="0">
                  <a:effectLst>
                    <a:outerShdw blurRad="38100" dist="38100" dir="2700000" algn="tl">
                      <a:srgbClr val="000000">
                        <a:alpha val="43137"/>
                      </a:srgbClr>
                    </a:outerShdw>
                  </a:effectLst>
                </a:rPr>
                <a:t>Dorothy </a:t>
              </a:r>
              <a:r>
                <a:rPr lang="pt-BR" sz="1400" b="1" dirty="0" err="1" smtClean="0">
                  <a:effectLst>
                    <a:outerShdw blurRad="38100" dist="38100" dir="2700000" algn="tl">
                      <a:srgbClr val="000000">
                        <a:alpha val="43137"/>
                      </a:srgbClr>
                    </a:outerShdw>
                  </a:effectLst>
                </a:rPr>
                <a:t>Stang</a:t>
              </a:r>
              <a:r>
                <a:rPr lang="pt-BR" sz="1400" b="1" dirty="0" smtClean="0">
                  <a:effectLst>
                    <a:outerShdw blurRad="38100" dist="38100" dir="2700000" algn="tl">
                      <a:srgbClr val="000000">
                        <a:alpha val="43137"/>
                      </a:srgbClr>
                    </a:outerShdw>
                  </a:effectLst>
                </a:rPr>
                <a:t> </a:t>
              </a:r>
            </a:p>
            <a:p>
              <a:pPr algn="ctr"/>
              <a:r>
                <a:rPr lang="pt-BR" sz="1400" b="1" dirty="0" smtClean="0">
                  <a:effectLst>
                    <a:outerShdw blurRad="38100" dist="38100" dir="2700000" algn="tl">
                      <a:srgbClr val="000000">
                        <a:alpha val="43137"/>
                      </a:srgbClr>
                    </a:outerShdw>
                  </a:effectLst>
                </a:rPr>
                <a:t>Assassinada em </a:t>
              </a:r>
            </a:p>
            <a:p>
              <a:pPr algn="ctr"/>
              <a:r>
                <a:rPr lang="pt-BR" sz="1400" b="1" dirty="0" smtClean="0">
                  <a:effectLst>
                    <a:outerShdw blurRad="38100" dist="38100" dir="2700000" algn="tl">
                      <a:srgbClr val="000000">
                        <a:alpha val="43137"/>
                      </a:srgbClr>
                    </a:outerShdw>
                  </a:effectLst>
                </a:rPr>
                <a:t>12 de fevereiro de 2005</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2071670" y="1"/>
            <a:ext cx="4888757" cy="6857999"/>
          </a:xfrm>
          <a:prstGeom prst="rect">
            <a:avLst/>
          </a:prstGeom>
          <a:noFill/>
          <a:ln w="9525">
            <a:noFill/>
            <a:miter lim="800000"/>
            <a:headEnd/>
            <a:tailEnd/>
          </a:ln>
          <a:effectLst/>
        </p:spPr>
      </p:pic>
      <p:sp>
        <p:nvSpPr>
          <p:cNvPr id="3" name="Retângulo 2"/>
          <p:cNvSpPr/>
          <p:nvPr/>
        </p:nvSpPr>
        <p:spPr>
          <a:xfrm rot="16200000">
            <a:off x="158567" y="3240234"/>
            <a:ext cx="3338286" cy="369332"/>
          </a:xfrm>
          <a:prstGeom prst="rect">
            <a:avLst/>
          </a:prstGeom>
        </p:spPr>
        <p:txBody>
          <a:bodyPr wrap="none">
            <a:spAutoFit/>
          </a:bodyPr>
          <a:lstStyle/>
          <a:p>
            <a:r>
              <a:rPr lang="pt-BR" b="1" dirty="0" smtClean="0">
                <a:solidFill>
                  <a:schemeClr val="tx2">
                    <a:lumMod val="75000"/>
                  </a:schemeClr>
                </a:solidFill>
                <a:effectLst>
                  <a:outerShdw blurRad="38100" dist="38100" dir="2700000" algn="tl">
                    <a:srgbClr val="000000">
                      <a:alpha val="43137"/>
                    </a:srgbClr>
                  </a:outerShdw>
                </a:effectLst>
              </a:rPr>
              <a:t>Boletim Intersindical nº 33/2018 </a:t>
            </a:r>
            <a:endParaRPr lang="pt-BR"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19672" y="1988840"/>
            <a:ext cx="6264696" cy="3564053"/>
          </a:xfrm>
          <a:prstGeom prst="rect">
            <a:avLst/>
          </a:prstGeom>
          <a:noFill/>
          <a:ln w="9525">
            <a:noFill/>
            <a:miter lim="800000"/>
            <a:headEnd/>
            <a:tailEnd/>
          </a:ln>
          <a:effectLst/>
        </p:spPr>
        <p:txBody>
          <a:bodyPr wrap="square">
            <a:spAutoFit/>
          </a:bodyPr>
          <a:lstStyle/>
          <a:p>
            <a:pPr>
              <a:spcAft>
                <a:spcPct val="40000"/>
              </a:spcAft>
            </a:pPr>
            <a:r>
              <a:rPr lang="pt-BR" sz="2400" b="1" dirty="0">
                <a:solidFill>
                  <a:schemeClr val="tx2">
                    <a:lumMod val="75000"/>
                  </a:schemeClr>
                </a:solidFill>
                <a:effectLst>
                  <a:outerShdw blurRad="38100" dist="38100" dir="2700000" algn="tl">
                    <a:srgbClr val="000000">
                      <a:alpha val="43137"/>
                    </a:srgbClr>
                  </a:outerShdw>
                </a:effectLst>
              </a:rPr>
              <a:t>Introdução</a:t>
            </a:r>
          </a:p>
          <a:p>
            <a:pPr>
              <a:spcAft>
                <a:spcPct val="40000"/>
              </a:spcAft>
            </a:pPr>
            <a:r>
              <a:rPr lang="pt-BR" sz="2400" b="1" dirty="0">
                <a:solidFill>
                  <a:schemeClr val="tx2">
                    <a:lumMod val="75000"/>
                  </a:schemeClr>
                </a:solidFill>
                <a:effectLst>
                  <a:outerShdw blurRad="38100" dist="38100" dir="2700000" algn="tl">
                    <a:srgbClr val="000000">
                      <a:alpha val="43137"/>
                    </a:srgbClr>
                  </a:outerShdw>
                </a:effectLst>
              </a:rPr>
              <a:t>Antecedentes da criação da </a:t>
            </a:r>
            <a:r>
              <a:rPr lang="pt-BR" sz="2400" b="1" dirty="0" smtClean="0">
                <a:solidFill>
                  <a:schemeClr val="tx2">
                    <a:lumMod val="75000"/>
                  </a:schemeClr>
                </a:solidFill>
                <a:effectLst>
                  <a:outerShdw blurRad="38100" dist="38100" dir="2700000" algn="tl">
                    <a:srgbClr val="000000">
                      <a:alpha val="43137"/>
                    </a:srgbClr>
                  </a:outerShdw>
                </a:effectLst>
              </a:rPr>
              <a:t>OIT</a:t>
            </a:r>
          </a:p>
          <a:p>
            <a:pPr>
              <a:spcAft>
                <a:spcPct val="40000"/>
              </a:spcAft>
            </a:pPr>
            <a:r>
              <a:rPr lang="pt-BR" sz="2400" b="1" i="1" dirty="0" smtClean="0">
                <a:solidFill>
                  <a:schemeClr val="tx2">
                    <a:lumMod val="75000"/>
                  </a:schemeClr>
                </a:solidFill>
                <a:effectLst>
                  <a:outerShdw blurRad="38100" dist="38100" dir="2700000" algn="tl">
                    <a:srgbClr val="000000">
                      <a:alpha val="43137"/>
                    </a:srgbClr>
                  </a:outerShdw>
                </a:effectLst>
              </a:rPr>
              <a:t>Rerum </a:t>
            </a:r>
            <a:r>
              <a:rPr lang="pt-BR" sz="2400" b="1" i="1" dirty="0" err="1" smtClean="0">
                <a:solidFill>
                  <a:schemeClr val="tx2">
                    <a:lumMod val="75000"/>
                  </a:schemeClr>
                </a:solidFill>
                <a:effectLst>
                  <a:outerShdw blurRad="38100" dist="38100" dir="2700000" algn="tl">
                    <a:srgbClr val="000000">
                      <a:alpha val="43137"/>
                    </a:srgbClr>
                  </a:outerShdw>
                </a:effectLst>
              </a:rPr>
              <a:t>Novarum</a:t>
            </a:r>
            <a:endParaRPr lang="pt-BR" sz="2400" b="1" i="1" dirty="0">
              <a:solidFill>
                <a:schemeClr val="tx2">
                  <a:lumMod val="75000"/>
                </a:schemeClr>
              </a:solidFill>
              <a:effectLst>
                <a:outerShdw blurRad="38100" dist="38100" dir="2700000" algn="tl">
                  <a:srgbClr val="000000">
                    <a:alpha val="43137"/>
                  </a:srgbClr>
                </a:outerShdw>
              </a:effectLst>
            </a:endParaRPr>
          </a:p>
          <a:p>
            <a:pPr>
              <a:spcAft>
                <a:spcPct val="40000"/>
              </a:spcAft>
            </a:pPr>
            <a:r>
              <a:rPr lang="pt-BR" sz="2400" b="1" dirty="0">
                <a:solidFill>
                  <a:schemeClr val="tx2">
                    <a:lumMod val="75000"/>
                  </a:schemeClr>
                </a:solidFill>
                <a:effectLst>
                  <a:outerShdw blurRad="38100" dist="38100" dir="2700000" algn="tl">
                    <a:srgbClr val="000000">
                      <a:alpha val="43137"/>
                    </a:srgbClr>
                  </a:outerShdw>
                </a:effectLst>
              </a:rPr>
              <a:t>O Tratado de Versalhes e a criação da OIT</a:t>
            </a:r>
          </a:p>
          <a:p>
            <a:pPr>
              <a:spcAft>
                <a:spcPct val="40000"/>
              </a:spcAft>
            </a:pPr>
            <a:r>
              <a:rPr lang="pt-BR" sz="2400" b="1" dirty="0" err="1" smtClean="0">
                <a:solidFill>
                  <a:schemeClr val="tx2">
                    <a:lumMod val="75000"/>
                  </a:schemeClr>
                </a:solidFill>
                <a:effectLst>
                  <a:outerShdw blurRad="38100" dist="38100" dir="2700000" algn="tl">
                    <a:srgbClr val="000000">
                      <a:alpha val="43137"/>
                    </a:srgbClr>
                  </a:outerShdw>
                </a:effectLst>
              </a:rPr>
              <a:t>Tripartismo</a:t>
            </a:r>
            <a:endParaRPr lang="pt-BR" sz="2400" b="1" dirty="0" smtClean="0">
              <a:solidFill>
                <a:schemeClr val="tx2">
                  <a:lumMod val="75000"/>
                </a:schemeClr>
              </a:solidFill>
              <a:effectLst>
                <a:outerShdw blurRad="38100" dist="38100" dir="2700000" algn="tl">
                  <a:srgbClr val="000000">
                    <a:alpha val="43137"/>
                  </a:srgbClr>
                </a:outerShdw>
              </a:effectLst>
            </a:endParaRPr>
          </a:p>
          <a:p>
            <a:pPr>
              <a:spcAft>
                <a:spcPct val="40000"/>
              </a:spcAft>
            </a:pPr>
            <a:r>
              <a:rPr lang="pt-BR" sz="2400" b="1" dirty="0" smtClean="0">
                <a:solidFill>
                  <a:schemeClr val="tx2">
                    <a:lumMod val="75000"/>
                  </a:schemeClr>
                </a:solidFill>
                <a:effectLst>
                  <a:outerShdw blurRad="38100" dist="38100" dir="2700000" algn="tl">
                    <a:srgbClr val="000000">
                      <a:alpha val="43137"/>
                    </a:srgbClr>
                  </a:outerShdw>
                </a:effectLst>
              </a:rPr>
              <a:t>A </a:t>
            </a:r>
            <a:r>
              <a:rPr lang="pt-BR" sz="2400" b="1" dirty="0">
                <a:solidFill>
                  <a:schemeClr val="tx2">
                    <a:lumMod val="75000"/>
                  </a:schemeClr>
                </a:solidFill>
                <a:effectLst>
                  <a:outerShdw blurRad="38100" dist="38100" dir="2700000" algn="tl">
                    <a:srgbClr val="000000">
                      <a:alpha val="43137"/>
                    </a:srgbClr>
                  </a:outerShdw>
                </a:effectLst>
              </a:rPr>
              <a:t>Organização Internacional do Trabalho (OIT)</a:t>
            </a:r>
          </a:p>
          <a:p>
            <a:pPr>
              <a:spcAft>
                <a:spcPct val="40000"/>
              </a:spcAft>
            </a:pPr>
            <a:r>
              <a:rPr lang="pt-BR" sz="2400" b="1" dirty="0" smtClean="0">
                <a:solidFill>
                  <a:schemeClr val="tx2">
                    <a:lumMod val="75000"/>
                  </a:schemeClr>
                </a:solidFill>
                <a:effectLst>
                  <a:outerShdw blurRad="38100" dist="38100" dir="2700000" algn="tl">
                    <a:srgbClr val="000000">
                      <a:alpha val="43137"/>
                    </a:srgbClr>
                  </a:outerShdw>
                </a:effectLst>
              </a:rPr>
              <a:t>A </a:t>
            </a:r>
            <a:r>
              <a:rPr lang="pt-BR" sz="2400" b="1" dirty="0">
                <a:solidFill>
                  <a:schemeClr val="tx2">
                    <a:lumMod val="75000"/>
                  </a:schemeClr>
                </a:solidFill>
                <a:effectLst>
                  <a:outerShdw blurRad="38100" dist="38100" dir="2700000" algn="tl">
                    <a:srgbClr val="000000">
                      <a:alpha val="43137"/>
                    </a:srgbClr>
                  </a:outerShdw>
                </a:effectLst>
              </a:rPr>
              <a:t>saúde dos trabalhadores fora da saúde</a:t>
            </a:r>
          </a:p>
        </p:txBody>
      </p:sp>
      <p:sp>
        <p:nvSpPr>
          <p:cNvPr id="4" name="CaixaDeTexto 3"/>
          <p:cNvSpPr txBox="1"/>
          <p:nvPr/>
        </p:nvSpPr>
        <p:spPr>
          <a:xfrm>
            <a:off x="3779912" y="548680"/>
            <a:ext cx="1601721" cy="584775"/>
          </a:xfrm>
          <a:prstGeom prst="rect">
            <a:avLst/>
          </a:prstGeom>
          <a:noFill/>
        </p:spPr>
        <p:txBody>
          <a:bodyPr wrap="none" rtlCol="0">
            <a:spAutoFit/>
          </a:bodyPr>
          <a:lstStyle/>
          <a:p>
            <a:r>
              <a:rPr lang="pt-BR" sz="3200" b="1" dirty="0" smtClean="0">
                <a:solidFill>
                  <a:schemeClr val="tx2">
                    <a:lumMod val="75000"/>
                  </a:schemeClr>
                </a:solidFill>
                <a:effectLst>
                  <a:outerShdw blurRad="38100" dist="38100" dir="2700000" algn="tl">
                    <a:srgbClr val="000000">
                      <a:alpha val="43137"/>
                    </a:srgbClr>
                  </a:outerShdw>
                </a:effectLst>
              </a:rPr>
              <a:t>Sumário</a:t>
            </a:r>
            <a:endParaRPr lang="pt-BR" sz="32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srcRect/>
          <a:stretch>
            <a:fillRect/>
          </a:stretch>
        </p:blipFill>
        <p:spPr bwMode="auto">
          <a:xfrm>
            <a:off x="0" y="5755628"/>
            <a:ext cx="2843808" cy="1102372"/>
          </a:xfrm>
          <a:prstGeom prst="rect">
            <a:avLst/>
          </a:prstGeom>
          <a:noFill/>
          <a:ln w="9525">
            <a:noFill/>
            <a:miter lim="800000"/>
            <a:headEnd/>
            <a:tailEnd/>
          </a:ln>
        </p:spPr>
      </p:pic>
      <p:pic>
        <p:nvPicPr>
          <p:cNvPr id="3" name="Picture 3"/>
          <p:cNvPicPr>
            <a:picLocks noChangeAspect="1" noChangeArrowheads="1"/>
          </p:cNvPicPr>
          <p:nvPr/>
        </p:nvPicPr>
        <p:blipFill>
          <a:blip r:embed="rId3" cstate="email"/>
          <a:srcRect/>
          <a:stretch>
            <a:fillRect/>
          </a:stretch>
        </p:blipFill>
        <p:spPr bwMode="auto">
          <a:xfrm>
            <a:off x="6263754" y="5772674"/>
            <a:ext cx="2880246" cy="1085326"/>
          </a:xfrm>
          <a:prstGeom prst="rect">
            <a:avLst/>
          </a:prstGeom>
          <a:noFill/>
          <a:ln w="9525">
            <a:noFill/>
            <a:miter lim="800000"/>
            <a:headEnd/>
            <a:tailEnd/>
          </a:ln>
        </p:spPr>
      </p:pic>
      <p:sp>
        <p:nvSpPr>
          <p:cNvPr id="4" name="Retângulo 3"/>
          <p:cNvSpPr/>
          <p:nvPr/>
        </p:nvSpPr>
        <p:spPr>
          <a:xfrm>
            <a:off x="395536" y="404664"/>
            <a:ext cx="2045753" cy="584775"/>
          </a:xfrm>
          <a:prstGeom prst="rect">
            <a:avLst/>
          </a:prstGeom>
        </p:spPr>
        <p:txBody>
          <a:bodyPr wrap="none">
            <a:spAutoFit/>
          </a:bodyPr>
          <a:lstStyle/>
          <a:p>
            <a:pPr>
              <a:spcAft>
                <a:spcPct val="40000"/>
              </a:spcAft>
            </a:pPr>
            <a:r>
              <a:rPr lang="pt-BR" sz="3200" b="1" dirty="0" smtClean="0">
                <a:solidFill>
                  <a:schemeClr val="tx2">
                    <a:lumMod val="75000"/>
                  </a:schemeClr>
                </a:solidFill>
                <a:effectLst>
                  <a:outerShdw blurRad="38100" dist="38100" dir="2700000" algn="tl">
                    <a:srgbClr val="000000">
                      <a:alpha val="43137"/>
                    </a:srgbClr>
                  </a:outerShdw>
                </a:effectLst>
              </a:rPr>
              <a:t>Introdução</a:t>
            </a:r>
            <a:endParaRPr lang="pt-BR" sz="3200" b="1" dirty="0">
              <a:solidFill>
                <a:schemeClr val="tx2">
                  <a:lumMod val="75000"/>
                </a:schemeClr>
              </a:solidFill>
              <a:effectLst>
                <a:outerShdw blurRad="38100" dist="38100" dir="2700000" algn="tl">
                  <a:srgbClr val="000000">
                    <a:alpha val="43137"/>
                  </a:srgbClr>
                </a:outerShdw>
              </a:effectLst>
            </a:endParaRPr>
          </a:p>
        </p:txBody>
      </p:sp>
      <p:sp>
        <p:nvSpPr>
          <p:cNvPr id="5" name="Retângulo 4"/>
          <p:cNvSpPr/>
          <p:nvPr/>
        </p:nvSpPr>
        <p:spPr>
          <a:xfrm>
            <a:off x="2980883" y="6488668"/>
            <a:ext cx="3103285" cy="276999"/>
          </a:xfrm>
          <a:prstGeom prst="rect">
            <a:avLst/>
          </a:prstGeom>
        </p:spPr>
        <p:txBody>
          <a:bodyPr wrap="none">
            <a:spAutoFit/>
          </a:bodyPr>
          <a:lstStyle/>
          <a:p>
            <a:pPr algn="ctr"/>
            <a:r>
              <a:rPr lang="pt-BR" sz="1200" dirty="0" smtClean="0">
                <a:hlinkClick r:id="rId4"/>
              </a:rPr>
              <a:t>http://www.ilo.org/brasilia/lang--pt/index.htm</a:t>
            </a:r>
            <a:endParaRPr lang="pt-BR" sz="1200" dirty="0"/>
          </a:p>
        </p:txBody>
      </p:sp>
      <p:sp>
        <p:nvSpPr>
          <p:cNvPr id="7" name="Retângulo 6"/>
          <p:cNvSpPr/>
          <p:nvPr/>
        </p:nvSpPr>
        <p:spPr>
          <a:xfrm>
            <a:off x="2555776" y="1052736"/>
            <a:ext cx="3769618"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r>
              <a:rPr lang="pt-BR" b="1" dirty="0" smtClean="0">
                <a:solidFill>
                  <a:srgbClr val="002060"/>
                </a:solidFill>
              </a:rPr>
              <a:t>A OIT foi criada em 1919, como criatura de um acordo internacional entre países capitalistas industrializados fruto de um processo histórico impregnado de distintas motivações. </a:t>
            </a:r>
          </a:p>
        </p:txBody>
      </p:sp>
      <p:sp>
        <p:nvSpPr>
          <p:cNvPr id="8" name="Retângulo 7"/>
          <p:cNvSpPr/>
          <p:nvPr/>
        </p:nvSpPr>
        <p:spPr>
          <a:xfrm>
            <a:off x="1571604" y="2996952"/>
            <a:ext cx="573442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t-BR" b="1" dirty="0" smtClean="0">
                <a:solidFill>
                  <a:srgbClr val="002060"/>
                </a:solidFill>
              </a:rPr>
              <a:t>A relevância da OIT como</a:t>
            </a:r>
          </a:p>
          <a:p>
            <a:pPr algn="ctr"/>
            <a:r>
              <a:rPr lang="pt-BR" b="1" dirty="0" smtClean="0">
                <a:solidFill>
                  <a:srgbClr val="002060"/>
                </a:solidFill>
              </a:rPr>
              <a:t>instância reguladora internacional de </a:t>
            </a:r>
          </a:p>
          <a:p>
            <a:pPr algn="ctr"/>
            <a:r>
              <a:rPr lang="pt-BR" b="1" dirty="0" smtClean="0">
                <a:solidFill>
                  <a:srgbClr val="002060"/>
                </a:solidFill>
              </a:rPr>
              <a:t>proteção dos direitos dos trabalhadores </a:t>
            </a:r>
          </a:p>
          <a:p>
            <a:pPr algn="ctr"/>
            <a:r>
              <a:rPr lang="pt-BR" b="1" dirty="0" smtClean="0">
                <a:solidFill>
                  <a:srgbClr val="002060"/>
                </a:solidFill>
              </a:rPr>
              <a:t>é inegável. </a:t>
            </a:r>
          </a:p>
          <a:p>
            <a:pPr algn="ctr"/>
            <a:endParaRPr lang="pt-BR" b="1" dirty="0" smtClean="0">
              <a:solidFill>
                <a:srgbClr val="002060"/>
              </a:solidFill>
            </a:endParaRPr>
          </a:p>
          <a:p>
            <a:pPr algn="ctr"/>
            <a:r>
              <a:rPr lang="pt-BR" b="1" dirty="0" smtClean="0">
                <a:solidFill>
                  <a:srgbClr val="002060"/>
                </a:solidFill>
              </a:rPr>
              <a:t>Mas suas motivações originais, </a:t>
            </a:r>
          </a:p>
          <a:p>
            <a:pPr algn="ctr"/>
            <a:r>
              <a:rPr lang="pt-BR" b="1" dirty="0" smtClean="0">
                <a:solidFill>
                  <a:srgbClr val="002060"/>
                </a:solidFill>
              </a:rPr>
              <a:t>pautadas na lógica economicista, </a:t>
            </a:r>
          </a:p>
          <a:p>
            <a:pPr algn="ctr"/>
            <a:r>
              <a:rPr lang="pt-BR" b="1" dirty="0" smtClean="0">
                <a:solidFill>
                  <a:srgbClr val="002060"/>
                </a:solidFill>
              </a:rPr>
              <a:t>criaram regramentos falíveis e débeis em relação à garantia da saúde em sua plenitude de direito humano.</a:t>
            </a:r>
            <a:endParaRPr lang="pt-BR"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Rosangela\AppData\Local\Microsoft\Windows\Temporary Internet Files\Content.IE5\0YUHK73R\balanca-metallica[1].jpg"/>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555776" y="1700808"/>
            <a:ext cx="4248472" cy="3769002"/>
          </a:xfrm>
          <a:prstGeom prst="rect">
            <a:avLst/>
          </a:prstGeom>
          <a:noFill/>
        </p:spPr>
      </p:pic>
      <p:sp>
        <p:nvSpPr>
          <p:cNvPr id="7" name="Retângulo 6"/>
          <p:cNvSpPr/>
          <p:nvPr/>
        </p:nvSpPr>
        <p:spPr>
          <a:xfrm>
            <a:off x="2483768" y="548680"/>
            <a:ext cx="4464496" cy="461665"/>
          </a:xfrm>
          <a:prstGeom prst="rect">
            <a:avLst/>
          </a:prstGeom>
        </p:spPr>
        <p:txBody>
          <a:bodyPr wrap="square">
            <a:spAutoFit/>
          </a:bodyPr>
          <a:lstStyle/>
          <a:p>
            <a:pPr lvl="0" algn="ctr">
              <a:spcAft>
                <a:spcPct val="40000"/>
              </a:spcAft>
            </a:pPr>
            <a:r>
              <a:rPr lang="pt-BR" sz="2400" b="1" dirty="0" smtClean="0">
                <a:solidFill>
                  <a:schemeClr val="tx2">
                    <a:lumMod val="75000"/>
                  </a:schemeClr>
                </a:solidFill>
                <a:effectLst>
                  <a:outerShdw blurRad="38100" dist="38100" dir="2700000" algn="tl">
                    <a:srgbClr val="000000">
                      <a:alpha val="43137"/>
                    </a:srgbClr>
                  </a:outerShdw>
                </a:effectLst>
              </a:rPr>
              <a:t>Motivações para a criação da OIT</a:t>
            </a:r>
          </a:p>
        </p:txBody>
      </p:sp>
      <p:sp>
        <p:nvSpPr>
          <p:cNvPr id="8" name="Retângulo 7"/>
          <p:cNvSpPr/>
          <p:nvPr/>
        </p:nvSpPr>
        <p:spPr>
          <a:xfrm>
            <a:off x="8222684" y="0"/>
            <a:ext cx="885820" cy="276999"/>
          </a:xfrm>
          <a:prstGeom prst="rect">
            <a:avLst/>
          </a:prstGeom>
        </p:spPr>
        <p:txBody>
          <a:bodyPr wrap="none">
            <a:spAutoFit/>
          </a:bodyPr>
          <a:lstStyle/>
          <a:p>
            <a:pPr>
              <a:spcAft>
                <a:spcPct val="40000"/>
              </a:spcAft>
            </a:pPr>
            <a:r>
              <a:rPr lang="pt-BR" sz="1200" b="1" dirty="0" smtClean="0">
                <a:solidFill>
                  <a:schemeClr val="tx2">
                    <a:lumMod val="75000"/>
                  </a:schemeClr>
                </a:solidFill>
                <a:effectLst>
                  <a:outerShdw blurRad="38100" dist="38100" dir="2700000" algn="tl">
                    <a:srgbClr val="000000">
                      <a:alpha val="43137"/>
                    </a:srgbClr>
                  </a:outerShdw>
                </a:effectLst>
              </a:rPr>
              <a:t>Introdução</a:t>
            </a:r>
            <a:endParaRPr lang="pt-BR" sz="1200" b="1" dirty="0">
              <a:solidFill>
                <a:schemeClr val="tx2">
                  <a:lumMod val="75000"/>
                </a:schemeClr>
              </a:solidFill>
              <a:effectLst>
                <a:outerShdw blurRad="38100" dist="38100" dir="2700000" algn="tl">
                  <a:srgbClr val="000000">
                    <a:alpha val="43137"/>
                  </a:srgbClr>
                </a:outerShdw>
              </a:effectLst>
            </a:endParaRPr>
          </a:p>
        </p:txBody>
      </p:sp>
      <p:sp>
        <p:nvSpPr>
          <p:cNvPr id="12" name="Retângulo de cantos arredondados 11"/>
          <p:cNvSpPr/>
          <p:nvPr/>
        </p:nvSpPr>
        <p:spPr>
          <a:xfrm>
            <a:off x="5436096" y="1556792"/>
            <a:ext cx="2304256" cy="1021556"/>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r>
              <a:rPr lang="pt-BR" b="1" dirty="0" smtClean="0">
                <a:solidFill>
                  <a:schemeClr val="bg1"/>
                </a:solidFill>
                <a:effectLst>
                  <a:outerShdw blurRad="38100" dist="38100" dir="2700000" algn="tl">
                    <a:srgbClr val="000000">
                      <a:alpha val="43137"/>
                    </a:srgbClr>
                  </a:outerShdw>
                </a:effectLst>
              </a:rPr>
              <a:t>Países que ainda não possuíam regras trabalhistas. </a:t>
            </a:r>
            <a:endParaRPr lang="pt-BR" b="1" dirty="0">
              <a:solidFill>
                <a:schemeClr val="bg1"/>
              </a:solidFill>
              <a:effectLst>
                <a:outerShdw blurRad="38100" dist="38100" dir="2700000" algn="tl">
                  <a:srgbClr val="000000">
                    <a:alpha val="43137"/>
                  </a:srgbClr>
                </a:outerShdw>
              </a:effectLst>
            </a:endParaRPr>
          </a:p>
        </p:txBody>
      </p:sp>
      <p:sp>
        <p:nvSpPr>
          <p:cNvPr id="13" name="Retângulo de cantos arredondados 12"/>
          <p:cNvSpPr/>
          <p:nvPr/>
        </p:nvSpPr>
        <p:spPr>
          <a:xfrm>
            <a:off x="3460348" y="4869160"/>
            <a:ext cx="2376264" cy="783193"/>
          </a:xfrm>
          <a:prstGeom prst="round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pt-BR" sz="2000" b="1" dirty="0" smtClean="0">
                <a:solidFill>
                  <a:schemeClr val="tx1"/>
                </a:solidFill>
              </a:rPr>
              <a:t>Custo econômico do trabalho</a:t>
            </a:r>
            <a:endParaRPr lang="pt-BR" sz="2000" b="1" dirty="0">
              <a:solidFill>
                <a:schemeClr val="tx1"/>
              </a:solidFill>
            </a:endParaRPr>
          </a:p>
        </p:txBody>
      </p:sp>
      <p:sp>
        <p:nvSpPr>
          <p:cNvPr id="9" name="Retângulo de cantos arredondados 8"/>
          <p:cNvSpPr/>
          <p:nvPr/>
        </p:nvSpPr>
        <p:spPr>
          <a:xfrm>
            <a:off x="611560" y="1556792"/>
            <a:ext cx="2736304" cy="11521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pt-BR" b="1" dirty="0" smtClean="0">
                <a:solidFill>
                  <a:prstClr val="black"/>
                </a:solidFill>
              </a:rPr>
              <a:t>Países que possuíam regras contratuais </a:t>
            </a:r>
          </a:p>
          <a:p>
            <a:pPr algn="ctr"/>
            <a:r>
              <a:rPr lang="pt-BR" b="1" dirty="0" smtClean="0">
                <a:solidFill>
                  <a:prstClr val="black"/>
                </a:solidFill>
              </a:rPr>
              <a:t>sobre o trabalho</a:t>
            </a:r>
          </a:p>
          <a:p>
            <a:pPr algn="ctr"/>
            <a:r>
              <a:rPr lang="pt-BR" sz="1400" b="1" dirty="0" smtClean="0">
                <a:solidFill>
                  <a:prstClr val="black"/>
                </a:solidFill>
              </a:rPr>
              <a:t>(europeus industrializados) </a:t>
            </a:r>
            <a:endParaRPr lang="pt-B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decel="50000" fill="hold">
                                          <p:stCondLst>
                                            <p:cond delay="0"/>
                                          </p:stCondLst>
                                        </p:cTn>
                                        <p:tgtEl>
                                          <p:spTgt spid="205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5"/>
                                        </p:tgtEl>
                                        <p:attrNameLst>
                                          <p:attrName>ppt_w</p:attrName>
                                        </p:attrNameLst>
                                      </p:cBhvr>
                                      <p:tavLst>
                                        <p:tav tm="0">
                                          <p:val>
                                            <p:strVal val="#ppt_w*.05"/>
                                          </p:val>
                                        </p:tav>
                                        <p:tav tm="100000">
                                          <p:val>
                                            <p:strVal val="#ppt_w"/>
                                          </p:val>
                                        </p:tav>
                                      </p:tavLst>
                                    </p:anim>
                                    <p:anim calcmode="lin" valueType="num">
                                      <p:cBhvr>
                                        <p:cTn id="10" dur="1000" fill="hold"/>
                                        <p:tgtEl>
                                          <p:spTgt spid="205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strVal val="#ppt_w*0.70"/>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75656" y="2060848"/>
            <a:ext cx="6264696" cy="272382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pt-BR" b="1" dirty="0" smtClean="0">
                <a:solidFill>
                  <a:srgbClr val="002060"/>
                </a:solidFill>
              </a:rPr>
              <a:t>Algumas décadas antes de 1919, </a:t>
            </a:r>
            <a:r>
              <a:rPr lang="pt-BR" sz="2400" b="1" dirty="0" smtClean="0">
                <a:solidFill>
                  <a:srgbClr val="002060"/>
                </a:solidFill>
              </a:rPr>
              <a:t>encontros de cúpula </a:t>
            </a:r>
            <a:r>
              <a:rPr lang="pt-BR" b="1" dirty="0" smtClean="0">
                <a:solidFill>
                  <a:srgbClr val="002060"/>
                </a:solidFill>
              </a:rPr>
              <a:t>propunham a criação de um organismo internacional capaz de </a:t>
            </a:r>
            <a:r>
              <a:rPr lang="pt-BR" sz="2400" b="1" dirty="0" smtClean="0">
                <a:solidFill>
                  <a:srgbClr val="002060"/>
                </a:solidFill>
              </a:rPr>
              <a:t>estimular os países que não possuíam normas a estabelecerem padrões trabalhistas coerentes com o comércio internacional</a:t>
            </a:r>
            <a:r>
              <a:rPr lang="pt-BR" b="1" dirty="0" smtClean="0">
                <a:solidFill>
                  <a:srgbClr val="002060"/>
                </a:solidFill>
              </a:rPr>
              <a:t>. </a:t>
            </a:r>
            <a:endParaRPr lang="pt-BR" b="1" dirty="0">
              <a:solidFill>
                <a:srgbClr val="002060"/>
              </a:solidFill>
            </a:endParaRPr>
          </a:p>
        </p:txBody>
      </p:sp>
      <p:sp>
        <p:nvSpPr>
          <p:cNvPr id="4" name="Retângulo 3"/>
          <p:cNvSpPr/>
          <p:nvPr/>
        </p:nvSpPr>
        <p:spPr>
          <a:xfrm>
            <a:off x="1928794" y="785794"/>
            <a:ext cx="5539530" cy="584775"/>
          </a:xfrm>
          <a:prstGeom prst="rect">
            <a:avLst/>
          </a:prstGeom>
        </p:spPr>
        <p:txBody>
          <a:bodyPr wrap="none">
            <a:spAutoFit/>
          </a:bodyPr>
          <a:lstStyle/>
          <a:p>
            <a:pPr>
              <a:spcAft>
                <a:spcPct val="40000"/>
              </a:spcAft>
            </a:pPr>
            <a:r>
              <a:rPr lang="pt-BR" sz="3200" b="1" dirty="0" smtClean="0">
                <a:solidFill>
                  <a:schemeClr val="tx2">
                    <a:lumMod val="75000"/>
                  </a:schemeClr>
                </a:solidFill>
                <a:effectLst>
                  <a:outerShdw blurRad="38100" dist="38100" dir="2700000" algn="tl">
                    <a:srgbClr val="000000">
                      <a:alpha val="43137"/>
                    </a:srgbClr>
                  </a:outerShdw>
                </a:effectLst>
              </a:rPr>
              <a:t>Antecedentes da criação da OIT</a:t>
            </a:r>
            <a:endParaRPr lang="pt-BR" sz="32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descr="2Q=="/>
          <p:cNvSpPr>
            <a:spLocks noChangeAspect="1" noChangeArrowheads="1"/>
          </p:cNvSpPr>
          <p:nvPr/>
        </p:nvSpPr>
        <p:spPr bwMode="auto">
          <a:xfrm>
            <a:off x="3648075" y="2495550"/>
            <a:ext cx="1847850" cy="1866900"/>
          </a:xfrm>
          <a:prstGeom prst="rect">
            <a:avLst/>
          </a:prstGeom>
          <a:noFill/>
        </p:spPr>
        <p:txBody>
          <a:bodyPr/>
          <a:lstStyle/>
          <a:p>
            <a:endParaRPr lang="pt-BR"/>
          </a:p>
        </p:txBody>
      </p:sp>
      <p:pic>
        <p:nvPicPr>
          <p:cNvPr id="2058" name="Picture 10" descr="MC900438736[1]"/>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pic>
        <p:nvPicPr>
          <p:cNvPr id="2057" name="Picture 9" descr="grauna3"/>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flipH="1">
            <a:off x="0" y="5552857"/>
            <a:ext cx="1224136" cy="1263650"/>
          </a:xfrm>
          <a:prstGeom prst="rect">
            <a:avLst/>
          </a:prstGeom>
          <a:noFill/>
        </p:spPr>
      </p:pic>
      <p:pic>
        <p:nvPicPr>
          <p:cNvPr id="2062" name="Picture 14" descr="ANd9GcS1ourWwqCtxSbNbr6Ss0yZFGJClX6AiQmP0yi8JpBMtAu49VTT"/>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7596188" y="1989138"/>
            <a:ext cx="1152525" cy="1657350"/>
          </a:xfrm>
          <a:prstGeom prst="rect">
            <a:avLst/>
          </a:prstGeom>
          <a:noFill/>
        </p:spPr>
      </p:pic>
      <p:pic>
        <p:nvPicPr>
          <p:cNvPr id="2064" name="Picture 16" descr="ANd9GcQZr8F9SULho_PIe_ZKnyaTATAaat95qpH2JLn_Yv_o2_07cX4K"/>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611188" y="1771650"/>
            <a:ext cx="1008062" cy="1316038"/>
          </a:xfrm>
          <a:prstGeom prst="rect">
            <a:avLst/>
          </a:prstGeom>
          <a:noFill/>
        </p:spPr>
      </p:pic>
      <p:pic>
        <p:nvPicPr>
          <p:cNvPr id="2066" name="Picture 18" descr="ANd9GcTzfB-dSyOrT5OC3xwGkvbyQee1Qz4VFfJlFKDoRdx3HCqAJRkc"/>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3851275" y="3500438"/>
            <a:ext cx="1485900" cy="1782762"/>
          </a:xfrm>
          <a:prstGeom prst="rect">
            <a:avLst/>
          </a:prstGeom>
          <a:noFill/>
        </p:spPr>
      </p:pic>
      <p:pic>
        <p:nvPicPr>
          <p:cNvPr id="2068" name="Picture 20" descr="ANd9GcSqR8W02edZzZVtHf-Jz2AhVd0s2RQz5yQAYj_M4uc9ByoInEsH"/>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411413" y="3171825"/>
            <a:ext cx="1476375" cy="1193800"/>
          </a:xfrm>
          <a:prstGeom prst="rect">
            <a:avLst/>
          </a:prstGeom>
          <a:noFill/>
        </p:spPr>
      </p:pic>
      <p:pic>
        <p:nvPicPr>
          <p:cNvPr id="2070" name="Picture 22" descr="ANd9GcThdLJPsZ-icceYYLhs_aNHvyRh9I4afzOdMnqk3laIGySRHx_X"/>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877050" y="1052513"/>
            <a:ext cx="1008063" cy="1128712"/>
          </a:xfrm>
          <a:prstGeom prst="rect">
            <a:avLst/>
          </a:prstGeom>
          <a:noFill/>
        </p:spPr>
      </p:pic>
      <p:pic>
        <p:nvPicPr>
          <p:cNvPr id="2074" name="Picture 26" descr="ANd9GcTKGL0flRJYK4rmkB2QwwV21C0mOkWiVVYXokXE1rssPS2Nv2-IEg"/>
          <p:cNvPicPr>
            <a:picLocks noChangeAspect="1" noChangeArrowheads="1"/>
          </p:cNvPicPr>
          <p:nvPr/>
        </p:nvPicPr>
        <p:blipFill>
          <a:blip r:embed="rId9" cstate="email">
            <a:clrChange>
              <a:clrFrom>
                <a:srgbClr val="FEFEFE"/>
              </a:clrFrom>
              <a:clrTo>
                <a:srgbClr val="FEFEFE">
                  <a:alpha val="0"/>
                </a:srgbClr>
              </a:clrTo>
            </a:clrChange>
          </a:blip>
          <a:srcRect/>
          <a:stretch>
            <a:fillRect/>
          </a:stretch>
        </p:blipFill>
        <p:spPr bwMode="auto">
          <a:xfrm>
            <a:off x="4195564" y="1939925"/>
            <a:ext cx="952500" cy="1074737"/>
          </a:xfrm>
          <a:prstGeom prst="rect">
            <a:avLst/>
          </a:prstGeom>
          <a:noFill/>
        </p:spPr>
      </p:pic>
      <p:sp>
        <p:nvSpPr>
          <p:cNvPr id="2075" name="AutoShape 27"/>
          <p:cNvSpPr>
            <a:spLocks noChangeArrowheads="1"/>
          </p:cNvSpPr>
          <p:nvPr/>
        </p:nvSpPr>
        <p:spPr bwMode="auto">
          <a:xfrm>
            <a:off x="971550" y="0"/>
            <a:ext cx="6913563" cy="503238"/>
          </a:xfrm>
          <a:prstGeom prst="ellipseRibbon">
            <a:avLst>
              <a:gd name="adj1" fmla="val 25000"/>
              <a:gd name="adj2" fmla="val 49981"/>
              <a:gd name="adj3" fmla="val 3125"/>
            </a:avLst>
          </a:prstGeom>
          <a:gradFill rotWithShape="1">
            <a:gsLst>
              <a:gs pos="0">
                <a:srgbClr val="E6DCAC"/>
              </a:gs>
              <a:gs pos="23000">
                <a:srgbClr val="C7AC4C"/>
              </a:gs>
              <a:gs pos="55000">
                <a:srgbClr val="E6D78A"/>
              </a:gs>
              <a:gs pos="70000">
                <a:srgbClr val="C7AC4C"/>
              </a:gs>
              <a:gs pos="88000">
                <a:srgbClr val="E6D78A"/>
              </a:gs>
              <a:gs pos="100000">
                <a:srgbClr val="E6DCAC"/>
              </a:gs>
            </a:gsLst>
            <a:lin ang="5400000" scaled="1"/>
          </a:gradFill>
          <a:ln w="44450">
            <a:solidFill>
              <a:srgbClr val="CC9900"/>
            </a:solidFill>
            <a:round/>
            <a:headEnd/>
            <a:tailEnd/>
          </a:ln>
          <a:effectLst/>
        </p:spPr>
        <p:txBody>
          <a:bodyPr wrap="none" anchor="ctr"/>
          <a:lstStyle/>
          <a:p>
            <a:pPr algn="ctr"/>
            <a:r>
              <a:rPr lang="pt-BR" b="1" dirty="0" smtClean="0">
                <a:solidFill>
                  <a:schemeClr val="tx1">
                    <a:lumMod val="50000"/>
                    <a:lumOff val="50000"/>
                  </a:schemeClr>
                </a:solidFill>
                <a:effectLst>
                  <a:outerShdw blurRad="38100" dist="38100" dir="2700000" algn="tl">
                    <a:srgbClr val="000000"/>
                  </a:outerShdw>
                </a:effectLst>
              </a:rPr>
              <a:t>CÚPULA IMPERIAL </a:t>
            </a:r>
            <a:r>
              <a:rPr lang="pt-BR" b="1" dirty="0">
                <a:solidFill>
                  <a:schemeClr val="tx1">
                    <a:lumMod val="50000"/>
                    <a:lumOff val="50000"/>
                  </a:schemeClr>
                </a:solidFill>
                <a:effectLst>
                  <a:outerShdw blurRad="38100" dist="38100" dir="2700000" algn="tl">
                    <a:srgbClr val="000000"/>
                  </a:outerShdw>
                </a:effectLst>
              </a:rPr>
              <a:t>CHOPP</a:t>
            </a:r>
          </a:p>
        </p:txBody>
      </p:sp>
      <p:sp>
        <p:nvSpPr>
          <p:cNvPr id="2081" name="Text Box 33"/>
          <p:cNvSpPr txBox="1">
            <a:spLocks noChangeArrowheads="1"/>
          </p:cNvSpPr>
          <p:nvPr/>
        </p:nvSpPr>
        <p:spPr bwMode="auto">
          <a:xfrm>
            <a:off x="4139952" y="2996952"/>
            <a:ext cx="936625" cy="336550"/>
          </a:xfrm>
          <a:prstGeom prst="rect">
            <a:avLst/>
          </a:prstGeom>
          <a:noFill/>
          <a:ln w="9525" algn="ctr">
            <a:noFill/>
            <a:miter lim="800000"/>
            <a:headEnd/>
            <a:tailEnd/>
          </a:ln>
          <a:effectLst/>
        </p:spPr>
        <p:txBody>
          <a:bodyPr>
            <a:spAutoFit/>
          </a:bodyPr>
          <a:lstStyle/>
          <a:p>
            <a:pPr algn="ctr">
              <a:spcBef>
                <a:spcPct val="50000"/>
              </a:spcBef>
            </a:pPr>
            <a:r>
              <a:rPr lang="pt-BR" sz="1600" b="1" dirty="0" err="1">
                <a:solidFill>
                  <a:srgbClr val="CC3300"/>
                </a:solidFill>
              </a:rPr>
              <a:t>O.I.T.M.</a:t>
            </a:r>
            <a:endParaRPr lang="pt-BR" sz="1600" b="1" dirty="0">
              <a:solidFill>
                <a:srgbClr val="CC3300"/>
              </a:solidFill>
            </a:endParaRPr>
          </a:p>
        </p:txBody>
      </p:sp>
      <p:pic>
        <p:nvPicPr>
          <p:cNvPr id="2088" name="Picture 40" descr="grauna2"/>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3563938" y="476250"/>
            <a:ext cx="733425" cy="1152525"/>
          </a:xfrm>
          <a:prstGeom prst="rect">
            <a:avLst/>
          </a:prstGeom>
          <a:noFill/>
        </p:spPr>
      </p:pic>
      <p:pic>
        <p:nvPicPr>
          <p:cNvPr id="2089" name="Picture 41" descr="grauna2"/>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4859338" y="476250"/>
            <a:ext cx="733425" cy="1152525"/>
          </a:xfrm>
          <a:prstGeom prst="rect">
            <a:avLst/>
          </a:prstGeom>
          <a:noFill/>
        </p:spPr>
      </p:pic>
      <p:pic>
        <p:nvPicPr>
          <p:cNvPr id="2095" name="Picture 47" descr="Grauna"/>
          <p:cNvPicPr>
            <a:picLocks noChangeAspect="1" noChangeArrowheads="1" noCrop="1"/>
          </p:cNvPicPr>
          <p:nvPr/>
        </p:nvPicPr>
        <p:blipFill>
          <a:blip r:embed="rId11" cstate="email"/>
          <a:srcRect/>
          <a:stretch>
            <a:fillRect/>
          </a:stretch>
        </p:blipFill>
        <p:spPr bwMode="auto">
          <a:xfrm>
            <a:off x="8027988" y="5529285"/>
            <a:ext cx="727075" cy="1114425"/>
          </a:xfrm>
          <a:prstGeom prst="rect">
            <a:avLst/>
          </a:prstGeom>
          <a:noFill/>
        </p:spPr>
      </p:pic>
      <p:sp>
        <p:nvSpPr>
          <p:cNvPr id="2098" name="AutoShape 50"/>
          <p:cNvSpPr>
            <a:spLocks noChangeArrowheads="1"/>
          </p:cNvSpPr>
          <p:nvPr/>
        </p:nvSpPr>
        <p:spPr bwMode="auto">
          <a:xfrm>
            <a:off x="7020272" y="4737123"/>
            <a:ext cx="2123728" cy="864269"/>
          </a:xfrm>
          <a:prstGeom prst="cloudCallout">
            <a:avLst>
              <a:gd name="adj1" fmla="val -9893"/>
              <a:gd name="adj2" fmla="val 96600"/>
            </a:avLst>
          </a:prstGeom>
          <a:solidFill>
            <a:schemeClr val="bg1"/>
          </a:solidFill>
          <a:ln w="9525">
            <a:solidFill>
              <a:schemeClr val="tx1"/>
            </a:solidFill>
            <a:round/>
            <a:headEnd/>
            <a:tailEnd/>
          </a:ln>
          <a:effectLst/>
        </p:spPr>
        <p:txBody>
          <a:bodyPr/>
          <a:lstStyle/>
          <a:p>
            <a:pPr algn="ctr"/>
            <a:r>
              <a:rPr lang="pt-BR" sz="1400" b="1" dirty="0"/>
              <a:t>E </a:t>
            </a:r>
            <a:r>
              <a:rPr lang="pt-BR" sz="1400" b="1" dirty="0" smtClean="0"/>
              <a:t>a saúde dos trabalhadores?????</a:t>
            </a:r>
            <a:endParaRPr lang="pt-BR" sz="1400" b="1" dirty="0"/>
          </a:p>
        </p:txBody>
      </p:sp>
      <p:pic>
        <p:nvPicPr>
          <p:cNvPr id="16386" name="Picture 2" descr="http://api.ning.com/files/mhrng7eeJg3BvwwaNtw25q9J55NaDIMSKLLeDeKkjoxSgzyCNr9c5xlwpF8v2MWt3MlRRLyCJXa8OWWH2vR2svlItcgVBadS/grauna_tovendoumaesperanca.jpg">
            <a:hlinkClick r:id="rId12"/>
          </p:cNvPr>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flipH="1">
            <a:off x="5220072" y="3212976"/>
            <a:ext cx="1087760" cy="1117395"/>
          </a:xfrm>
          <a:prstGeom prst="rect">
            <a:avLst/>
          </a:prstGeom>
          <a:noFill/>
        </p:spPr>
      </p:pic>
      <p:sp>
        <p:nvSpPr>
          <p:cNvPr id="29" name="Pergaminho vertical 28"/>
          <p:cNvSpPr/>
          <p:nvPr/>
        </p:nvSpPr>
        <p:spPr>
          <a:xfrm>
            <a:off x="755576" y="6237312"/>
            <a:ext cx="1440160" cy="620688"/>
          </a:xfrm>
          <a:prstGeom prst="verticalScroll">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chemeClr val="tx1"/>
                </a:solidFill>
              </a:rPr>
              <a:t>Agradecemos ao saudoso  Henfil!</a:t>
            </a:r>
            <a:endParaRPr lang="pt-BR" sz="1200" dirty="0">
              <a:solidFill>
                <a:schemeClr val="tx1"/>
              </a:solidFill>
            </a:endParaRPr>
          </a:p>
        </p:txBody>
      </p:sp>
      <p:pic>
        <p:nvPicPr>
          <p:cNvPr id="16389" name="Picture 5" descr="http://www.tonydemarco.com.br/portfolio/wp-content/uploads/2013/07/Grauna.png">
            <a:hlinkClick r:id="rId14"/>
          </p:cNvPr>
          <p:cNvPicPr>
            <a:picLocks noChangeAspect="1" noChangeArrowheads="1"/>
          </p:cNvPicPr>
          <p:nvPr/>
        </p:nvPicPr>
        <p:blipFill>
          <a:blip r:embed="rId15" cstate="email">
            <a:clrChange>
              <a:clrFrom>
                <a:srgbClr val="FFFFFF"/>
              </a:clrFrom>
              <a:clrTo>
                <a:srgbClr val="FFFFFF">
                  <a:alpha val="0"/>
                </a:srgbClr>
              </a:clrTo>
            </a:clrChange>
          </a:blip>
          <a:srcRect/>
          <a:stretch>
            <a:fillRect/>
          </a:stretch>
        </p:blipFill>
        <p:spPr bwMode="auto">
          <a:xfrm>
            <a:off x="4139951" y="620688"/>
            <a:ext cx="875465" cy="1008112"/>
          </a:xfrm>
          <a:prstGeom prst="rect">
            <a:avLst/>
          </a:prstGeom>
          <a:noFill/>
        </p:spPr>
      </p:pic>
      <p:grpSp>
        <p:nvGrpSpPr>
          <p:cNvPr id="2" name="Grupo 34"/>
          <p:cNvGrpSpPr/>
          <p:nvPr/>
        </p:nvGrpSpPr>
        <p:grpSpPr>
          <a:xfrm>
            <a:off x="1312863" y="188640"/>
            <a:ext cx="854075" cy="1513160"/>
            <a:chOff x="1312863" y="188640"/>
            <a:chExt cx="854075" cy="1513160"/>
          </a:xfrm>
        </p:grpSpPr>
        <p:pic>
          <p:nvPicPr>
            <p:cNvPr id="2085" name="Picture 37" descr="henfil_img03b"/>
            <p:cNvPicPr>
              <a:picLocks noChangeAspect="1" noChangeArrowheads="1"/>
            </p:cNvPicPr>
            <p:nvPr/>
          </p:nvPicPr>
          <p:blipFill>
            <a:blip r:embed="rId16" cstate="email">
              <a:clrChange>
                <a:clrFrom>
                  <a:srgbClr val="FEFEFE"/>
                </a:clrFrom>
                <a:clrTo>
                  <a:srgbClr val="FEFEFE">
                    <a:alpha val="0"/>
                  </a:srgbClr>
                </a:clrTo>
              </a:clrChange>
            </a:blip>
            <a:srcRect/>
            <a:stretch>
              <a:fillRect/>
            </a:stretch>
          </p:blipFill>
          <p:spPr bwMode="auto">
            <a:xfrm>
              <a:off x="1312863" y="765175"/>
              <a:ext cx="854075" cy="936625"/>
            </a:xfrm>
            <a:prstGeom prst="rect">
              <a:avLst/>
            </a:prstGeom>
            <a:noFill/>
          </p:spPr>
        </p:pic>
        <p:pic>
          <p:nvPicPr>
            <p:cNvPr id="34" name="Picture 4" descr="século xix,idade,detalhes,desenho,exemplo,famosos,ouro,tem,cabeça,velho,tiara papal,período,papa,religião,representação"/>
            <p:cNvPicPr>
              <a:picLocks noChangeAspect="1" noChangeArrowheads="1"/>
            </p:cNvPicPr>
            <p:nvPr/>
          </p:nvPicPr>
          <p:blipFill>
            <a:blip r:embed="rId17" cstate="email">
              <a:clrChange>
                <a:clrFrom>
                  <a:srgbClr val="FFFFFF"/>
                </a:clrFrom>
                <a:clrTo>
                  <a:srgbClr val="FFFFFF">
                    <a:alpha val="0"/>
                  </a:srgbClr>
                </a:clrTo>
              </a:clrChange>
            </a:blip>
            <a:srcRect r="13436"/>
            <a:stretch>
              <a:fillRect/>
            </a:stretch>
          </p:blipFill>
          <p:spPr bwMode="auto">
            <a:xfrm>
              <a:off x="1475656" y="188640"/>
              <a:ext cx="576064" cy="762000"/>
            </a:xfrm>
            <a:prstGeom prst="rect">
              <a:avLst/>
            </a:prstGeom>
            <a:noFill/>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email"/>
          <a:srcRect t="2422"/>
          <a:stretch>
            <a:fillRect/>
          </a:stretch>
        </p:blipFill>
        <p:spPr bwMode="auto">
          <a:xfrm>
            <a:off x="683568" y="1276039"/>
            <a:ext cx="3668836" cy="5413686"/>
          </a:xfrm>
          <a:prstGeom prst="rect">
            <a:avLst/>
          </a:prstGeom>
          <a:noFill/>
          <a:ln w="9525" algn="ctr">
            <a:solidFill>
              <a:srgbClr val="CC9900"/>
            </a:solidFill>
            <a:miter lim="800000"/>
            <a:headEnd/>
            <a:tailEnd/>
          </a:ln>
          <a:effectLst>
            <a:outerShdw dist="71842" dir="2700000" algn="ctr" rotWithShape="0">
              <a:srgbClr val="996633"/>
            </a:outerShdw>
          </a:effectLst>
        </p:spPr>
      </p:pic>
      <p:pic>
        <p:nvPicPr>
          <p:cNvPr id="3" name="Picture 8"/>
          <p:cNvPicPr>
            <a:picLocks noChangeAspect="1" noChangeArrowheads="1"/>
          </p:cNvPicPr>
          <p:nvPr/>
        </p:nvPicPr>
        <p:blipFill>
          <a:blip r:embed="rId3" cstate="email"/>
          <a:srcRect/>
          <a:stretch>
            <a:fillRect/>
          </a:stretch>
        </p:blipFill>
        <p:spPr bwMode="auto">
          <a:xfrm>
            <a:off x="4860032" y="1268760"/>
            <a:ext cx="3414712" cy="3455988"/>
          </a:xfrm>
          <a:prstGeom prst="rect">
            <a:avLst/>
          </a:prstGeom>
          <a:noFill/>
          <a:ln w="9525" algn="ctr">
            <a:solidFill>
              <a:srgbClr val="CC9900"/>
            </a:solidFill>
            <a:miter lim="800000"/>
            <a:headEnd/>
            <a:tailEnd/>
          </a:ln>
          <a:effectLst>
            <a:outerShdw dist="63500" dir="2212194" algn="ctr" rotWithShape="0">
              <a:srgbClr val="996633">
                <a:alpha val="50000"/>
              </a:srgbClr>
            </a:outerShdw>
          </a:effectLst>
        </p:spPr>
      </p:pic>
      <p:sp>
        <p:nvSpPr>
          <p:cNvPr id="4" name="Text Box 9"/>
          <p:cNvSpPr txBox="1">
            <a:spLocks noChangeArrowheads="1"/>
          </p:cNvSpPr>
          <p:nvPr/>
        </p:nvSpPr>
        <p:spPr bwMode="auto">
          <a:xfrm>
            <a:off x="1187624" y="0"/>
            <a:ext cx="6912768" cy="830997"/>
          </a:xfrm>
          <a:prstGeom prst="rect">
            <a:avLst/>
          </a:prstGeom>
          <a:noFill/>
          <a:ln w="9525">
            <a:noFill/>
            <a:miter lim="800000"/>
            <a:headEnd/>
            <a:tailEnd/>
          </a:ln>
          <a:effectLst/>
        </p:spPr>
        <p:txBody>
          <a:bodyPr wrap="square">
            <a:spAutoFit/>
          </a:bodyPr>
          <a:lstStyle/>
          <a:p>
            <a:pPr algn="ctr"/>
            <a:r>
              <a:rPr lang="pt-BR" sz="2400" b="1" dirty="0">
                <a:solidFill>
                  <a:schemeClr val="tx2">
                    <a:lumMod val="75000"/>
                  </a:schemeClr>
                </a:solidFill>
                <a:effectLst>
                  <a:outerShdw blurRad="38100" dist="38100" dir="2700000" algn="tl">
                    <a:srgbClr val="000000">
                      <a:alpha val="43137"/>
                    </a:srgbClr>
                  </a:outerShdw>
                </a:effectLst>
              </a:rPr>
              <a:t>Eventos significativos que contribuíram para a elaboração de normas antecedentes à criação da OIT</a:t>
            </a:r>
          </a:p>
        </p:txBody>
      </p:sp>
      <p:sp>
        <p:nvSpPr>
          <p:cNvPr id="7" name="Retângulo 6"/>
          <p:cNvSpPr/>
          <p:nvPr/>
        </p:nvSpPr>
        <p:spPr>
          <a:xfrm>
            <a:off x="4572000" y="6259378"/>
            <a:ext cx="4572000" cy="553998"/>
          </a:xfrm>
          <a:prstGeom prst="rect">
            <a:avLst/>
          </a:prstGeom>
        </p:spPr>
        <p:txBody>
          <a:bodyPr>
            <a:spAutoFit/>
          </a:bodyPr>
          <a:lstStyle/>
          <a:p>
            <a:pPr algn="r"/>
            <a:r>
              <a:rPr lang="en-US" sz="1000" dirty="0" err="1" smtClean="0"/>
              <a:t>Fonte</a:t>
            </a:r>
            <a:r>
              <a:rPr lang="en-US" sz="1000" dirty="0" smtClean="0"/>
              <a:t>: Lowe, </a:t>
            </a:r>
            <a:r>
              <a:rPr lang="en-US" sz="1000" dirty="0" err="1" smtClean="0"/>
              <a:t>Boutelle</a:t>
            </a:r>
            <a:r>
              <a:rPr lang="en-US" sz="1000" dirty="0" smtClean="0"/>
              <a:t> Ellsworth (1918). International aspects of the labor problem. </a:t>
            </a:r>
            <a:r>
              <a:rPr lang="en-US" sz="1000" dirty="0" err="1" smtClean="0"/>
              <a:t>Tese</a:t>
            </a:r>
            <a:r>
              <a:rPr lang="en-US" sz="1000" dirty="0" smtClean="0"/>
              <a:t> de </a:t>
            </a:r>
            <a:r>
              <a:rPr lang="en-US" sz="1000" dirty="0" err="1" smtClean="0"/>
              <a:t>doutorado</a:t>
            </a:r>
            <a:r>
              <a:rPr lang="en-US" sz="1000" dirty="0" smtClean="0"/>
              <a:t>. New York, Faculty of Political Science-Columbia University. </a:t>
            </a:r>
          </a:p>
          <a:p>
            <a:pPr algn="r"/>
            <a:r>
              <a:rPr lang="en-US" sz="1000" dirty="0" smtClean="0"/>
              <a:t>In: </a:t>
            </a:r>
            <a:r>
              <a:rPr lang="en-US" sz="1000" dirty="0" smtClean="0">
                <a:hlinkClick r:id="rId4"/>
              </a:rPr>
              <a:t>http://www.archive.org/stream/internationalas01lowegoog#page/n5/mode/1up</a:t>
            </a:r>
            <a:endParaRPr lang="pt-BR" sz="1000" dirty="0"/>
          </a:p>
        </p:txBody>
      </p:sp>
      <p:sp>
        <p:nvSpPr>
          <p:cNvPr id="9" name="Retângulo 8"/>
          <p:cNvSpPr/>
          <p:nvPr/>
        </p:nvSpPr>
        <p:spPr>
          <a:xfrm>
            <a:off x="755576" y="3608641"/>
            <a:ext cx="852052"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1611370" y="3589609"/>
            <a:ext cx="390648" cy="1523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443448" y="3589609"/>
            <a:ext cx="390648" cy="1523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752004" y="4202528"/>
            <a:ext cx="781296" cy="60925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1583148" y="4335684"/>
            <a:ext cx="404428" cy="1724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3433178" y="4353084"/>
            <a:ext cx="404428" cy="17246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Texto Explicativo 2 15"/>
          <p:cNvSpPr/>
          <p:nvPr/>
        </p:nvSpPr>
        <p:spPr>
          <a:xfrm flipH="1">
            <a:off x="0" y="4941168"/>
            <a:ext cx="1475656" cy="1152128"/>
          </a:xfrm>
          <a:prstGeom prst="borderCallout2">
            <a:avLst>
              <a:gd name="adj1" fmla="val 35242"/>
              <a:gd name="adj2" fmla="val -1724"/>
              <a:gd name="adj3" fmla="val 17719"/>
              <a:gd name="adj4" fmla="val -6205"/>
              <a:gd name="adj5" fmla="val -37277"/>
              <a:gd name="adj6" fmla="val -67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pt-BR" sz="1400" dirty="0" smtClean="0">
              <a:solidFill>
                <a:schemeClr val="tx1"/>
              </a:solidFill>
            </a:endParaRPr>
          </a:p>
          <a:p>
            <a:pPr algn="ctr"/>
            <a:endParaRPr lang="pt-BR" sz="1400" dirty="0" smtClean="0">
              <a:solidFill>
                <a:schemeClr val="tx1"/>
              </a:solidFill>
            </a:endParaRPr>
          </a:p>
          <a:p>
            <a:pPr algn="ctr"/>
            <a:endParaRPr lang="pt-BR" sz="1400" dirty="0" smtClean="0">
              <a:solidFill>
                <a:schemeClr val="tx1"/>
              </a:solidFill>
            </a:endParaRPr>
          </a:p>
          <a:p>
            <a:pPr algn="ctr"/>
            <a:endParaRPr lang="pt-BR" sz="1400" dirty="0" smtClean="0">
              <a:solidFill>
                <a:schemeClr val="tx1"/>
              </a:solidFill>
            </a:endParaRPr>
          </a:p>
          <a:p>
            <a:pPr algn="ctr"/>
            <a:endParaRPr lang="pt-BR" sz="1400" dirty="0" smtClean="0">
              <a:solidFill>
                <a:schemeClr val="tx1"/>
              </a:solidFill>
            </a:endParaRPr>
          </a:p>
          <a:p>
            <a:pPr algn="ctr"/>
            <a:r>
              <a:rPr lang="pt-BR" sz="1400" dirty="0" smtClean="0">
                <a:solidFill>
                  <a:schemeClr val="tx1"/>
                </a:solidFill>
              </a:rPr>
              <a:t>Associação Internacional de Proteção Legal aos Trabalhadores</a:t>
            </a:r>
            <a:endParaRPr lang="pt-BR" sz="1400" dirty="0">
              <a:solidFill>
                <a:schemeClr val="tx1"/>
              </a:solidFill>
            </a:endParaRPr>
          </a:p>
        </p:txBody>
      </p:sp>
      <p:grpSp>
        <p:nvGrpSpPr>
          <p:cNvPr id="5" name="Grupo 20"/>
          <p:cNvGrpSpPr/>
          <p:nvPr/>
        </p:nvGrpSpPr>
        <p:grpSpPr>
          <a:xfrm>
            <a:off x="6948264" y="3945689"/>
            <a:ext cx="1450887" cy="2160240"/>
            <a:chOff x="1176897" y="845197"/>
            <a:chExt cx="2675023" cy="3159867"/>
          </a:xfrm>
          <a:scene3d>
            <a:camera prst="perspectiveFront" fov="3300000">
              <a:rot lat="486000" lon="19530000" rev="174000"/>
            </a:camera>
            <a:lightRig rig="harsh" dir="t">
              <a:rot lat="0" lon="0" rev="3000000"/>
            </a:lightRig>
          </a:scene3d>
        </p:grpSpPr>
        <p:pic>
          <p:nvPicPr>
            <p:cNvPr id="22" name="Picture 2"/>
            <p:cNvPicPr>
              <a:picLocks noChangeArrowheads="1"/>
            </p:cNvPicPr>
            <p:nvPr/>
          </p:nvPicPr>
          <p:blipFill>
            <a:blip r:embed="rId5" cstate="email"/>
            <a:srcRect/>
            <a:stretch>
              <a:fillRect/>
            </a:stretch>
          </p:blipFill>
          <p:spPr bwMode="auto">
            <a:xfrm>
              <a:off x="1176897" y="845197"/>
              <a:ext cx="2675023" cy="3159867"/>
            </a:xfrm>
            <a:prstGeom prst="rect">
              <a:avLst/>
            </a:prstGeom>
            <a:solidFill>
              <a:srgbClr val="FFFFFF">
                <a:shade val="85000"/>
              </a:srgbClr>
            </a:solidFill>
            <a:ln w="88900" cap="sq">
              <a:solidFill>
                <a:schemeClr val="accent6">
                  <a:lumMod val="60000"/>
                  <a:lumOff val="40000"/>
                </a:schemeClr>
              </a:solidFill>
              <a:miter lim="800000"/>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23" name="Retângulo 22"/>
            <p:cNvSpPr/>
            <p:nvPr/>
          </p:nvSpPr>
          <p:spPr>
            <a:xfrm>
              <a:off x="1726014" y="2042101"/>
              <a:ext cx="1582613" cy="894732"/>
            </a:xfrm>
            <a:prstGeom prst="rect">
              <a:avLst/>
            </a:prstGeom>
            <a:noFill/>
            <a:ln>
              <a:solidFill>
                <a:schemeClr val="accent6">
                  <a:lumMod val="60000"/>
                  <a:lumOff val="40000"/>
                </a:schemeClr>
              </a:solid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lIns="91440" tIns="45720" rIns="91440" bIns="45720">
              <a:spAutoFit/>
              <a:sp3d contourW="12700">
                <a:bevelT w="25400" h="25400"/>
                <a:contourClr>
                  <a:schemeClr val="accent6">
                    <a:shade val="73000"/>
                  </a:schemeClr>
                </a:contourClr>
              </a:sp3d>
            </a:bodyPr>
            <a:lstStyle/>
            <a:p>
              <a:pPr algn="ctr">
                <a:lnSpc>
                  <a:spcPct val="150000"/>
                </a:lnSpc>
              </a:pPr>
              <a:r>
                <a:rPr lang="pt-BR" sz="12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International</a:t>
              </a:r>
              <a:r>
                <a:rPr lang="pt-BR" sz="1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pt-BR" sz="12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Aspects</a:t>
              </a:r>
              <a:r>
                <a:rPr lang="pt-BR" sz="1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lnSpc>
                  <a:spcPct val="150000"/>
                </a:lnSpc>
              </a:pPr>
              <a:r>
                <a:rPr lang="pt-BR" sz="12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of</a:t>
              </a:r>
              <a:r>
                <a:rPr lang="pt-BR" sz="1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pt-BR" sz="12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a:t>
              </a:r>
              <a:r>
                <a:rPr lang="pt-BR" sz="1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lnSpc>
                  <a:spcPct val="150000"/>
                </a:lnSpc>
              </a:pPr>
              <a:r>
                <a:rPr lang="pt-BR" sz="1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Labor </a:t>
              </a:r>
              <a:r>
                <a:rPr lang="pt-BR" sz="12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Problem</a:t>
              </a:r>
              <a:endParaRPr lang="pt-BR" sz="12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4" name="Retângulo 23"/>
            <p:cNvSpPr/>
            <p:nvPr/>
          </p:nvSpPr>
          <p:spPr>
            <a:xfrm>
              <a:off x="1807117" y="1003105"/>
              <a:ext cx="1414169" cy="246221"/>
            </a:xfrm>
            <a:prstGeom prst="rect">
              <a:avLst/>
            </a:prstGeom>
            <a:noFill/>
            <a:ln>
              <a:solidFill>
                <a:schemeClr val="accent6">
                  <a:lumMod val="60000"/>
                  <a:lumOff val="40000"/>
                </a:schemeClr>
              </a:solid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lIns="91440" tIns="45720" rIns="91440" bIns="45720">
              <a:spAutoFit/>
              <a:sp3d contourW="12700">
                <a:bevelT w="25400" h="25400"/>
                <a:contourClr>
                  <a:schemeClr val="accent6">
                    <a:shade val="73000"/>
                  </a:schemeClr>
                </a:contourClr>
              </a:sp3d>
            </a:bodyPr>
            <a:lstStyle/>
            <a:p>
              <a:pPr algn="ctr"/>
              <a:r>
                <a:rPr lang="pt-BR" sz="1000" b="1" i="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rPr>
                <a:t>Boutelle</a:t>
              </a:r>
              <a:r>
                <a:rPr lang="pt-BR" sz="10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rPr>
                <a:t> </a:t>
              </a:r>
              <a:r>
                <a:rPr lang="pt-BR" sz="1000" b="1" i="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rPr>
                <a:t>Ellsworth</a:t>
              </a:r>
              <a:r>
                <a:rPr lang="pt-BR" sz="10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rPr>
                <a:t> </a:t>
              </a:r>
              <a:r>
                <a:rPr lang="pt-BR" sz="1000" b="1" i="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rPr>
                <a:t>Lowe</a:t>
              </a:r>
              <a:endParaRPr lang="pt-BR" sz="1000" b="1" i="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dobe Caslon Pro" pitchFamily="18" charset="0"/>
              </a:endParaRPr>
            </a:p>
          </p:txBody>
        </p:sp>
        <p:sp>
          <p:nvSpPr>
            <p:cNvPr id="25" name="Retângulo 24"/>
            <p:cNvSpPr/>
            <p:nvPr/>
          </p:nvSpPr>
          <p:spPr>
            <a:xfrm>
              <a:off x="2284335" y="3717032"/>
              <a:ext cx="447559" cy="246221"/>
            </a:xfrm>
            <a:prstGeom prst="rect">
              <a:avLst/>
            </a:prstGeom>
            <a:noFill/>
            <a:ln>
              <a:solidFill>
                <a:schemeClr val="accent6">
                  <a:lumMod val="60000"/>
                  <a:lumOff val="40000"/>
                </a:schemeClr>
              </a:solid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txBody>
            <a:bodyPr wrap="none" lIns="91440" tIns="45720" rIns="91440" bIns="45720">
              <a:spAutoFit/>
              <a:sp3d contourW="12700">
                <a:bevelT w="25400" h="25400"/>
                <a:contourClr>
                  <a:schemeClr val="accent6">
                    <a:shade val="73000"/>
                  </a:schemeClr>
                </a:contourClr>
              </a:sp3d>
            </a:bodyPr>
            <a:lstStyle/>
            <a:p>
              <a:pPr algn="ctr"/>
              <a:r>
                <a:rPr lang="pt-BR" sz="1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1918</a:t>
              </a:r>
              <a:endParaRPr lang="pt-BR" sz="1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19" name="Retângulo 18"/>
          <p:cNvSpPr/>
          <p:nvPr/>
        </p:nvSpPr>
        <p:spPr>
          <a:xfrm>
            <a:off x="8084223" y="0"/>
            <a:ext cx="1059777" cy="276999"/>
          </a:xfrm>
          <a:prstGeom prst="rect">
            <a:avLst/>
          </a:prstGeom>
        </p:spPr>
        <p:txBody>
          <a:bodyPr wrap="none">
            <a:spAutoFit/>
          </a:bodyPr>
          <a:lstStyle/>
          <a:p>
            <a:r>
              <a:rPr lang="pt-BR" sz="1200" b="1" dirty="0" smtClean="0">
                <a:solidFill>
                  <a:schemeClr val="tx2">
                    <a:lumMod val="75000"/>
                  </a:schemeClr>
                </a:solidFill>
                <a:effectLst>
                  <a:outerShdw blurRad="38100" dist="38100" dir="2700000" algn="tl">
                    <a:srgbClr val="000000">
                      <a:alpha val="43137"/>
                    </a:srgbClr>
                  </a:outerShdw>
                </a:effectLst>
              </a:rPr>
              <a:t>Antecedentes</a:t>
            </a:r>
            <a:endParaRPr lang="pt-B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par>
                                <p:cTn id="35" presetID="2" presetClass="entr" presetSubtype="3"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71670" y="1340768"/>
            <a:ext cx="4733718" cy="477053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pt-BR" sz="1600" b="1" dirty="0" smtClean="0">
                <a:solidFill>
                  <a:srgbClr val="002060"/>
                </a:solidFill>
              </a:rPr>
              <a:t>Em 1789 (ano da Revolução Francesa), Robert Owen, </a:t>
            </a:r>
            <a:r>
              <a:rPr lang="pt-BR" sz="1600" b="1" dirty="0" err="1" smtClean="0">
                <a:solidFill>
                  <a:srgbClr val="002060"/>
                </a:solidFill>
              </a:rPr>
              <a:t>ex-ajudante</a:t>
            </a:r>
            <a:r>
              <a:rPr lang="pt-BR" sz="1600" b="1" dirty="0" smtClean="0">
                <a:solidFill>
                  <a:srgbClr val="002060"/>
                </a:solidFill>
              </a:rPr>
              <a:t> de vendedor de tecidos, tornou-se sócio de uma indústria têxtil, chegando a proprietário de uma fábrica em </a:t>
            </a:r>
            <a:r>
              <a:rPr lang="pt-BR" sz="1600" b="1" dirty="0" err="1" smtClean="0">
                <a:solidFill>
                  <a:srgbClr val="002060"/>
                </a:solidFill>
              </a:rPr>
              <a:t>New</a:t>
            </a:r>
            <a:r>
              <a:rPr lang="pt-BR" sz="1600" b="1" dirty="0" smtClean="0">
                <a:solidFill>
                  <a:srgbClr val="002060"/>
                </a:solidFill>
              </a:rPr>
              <a:t> </a:t>
            </a:r>
            <a:r>
              <a:rPr lang="pt-BR" sz="1600" b="1" dirty="0" err="1" smtClean="0">
                <a:solidFill>
                  <a:srgbClr val="002060"/>
                </a:solidFill>
              </a:rPr>
              <a:t>Lanark</a:t>
            </a:r>
            <a:r>
              <a:rPr lang="pt-BR" sz="1600" b="1" dirty="0" smtClean="0">
                <a:solidFill>
                  <a:srgbClr val="002060"/>
                </a:solidFill>
              </a:rPr>
              <a:t>, em 1809. </a:t>
            </a:r>
          </a:p>
          <a:p>
            <a:pPr algn="just"/>
            <a:endParaRPr lang="pt-BR" sz="1600" b="1" dirty="0" smtClean="0">
              <a:solidFill>
                <a:srgbClr val="002060"/>
              </a:solidFill>
            </a:endParaRPr>
          </a:p>
          <a:p>
            <a:pPr algn="just"/>
            <a:r>
              <a:rPr lang="pt-BR" sz="1600" b="1" dirty="0" smtClean="0">
                <a:solidFill>
                  <a:srgbClr val="002060"/>
                </a:solidFill>
              </a:rPr>
              <a:t>A atuação de Owen foi um dos fatores que influenciou a criação de um movimento trabalhista internacional que visava a melhoria das condições de trabalho. </a:t>
            </a:r>
          </a:p>
          <a:p>
            <a:pPr algn="just"/>
            <a:endParaRPr lang="pt-BR" sz="1600" b="1" dirty="0" smtClean="0">
              <a:solidFill>
                <a:srgbClr val="002060"/>
              </a:solidFill>
            </a:endParaRPr>
          </a:p>
          <a:p>
            <a:pPr algn="just"/>
            <a:r>
              <a:rPr lang="pt-BR" sz="1600" b="1" dirty="0" smtClean="0">
                <a:solidFill>
                  <a:srgbClr val="002060"/>
                </a:solidFill>
              </a:rPr>
              <a:t>Suas propostas marcantes guardavam coerência com o que vinha  implementando em sua fábrica, como a redução da jornada de trabalho.</a:t>
            </a:r>
          </a:p>
          <a:p>
            <a:pPr algn="just"/>
            <a:endParaRPr lang="pt-BR" sz="1600" b="1" dirty="0" smtClean="0">
              <a:solidFill>
                <a:srgbClr val="002060"/>
              </a:solidFill>
            </a:endParaRPr>
          </a:p>
          <a:p>
            <a:pPr algn="just"/>
            <a:r>
              <a:rPr lang="pt-BR" sz="1600" b="1" dirty="0" smtClean="0">
                <a:solidFill>
                  <a:srgbClr val="002060"/>
                </a:solidFill>
              </a:rPr>
              <a:t>Em 1818, Owen enviou uma petição à cúpula do encontro dos governos europeus em </a:t>
            </a:r>
            <a:r>
              <a:rPr lang="pt-BR" sz="1600" b="1" dirty="0" err="1" smtClean="0">
                <a:solidFill>
                  <a:srgbClr val="002060"/>
                </a:solidFill>
              </a:rPr>
              <a:t>Aix-la-Chapelle</a:t>
            </a:r>
            <a:r>
              <a:rPr lang="pt-BR" sz="1600" b="1" dirty="0" smtClean="0">
                <a:solidFill>
                  <a:srgbClr val="002060"/>
                </a:solidFill>
              </a:rPr>
              <a:t> colocando que a primeira ação dos governos deveria ser a fixação legal de limites para um dia de trabalho dos operários. </a:t>
            </a:r>
          </a:p>
        </p:txBody>
      </p:sp>
      <p:pic>
        <p:nvPicPr>
          <p:cNvPr id="34820" name="Picture 4" descr="Robert Owen"/>
          <p:cNvPicPr>
            <a:picLocks noChangeAspect="1" noChangeArrowheads="1"/>
          </p:cNvPicPr>
          <p:nvPr/>
        </p:nvPicPr>
        <p:blipFill>
          <a:blip r:embed="rId2" cstate="email"/>
          <a:srcRect/>
          <a:stretch>
            <a:fillRect/>
          </a:stretch>
        </p:blipFill>
        <p:spPr bwMode="auto">
          <a:xfrm>
            <a:off x="0" y="-1"/>
            <a:ext cx="1907704" cy="3115917"/>
          </a:xfrm>
          <a:prstGeom prst="rect">
            <a:avLst/>
          </a:prstGeom>
          <a:ln>
            <a:noFill/>
          </a:ln>
          <a:effectLst>
            <a:outerShdw blurRad="292100" dist="139700" dir="2700000" algn="tl" rotWithShape="0">
              <a:srgbClr val="333333">
                <a:alpha val="65000"/>
              </a:srgbClr>
            </a:outerShdw>
          </a:effectLst>
        </p:spPr>
      </p:pic>
      <p:sp>
        <p:nvSpPr>
          <p:cNvPr id="6" name="CaixaDeTexto 5"/>
          <p:cNvSpPr txBox="1"/>
          <p:nvPr/>
        </p:nvSpPr>
        <p:spPr>
          <a:xfrm rot="16200000">
            <a:off x="689710" y="756329"/>
            <a:ext cx="1974323" cy="461665"/>
          </a:xfrm>
          <a:prstGeom prst="rect">
            <a:avLst/>
          </a:prstGeom>
          <a:noFill/>
        </p:spPr>
        <p:txBody>
          <a:bodyPr wrap="none" rtlCol="0">
            <a:spAutoFit/>
          </a:bodyPr>
          <a:lstStyle/>
          <a:p>
            <a:r>
              <a:rPr lang="pt-BR" sz="1200" b="1" dirty="0" smtClean="0">
                <a:solidFill>
                  <a:schemeClr val="tx2">
                    <a:lumMod val="75000"/>
                  </a:schemeClr>
                </a:solidFill>
                <a:effectLst>
                  <a:outerShdw blurRad="38100" dist="38100" dir="2700000" algn="tl">
                    <a:srgbClr val="000000">
                      <a:alpha val="43137"/>
                    </a:srgbClr>
                  </a:outerShdw>
                </a:effectLst>
              </a:rPr>
              <a:t>Robert Owen </a:t>
            </a:r>
          </a:p>
          <a:p>
            <a:r>
              <a:rPr lang="pt-BR" sz="1200" b="1" dirty="0" smtClean="0">
                <a:solidFill>
                  <a:schemeClr val="tx2">
                    <a:lumMod val="75000"/>
                  </a:schemeClr>
                </a:solidFill>
                <a:effectLst>
                  <a:outerShdw blurRad="38100" dist="38100" dir="2700000" algn="tl">
                    <a:srgbClr val="000000">
                      <a:alpha val="43137"/>
                    </a:srgbClr>
                  </a:outerShdw>
                </a:effectLst>
              </a:rPr>
              <a:t>(</a:t>
            </a:r>
            <a:r>
              <a:rPr lang="pt-BR" sz="1200" b="1" dirty="0" err="1" smtClean="0">
                <a:solidFill>
                  <a:schemeClr val="tx2">
                    <a:lumMod val="75000"/>
                  </a:schemeClr>
                </a:solidFill>
                <a:effectLst>
                  <a:outerShdw blurRad="38100" dist="38100" dir="2700000" algn="tl">
                    <a:srgbClr val="000000">
                      <a:alpha val="43137"/>
                    </a:srgbClr>
                  </a:outerShdw>
                </a:effectLst>
              </a:rPr>
              <a:t>Newtown</a:t>
            </a:r>
            <a:r>
              <a:rPr lang="pt-BR" sz="1200" b="1" dirty="0" smtClean="0">
                <a:solidFill>
                  <a:schemeClr val="tx2">
                    <a:lumMod val="75000"/>
                  </a:schemeClr>
                </a:solidFill>
                <a:effectLst>
                  <a:outerShdw blurRad="38100" dist="38100" dir="2700000" algn="tl">
                    <a:srgbClr val="000000">
                      <a:alpha val="43137"/>
                    </a:srgbClr>
                  </a:outerShdw>
                </a:effectLst>
              </a:rPr>
              <a:t>/UK, 1771–1858)</a:t>
            </a:r>
            <a:endParaRPr lang="pt-BR" sz="1200" b="1" dirty="0">
              <a:solidFill>
                <a:schemeClr val="tx2">
                  <a:lumMod val="75000"/>
                </a:schemeClr>
              </a:solidFill>
              <a:effectLst>
                <a:outerShdw blurRad="38100" dist="38100" dir="2700000" algn="tl">
                  <a:srgbClr val="000000">
                    <a:alpha val="43137"/>
                  </a:srgbClr>
                </a:outerShdw>
              </a:effectLst>
            </a:endParaRPr>
          </a:p>
        </p:txBody>
      </p:sp>
      <p:sp>
        <p:nvSpPr>
          <p:cNvPr id="8" name="Retângulo 7"/>
          <p:cNvSpPr/>
          <p:nvPr/>
        </p:nvSpPr>
        <p:spPr>
          <a:xfrm>
            <a:off x="33164" y="6448032"/>
            <a:ext cx="2610010" cy="338554"/>
          </a:xfrm>
          <a:prstGeom prst="rect">
            <a:avLst/>
          </a:prstGeom>
        </p:spPr>
        <p:txBody>
          <a:bodyPr wrap="none">
            <a:spAutoFit/>
          </a:bodyPr>
          <a:lstStyle/>
          <a:p>
            <a:r>
              <a:rPr lang="pt-BR" sz="800" dirty="0" smtClean="0">
                <a:hlinkClick r:id="rId3"/>
              </a:rPr>
              <a:t>http://robert-owen-museum.org.uk/</a:t>
            </a:r>
            <a:endParaRPr lang="pt-BR" sz="800" dirty="0" smtClean="0"/>
          </a:p>
          <a:p>
            <a:r>
              <a:rPr lang="pt-BR" sz="800" dirty="0" smtClean="0">
                <a:hlinkClick r:id="rId4"/>
              </a:rPr>
              <a:t>http://www.museeprotestant.org/en/notice/medailles-2/</a:t>
            </a:r>
            <a:endParaRPr lang="pt-BR" sz="800" dirty="0"/>
          </a:p>
        </p:txBody>
      </p:sp>
      <p:pic>
        <p:nvPicPr>
          <p:cNvPr id="34822" name="Picture 6" descr="http://www.museeprotestant.org/wp-content/uploads/2013/12/0000000478L.jpg"/>
          <p:cNvPicPr>
            <a:picLocks noChangeAspect="1" noChangeArrowheads="1"/>
          </p:cNvPicPr>
          <p:nvPr/>
        </p:nvPicPr>
        <p:blipFill>
          <a:blip r:embed="rId5" cstate="email"/>
          <a:srcRect/>
          <a:stretch>
            <a:fillRect/>
          </a:stretch>
        </p:blipFill>
        <p:spPr bwMode="auto">
          <a:xfrm>
            <a:off x="7017315" y="44624"/>
            <a:ext cx="2095153" cy="2435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aixaDeTexto 9"/>
          <p:cNvSpPr txBox="1"/>
          <p:nvPr/>
        </p:nvSpPr>
        <p:spPr>
          <a:xfrm>
            <a:off x="7286644" y="2494637"/>
            <a:ext cx="1619672" cy="646331"/>
          </a:xfrm>
          <a:prstGeom prst="rect">
            <a:avLst/>
          </a:prstGeom>
          <a:noFill/>
        </p:spPr>
        <p:txBody>
          <a:bodyPr wrap="square" rtlCol="0">
            <a:spAutoFit/>
          </a:bodyPr>
          <a:lstStyle/>
          <a:p>
            <a:pPr algn="ctr"/>
            <a:r>
              <a:rPr lang="pt-BR" sz="1200" b="1" dirty="0" smtClean="0">
                <a:solidFill>
                  <a:schemeClr val="tx2">
                    <a:lumMod val="75000"/>
                  </a:schemeClr>
                </a:solidFill>
                <a:effectLst>
                  <a:outerShdw blurRad="38100" dist="38100" dir="2700000" algn="tl">
                    <a:srgbClr val="000000">
                      <a:alpha val="43137"/>
                    </a:srgbClr>
                  </a:outerShdw>
                </a:effectLst>
              </a:rPr>
              <a:t>Daniel </a:t>
            </a:r>
            <a:r>
              <a:rPr lang="pt-BR" sz="1200" b="1" dirty="0" err="1" smtClean="0">
                <a:solidFill>
                  <a:schemeClr val="tx2">
                    <a:lumMod val="75000"/>
                  </a:schemeClr>
                </a:solidFill>
                <a:effectLst>
                  <a:outerShdw blurRad="38100" dist="38100" dir="2700000" algn="tl">
                    <a:srgbClr val="000000">
                      <a:alpha val="43137"/>
                    </a:srgbClr>
                  </a:outerShdw>
                </a:effectLst>
              </a:rPr>
              <a:t>Legrand</a:t>
            </a:r>
            <a:r>
              <a:rPr lang="pt-BR" sz="1200" b="1" dirty="0" smtClean="0">
                <a:solidFill>
                  <a:schemeClr val="tx2">
                    <a:lumMod val="75000"/>
                  </a:schemeClr>
                </a:solidFill>
                <a:effectLst>
                  <a:outerShdw blurRad="38100" dist="38100" dir="2700000" algn="tl">
                    <a:srgbClr val="000000">
                      <a:alpha val="43137"/>
                    </a:srgbClr>
                  </a:outerShdw>
                </a:effectLst>
              </a:rPr>
              <a:t>,</a:t>
            </a:r>
          </a:p>
          <a:p>
            <a:pPr algn="ctr"/>
            <a:r>
              <a:rPr lang="pt-BR" sz="1200" b="1" dirty="0" smtClean="0">
                <a:solidFill>
                  <a:schemeClr val="tx2">
                    <a:lumMod val="75000"/>
                  </a:schemeClr>
                </a:solidFill>
                <a:effectLst>
                  <a:outerShdw blurRad="38100" dist="38100" dir="2700000" algn="tl">
                    <a:srgbClr val="000000">
                      <a:alpha val="43137"/>
                    </a:srgbClr>
                  </a:outerShdw>
                </a:effectLst>
              </a:rPr>
              <a:t> industrial protestante </a:t>
            </a:r>
          </a:p>
          <a:p>
            <a:pPr algn="ctr"/>
            <a:r>
              <a:rPr lang="pt-BR" sz="1200" b="1" dirty="0" smtClean="0">
                <a:solidFill>
                  <a:schemeClr val="tx2">
                    <a:lumMod val="75000"/>
                  </a:schemeClr>
                </a:solidFill>
                <a:effectLst>
                  <a:outerShdw blurRad="38100" dist="38100" dir="2700000" algn="tl">
                    <a:srgbClr val="000000">
                      <a:alpha val="43137"/>
                    </a:srgbClr>
                  </a:outerShdw>
                </a:effectLst>
              </a:rPr>
              <a:t>(</a:t>
            </a:r>
            <a:r>
              <a:rPr lang="pt-BR" sz="1200" b="1" dirty="0" err="1" smtClean="0">
                <a:solidFill>
                  <a:schemeClr val="tx2">
                    <a:lumMod val="75000"/>
                  </a:schemeClr>
                </a:solidFill>
                <a:effectLst>
                  <a:outerShdw blurRad="38100" dist="38100" dir="2700000" algn="tl">
                    <a:srgbClr val="000000">
                      <a:alpha val="43137"/>
                    </a:srgbClr>
                  </a:outerShdw>
                </a:effectLst>
              </a:rPr>
              <a:t>Alsácia</a:t>
            </a:r>
            <a:r>
              <a:rPr lang="pt-BR" sz="1200" b="1" dirty="0" smtClean="0">
                <a:solidFill>
                  <a:schemeClr val="tx2">
                    <a:lumMod val="75000"/>
                  </a:schemeClr>
                </a:solidFill>
                <a:effectLst>
                  <a:outerShdw blurRad="38100" dist="38100" dir="2700000" algn="tl">
                    <a:srgbClr val="000000">
                      <a:alpha val="43137"/>
                    </a:srgbClr>
                  </a:outerShdw>
                </a:effectLst>
              </a:rPr>
              <a:t>, 1783-1859)</a:t>
            </a:r>
          </a:p>
        </p:txBody>
      </p:sp>
      <p:pic>
        <p:nvPicPr>
          <p:cNvPr id="34818" name="Picture 2" descr="Robert Owen Museum"/>
          <p:cNvPicPr>
            <a:picLocks noChangeAspect="1" noChangeArrowheads="1"/>
          </p:cNvPicPr>
          <p:nvPr/>
        </p:nvPicPr>
        <p:blipFill>
          <a:blip r:embed="rId6" cstate="email"/>
          <a:srcRect/>
          <a:stretch>
            <a:fillRect/>
          </a:stretch>
        </p:blipFill>
        <p:spPr bwMode="auto">
          <a:xfrm>
            <a:off x="536104" y="2132856"/>
            <a:ext cx="1371600" cy="2057400"/>
          </a:xfrm>
          <a:prstGeom prst="rect">
            <a:avLst/>
          </a:prstGeom>
          <a:ln>
            <a:noFill/>
          </a:ln>
          <a:effectLst>
            <a:outerShdw blurRad="292100" dist="139700" dir="2700000" algn="tl" rotWithShape="0">
              <a:srgbClr val="333333">
                <a:alpha val="65000"/>
              </a:srgbClr>
            </a:outerShdw>
          </a:effectLst>
        </p:spPr>
      </p:pic>
      <p:sp>
        <p:nvSpPr>
          <p:cNvPr id="4" name="Retângulo 3"/>
          <p:cNvSpPr/>
          <p:nvPr/>
        </p:nvSpPr>
        <p:spPr>
          <a:xfrm>
            <a:off x="0" y="4005064"/>
            <a:ext cx="1907704" cy="461665"/>
          </a:xfrm>
          <a:prstGeom prst="rect">
            <a:avLst/>
          </a:prstGeom>
          <a:solidFill>
            <a:schemeClr val="tx1">
              <a:lumMod val="50000"/>
              <a:lumOff val="50000"/>
            </a:schemeClr>
          </a:solidFill>
        </p:spPr>
        <p:txBody>
          <a:bodyPr wrap="square">
            <a:spAutoFit/>
          </a:bodyPr>
          <a:lstStyle/>
          <a:p>
            <a:r>
              <a:rPr lang="en-US" sz="1200" dirty="0" smtClean="0">
                <a:solidFill>
                  <a:schemeClr val="bg1"/>
                </a:solidFill>
              </a:rPr>
              <a:t>The Robert Owen Museum. </a:t>
            </a:r>
          </a:p>
          <a:p>
            <a:r>
              <a:rPr lang="en-US" sz="1200" dirty="0" smtClean="0">
                <a:solidFill>
                  <a:schemeClr val="bg1"/>
                </a:solidFill>
              </a:rPr>
              <a:t>Photo by "Indigo Goat" </a:t>
            </a:r>
            <a:endParaRPr lang="pt-BR" sz="1200" dirty="0">
              <a:solidFill>
                <a:schemeClr val="bg1"/>
              </a:solidFill>
            </a:endParaRPr>
          </a:p>
        </p:txBody>
      </p:sp>
      <p:sp>
        <p:nvSpPr>
          <p:cNvPr id="12" name="CaixaDeTexto 11"/>
          <p:cNvSpPr txBox="1"/>
          <p:nvPr/>
        </p:nvSpPr>
        <p:spPr>
          <a:xfrm>
            <a:off x="2051720" y="260648"/>
            <a:ext cx="4728217" cy="523220"/>
          </a:xfrm>
          <a:prstGeom prst="rect">
            <a:avLst/>
          </a:prstGeom>
          <a:noFill/>
        </p:spPr>
        <p:txBody>
          <a:bodyPr wrap="none" rtlCol="0">
            <a:spAutoFit/>
          </a:bodyPr>
          <a:lstStyle/>
          <a:p>
            <a:r>
              <a:rPr lang="pt-BR" sz="2800" b="1" dirty="0" smtClean="0">
                <a:solidFill>
                  <a:schemeClr val="tx2">
                    <a:lumMod val="75000"/>
                  </a:schemeClr>
                </a:solidFill>
                <a:effectLst>
                  <a:outerShdw blurRad="38100" dist="38100" dir="2700000" algn="tl">
                    <a:srgbClr val="000000">
                      <a:alpha val="43137"/>
                    </a:srgbClr>
                  </a:outerShdw>
                </a:effectLst>
              </a:rPr>
              <a:t>Robert Owen e Daniel </a:t>
            </a:r>
            <a:r>
              <a:rPr lang="pt-BR" sz="2800" b="1" dirty="0" err="1" smtClean="0">
                <a:solidFill>
                  <a:schemeClr val="tx2">
                    <a:lumMod val="75000"/>
                  </a:schemeClr>
                </a:solidFill>
                <a:effectLst>
                  <a:outerShdw blurRad="38100" dist="38100" dir="2700000" algn="tl">
                    <a:srgbClr val="000000">
                      <a:alpha val="43137"/>
                    </a:srgbClr>
                  </a:outerShdw>
                </a:effectLst>
              </a:rPr>
              <a:t>Legrand</a:t>
            </a:r>
            <a:endParaRPr lang="pt-BR" sz="2800" b="1" dirty="0" smtClean="0">
              <a:solidFill>
                <a:schemeClr val="tx2">
                  <a:lumMod val="75000"/>
                </a:schemeClr>
              </a:solidFill>
              <a:effectLst>
                <a:outerShdw blurRad="38100" dist="38100" dir="2700000" algn="tl">
                  <a:srgbClr val="000000">
                    <a:alpha val="43137"/>
                  </a:srgbClr>
                </a:outerShdw>
              </a:effectLst>
            </a:endParaRPr>
          </a:p>
        </p:txBody>
      </p:sp>
      <p:sp>
        <p:nvSpPr>
          <p:cNvPr id="13" name="Retângulo 12"/>
          <p:cNvSpPr/>
          <p:nvPr/>
        </p:nvSpPr>
        <p:spPr>
          <a:xfrm>
            <a:off x="8084223" y="6581001"/>
            <a:ext cx="1059777" cy="276999"/>
          </a:xfrm>
          <a:prstGeom prst="rect">
            <a:avLst/>
          </a:prstGeom>
        </p:spPr>
        <p:txBody>
          <a:bodyPr wrap="none">
            <a:spAutoFit/>
          </a:bodyPr>
          <a:lstStyle/>
          <a:p>
            <a:r>
              <a:rPr lang="pt-BR" sz="1200" b="1" dirty="0" smtClean="0">
                <a:solidFill>
                  <a:schemeClr val="tx2">
                    <a:lumMod val="75000"/>
                  </a:schemeClr>
                </a:solidFill>
                <a:effectLst>
                  <a:outerShdw blurRad="38100" dist="38100" dir="2700000" algn="tl">
                    <a:srgbClr val="000000">
                      <a:alpha val="43137"/>
                    </a:srgbClr>
                  </a:outerShdw>
                </a:effectLst>
              </a:rPr>
              <a:t>Antecedentes</a:t>
            </a:r>
            <a:endParaRPr lang="pt-BR"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1"/>
          <p:cNvSpPr>
            <a:spLocks noGrp="1"/>
          </p:cNvSpPr>
          <p:nvPr>
            <p:ph type="dt" sz="half" idx="10"/>
          </p:nvPr>
        </p:nvSpPr>
        <p:spPr>
          <a:xfrm>
            <a:off x="329333" y="5570556"/>
            <a:ext cx="2133600" cy="365125"/>
          </a:xfrm>
        </p:spPr>
        <p:txBody>
          <a:bodyPr/>
          <a:lstStyle/>
          <a:p>
            <a:pPr>
              <a:defRPr/>
            </a:pPr>
            <a:fld id="{8E2E7ADD-D735-4C81-9A02-5DCD11D56689}" type="datetime12">
              <a:rPr lang="pt-BR" smtClean="0"/>
              <a:pPr>
                <a:defRPr/>
              </a:pPr>
              <a:t>12:02 </a:t>
            </a:fld>
            <a:endParaRPr lang="pt-BR"/>
          </a:p>
        </p:txBody>
      </p:sp>
      <p:pic>
        <p:nvPicPr>
          <p:cNvPr id="5" name="Imagem 4" descr="foto Grupo 1.JPG"/>
          <p:cNvPicPr>
            <a:picLocks noChangeAspect="1"/>
          </p:cNvPicPr>
          <p:nvPr/>
        </p:nvPicPr>
        <p:blipFill>
          <a:blip r:embed="rId2" cstate="email"/>
          <a:srcRect/>
          <a:stretch>
            <a:fillRect/>
          </a:stretch>
        </p:blipFill>
        <p:spPr>
          <a:xfrm>
            <a:off x="169597" y="142852"/>
            <a:ext cx="8760121" cy="59293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CaixaDeTexto 5"/>
          <p:cNvSpPr txBox="1"/>
          <p:nvPr/>
        </p:nvSpPr>
        <p:spPr>
          <a:xfrm>
            <a:off x="3372563" y="2786082"/>
            <a:ext cx="1000132" cy="369332"/>
          </a:xfrm>
          <a:prstGeom prst="rect">
            <a:avLst/>
          </a:prstGeom>
          <a:noFill/>
        </p:spPr>
        <p:txBody>
          <a:bodyPr wrap="square" rtlCol="0">
            <a:spAutoFit/>
          </a:bodyPr>
          <a:lstStyle/>
          <a:p>
            <a:r>
              <a:rPr lang="pt-BR" b="1" dirty="0" smtClean="0">
                <a:effectLst>
                  <a:outerShdw blurRad="38100" dist="38100" dir="2700000" algn="tl">
                    <a:srgbClr val="000000">
                      <a:alpha val="43137"/>
                    </a:srgbClr>
                  </a:outerShdw>
                </a:effectLst>
              </a:rPr>
              <a:t>Alberto</a:t>
            </a:r>
            <a:endParaRPr lang="pt-BR" b="1" dirty="0">
              <a:effectLst>
                <a:outerShdw blurRad="38100" dist="38100" dir="2700000" algn="tl">
                  <a:srgbClr val="000000">
                    <a:alpha val="43137"/>
                  </a:srgbClr>
                </a:outerShdw>
              </a:effectLst>
            </a:endParaRPr>
          </a:p>
        </p:txBody>
      </p:sp>
      <p:sp>
        <p:nvSpPr>
          <p:cNvPr id="7" name="CaixaDeTexto 6"/>
          <p:cNvSpPr txBox="1"/>
          <p:nvPr/>
        </p:nvSpPr>
        <p:spPr>
          <a:xfrm>
            <a:off x="5587141" y="4714908"/>
            <a:ext cx="1071570" cy="369332"/>
          </a:xfrm>
          <a:prstGeom prst="rect">
            <a:avLst/>
          </a:prstGeom>
          <a:noFill/>
        </p:spPr>
        <p:txBody>
          <a:bodyPr wrap="square" rtlCol="0">
            <a:spAutoFit/>
          </a:bodyPr>
          <a:lstStyle/>
          <a:p>
            <a:pPr algn="ctr"/>
            <a:r>
              <a:rPr lang="pt-BR" b="1" dirty="0" smtClean="0">
                <a:solidFill>
                  <a:schemeClr val="bg1"/>
                </a:solidFill>
                <a:effectLst>
                  <a:outerShdw blurRad="38100" dist="38100" dir="2700000" algn="tl">
                    <a:srgbClr val="000000">
                      <a:alpha val="43137"/>
                    </a:srgbClr>
                  </a:outerShdw>
                </a:effectLst>
              </a:rPr>
              <a:t>Edson</a:t>
            </a:r>
            <a:endParaRPr lang="pt-BR" b="1" dirty="0">
              <a:solidFill>
                <a:schemeClr val="bg1"/>
              </a:solidFill>
              <a:effectLst>
                <a:outerShdw blurRad="38100" dist="38100" dir="2700000" algn="tl">
                  <a:srgbClr val="000000">
                    <a:alpha val="43137"/>
                  </a:srgbClr>
                </a:outerShdw>
              </a:effectLst>
            </a:endParaRPr>
          </a:p>
        </p:txBody>
      </p:sp>
      <p:sp>
        <p:nvSpPr>
          <p:cNvPr id="8" name="CaixaDeTexto 7"/>
          <p:cNvSpPr txBox="1"/>
          <p:nvPr/>
        </p:nvSpPr>
        <p:spPr>
          <a:xfrm>
            <a:off x="7015901" y="3571900"/>
            <a:ext cx="1071570" cy="646331"/>
          </a:xfrm>
          <a:prstGeom prst="rect">
            <a:avLst/>
          </a:prstGeom>
          <a:noFill/>
        </p:spPr>
        <p:txBody>
          <a:bodyPr wrap="square" rtlCol="0">
            <a:spAutoFit/>
          </a:bodyPr>
          <a:lstStyle/>
          <a:p>
            <a:pPr algn="ctr"/>
            <a:r>
              <a:rPr lang="pt-BR" b="1" dirty="0" smtClean="0">
                <a:solidFill>
                  <a:schemeClr val="bg1"/>
                </a:solidFill>
                <a:effectLst>
                  <a:outerShdw blurRad="38100" dist="38100" dir="2700000" algn="tl">
                    <a:srgbClr val="000000">
                      <a:alpha val="43137"/>
                    </a:srgbClr>
                  </a:outerShdw>
                </a:effectLst>
              </a:rPr>
              <a:t>Glória Regina</a:t>
            </a:r>
            <a:endParaRPr lang="pt-BR" b="1" dirty="0">
              <a:solidFill>
                <a:schemeClr val="bg1"/>
              </a:solidFill>
              <a:effectLst>
                <a:outerShdw blurRad="38100" dist="38100" dir="2700000" algn="tl">
                  <a:srgbClr val="000000">
                    <a:alpha val="43137"/>
                  </a:srgbClr>
                </a:outerShdw>
              </a:effectLst>
            </a:endParaRPr>
          </a:p>
        </p:txBody>
      </p:sp>
      <p:sp>
        <p:nvSpPr>
          <p:cNvPr id="9" name="CaixaDeTexto 8"/>
          <p:cNvSpPr txBox="1"/>
          <p:nvPr/>
        </p:nvSpPr>
        <p:spPr>
          <a:xfrm>
            <a:off x="657919" y="5143536"/>
            <a:ext cx="1357322" cy="369332"/>
          </a:xfrm>
          <a:prstGeom prst="rect">
            <a:avLst/>
          </a:prstGeom>
          <a:noFill/>
        </p:spPr>
        <p:txBody>
          <a:bodyPr wrap="square" rtlCol="0">
            <a:spAutoFit/>
          </a:bodyPr>
          <a:lstStyle/>
          <a:p>
            <a:pPr algn="ctr"/>
            <a:r>
              <a:rPr lang="pt-BR" b="1" dirty="0" smtClean="0">
                <a:solidFill>
                  <a:schemeClr val="bg1"/>
                </a:solidFill>
                <a:effectLst>
                  <a:outerShdw blurRad="38100" dist="38100" dir="2700000" algn="tl">
                    <a:srgbClr val="000000">
                      <a:alpha val="43137"/>
                    </a:srgbClr>
                  </a:outerShdw>
                </a:effectLst>
              </a:rPr>
              <a:t>Monteiro</a:t>
            </a:r>
            <a:endParaRPr lang="pt-BR" b="1" dirty="0">
              <a:solidFill>
                <a:schemeClr val="bg1"/>
              </a:solidFill>
              <a:effectLst>
                <a:outerShdw blurRad="38100" dist="38100" dir="2700000" algn="tl">
                  <a:srgbClr val="000000">
                    <a:alpha val="43137"/>
                  </a:srgbClr>
                </a:outerShdw>
              </a:effectLst>
            </a:endParaRPr>
          </a:p>
        </p:txBody>
      </p:sp>
      <p:sp>
        <p:nvSpPr>
          <p:cNvPr id="10" name="CaixaDeTexto 9"/>
          <p:cNvSpPr txBox="1"/>
          <p:nvPr/>
        </p:nvSpPr>
        <p:spPr>
          <a:xfrm>
            <a:off x="4229819" y="4214842"/>
            <a:ext cx="1428760" cy="369332"/>
          </a:xfrm>
          <a:prstGeom prst="rect">
            <a:avLst/>
          </a:prstGeom>
          <a:noFill/>
        </p:spPr>
        <p:txBody>
          <a:bodyPr wrap="square" rtlCol="0">
            <a:spAutoFit/>
          </a:bodyPr>
          <a:lstStyle/>
          <a:p>
            <a:pPr algn="ctr"/>
            <a:r>
              <a:rPr lang="pt-BR" b="1" dirty="0" smtClean="0">
                <a:solidFill>
                  <a:schemeClr val="bg1"/>
                </a:solidFill>
                <a:effectLst>
                  <a:outerShdw blurRad="38100" dist="38100" dir="2700000" algn="tl">
                    <a:srgbClr val="000000">
                      <a:alpha val="43137"/>
                    </a:srgbClr>
                  </a:outerShdw>
                </a:effectLst>
              </a:rPr>
              <a:t>Danielle</a:t>
            </a:r>
            <a:endParaRPr lang="pt-BR" b="1" dirty="0">
              <a:solidFill>
                <a:schemeClr val="bg1"/>
              </a:solidFill>
              <a:effectLst>
                <a:outerShdw blurRad="38100" dist="38100" dir="2700000" algn="tl">
                  <a:srgbClr val="000000">
                    <a:alpha val="43137"/>
                  </a:srgbClr>
                </a:outerShdw>
              </a:effectLst>
            </a:endParaRPr>
          </a:p>
        </p:txBody>
      </p:sp>
      <p:sp>
        <p:nvSpPr>
          <p:cNvPr id="11" name="CaixaDeTexto 10"/>
          <p:cNvSpPr txBox="1"/>
          <p:nvPr/>
        </p:nvSpPr>
        <p:spPr>
          <a:xfrm>
            <a:off x="3086811" y="5500726"/>
            <a:ext cx="2109616" cy="369332"/>
          </a:xfrm>
          <a:prstGeom prst="rect">
            <a:avLst/>
          </a:prstGeom>
          <a:noFill/>
        </p:spPr>
        <p:txBody>
          <a:bodyPr wrap="none" rtlCol="0">
            <a:spAutoFit/>
          </a:bodyPr>
          <a:lstStyle/>
          <a:p>
            <a:pPr algn="ctr"/>
            <a:r>
              <a:rPr lang="pt-BR" b="1" dirty="0" smtClean="0">
                <a:solidFill>
                  <a:schemeClr val="bg1"/>
                </a:solidFill>
                <a:effectLst>
                  <a:outerShdw blurRad="38100" dist="38100" dir="2700000" algn="tl">
                    <a:srgbClr val="000000">
                      <a:alpha val="43137"/>
                    </a:srgbClr>
                  </a:outerShdw>
                </a:effectLst>
              </a:rPr>
              <a:t>Grupo de trabalho 1</a:t>
            </a:r>
            <a:endParaRPr lang="pt-BR" b="1" dirty="0">
              <a:solidFill>
                <a:schemeClr val="bg1"/>
              </a:solidFill>
              <a:effectLst>
                <a:outerShdw blurRad="38100" dist="38100" dir="2700000" algn="tl">
                  <a:srgbClr val="000000">
                    <a:alpha val="43137"/>
                  </a:srgbClr>
                </a:outerShdw>
              </a:effectLst>
            </a:endParaRPr>
          </a:p>
        </p:txBody>
      </p:sp>
      <p:sp>
        <p:nvSpPr>
          <p:cNvPr id="12" name="CaixaDeTexto 11"/>
          <p:cNvSpPr txBox="1"/>
          <p:nvPr/>
        </p:nvSpPr>
        <p:spPr>
          <a:xfrm>
            <a:off x="2729621" y="142876"/>
            <a:ext cx="3571900" cy="523220"/>
          </a:xfrm>
          <a:prstGeom prst="rect">
            <a:avLst/>
          </a:prstGeom>
          <a:noFill/>
        </p:spPr>
        <p:txBody>
          <a:bodyPr wrap="square" rtlCol="0">
            <a:spAutoFit/>
          </a:bodyPr>
          <a:lstStyle/>
          <a:p>
            <a:pPr algn="ctr"/>
            <a:r>
              <a:rPr lang="pt-BR" sz="2800" b="1" dirty="0" smtClean="0">
                <a:effectLst>
                  <a:outerShdw blurRad="50800" dist="50800" dir="5400000" algn="ctr" rotWithShape="0">
                    <a:schemeClr val="tx1"/>
                  </a:outerShdw>
                </a:effectLst>
              </a:rPr>
              <a:t>Aos meus professores</a:t>
            </a:r>
          </a:p>
        </p:txBody>
      </p:sp>
      <p:sp>
        <p:nvSpPr>
          <p:cNvPr id="13" name="CaixaDeTexto 12"/>
          <p:cNvSpPr txBox="1"/>
          <p:nvPr/>
        </p:nvSpPr>
        <p:spPr>
          <a:xfrm>
            <a:off x="3571868" y="6143644"/>
            <a:ext cx="2000265" cy="510778"/>
          </a:xfrm>
          <a:prstGeom prst="roundRect">
            <a:avLst/>
          </a:prstGeom>
          <a:solidFill>
            <a:srgbClr val="006600"/>
          </a:solidFill>
          <a:ln>
            <a:solidFill>
              <a:srgbClr val="006600"/>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flatTx/>
          </a:bodyPr>
          <a:lstStyle/>
          <a:p>
            <a:pPr algn="ctr">
              <a:spcAft>
                <a:spcPts val="600"/>
              </a:spcAft>
            </a:pPr>
            <a:r>
              <a:rPr lang="pt-BR" sz="2400" b="1" dirty="0" smtClean="0">
                <a:solidFill>
                  <a:schemeClr val="bg1"/>
                </a:solidFill>
                <a:effectLst>
                  <a:outerShdw blurRad="38100" dist="38100" dir="2700000" algn="tl">
                    <a:srgbClr val="000000">
                      <a:alpha val="43137"/>
                    </a:srgbClr>
                  </a:outerShdw>
                </a:effectLst>
              </a:rPr>
              <a:t>Obrigada!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2420888"/>
            <a:ext cx="8208912" cy="355481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buFont typeface="Wingdings" pitchFamily="2" charset="2"/>
              <a:buChar char="§"/>
            </a:pPr>
            <a:r>
              <a:rPr lang="pt-BR" sz="1500" dirty="0" smtClean="0">
                <a:solidFill>
                  <a:srgbClr val="002060"/>
                </a:solidFill>
              </a:rPr>
              <a:t> Rápida difusão e as </a:t>
            </a:r>
            <a:r>
              <a:rPr lang="pt-BR" sz="1500" b="1" dirty="0" smtClean="0">
                <a:solidFill>
                  <a:srgbClr val="002060"/>
                </a:solidFill>
              </a:rPr>
              <a:t>disparidades de suas legislações do trabalho</a:t>
            </a:r>
            <a:r>
              <a:rPr lang="pt-BR" sz="1500" dirty="0" smtClean="0">
                <a:solidFill>
                  <a:srgbClr val="002060"/>
                </a:solidFill>
              </a:rPr>
              <a:t>; </a:t>
            </a:r>
          </a:p>
          <a:p>
            <a:pPr algn="just">
              <a:lnSpc>
                <a:spcPct val="150000"/>
              </a:lnSpc>
              <a:buFont typeface="Wingdings" pitchFamily="2" charset="2"/>
              <a:buChar char="§"/>
            </a:pPr>
            <a:r>
              <a:rPr lang="pt-BR" sz="1500" dirty="0" smtClean="0">
                <a:solidFill>
                  <a:srgbClr val="002060"/>
                </a:solidFill>
              </a:rPr>
              <a:t> </a:t>
            </a:r>
            <a:r>
              <a:rPr lang="pt-BR" sz="1500" b="1" dirty="0" smtClean="0">
                <a:solidFill>
                  <a:srgbClr val="002060"/>
                </a:solidFill>
              </a:rPr>
              <a:t>Divulgação do Manifesto do Partido Comunista</a:t>
            </a:r>
            <a:r>
              <a:rPr lang="pt-BR" sz="1500" dirty="0" smtClean="0">
                <a:solidFill>
                  <a:srgbClr val="002060"/>
                </a:solidFill>
              </a:rPr>
              <a:t>, de Karl Marx e Friedrich </a:t>
            </a:r>
            <a:r>
              <a:rPr lang="pt-BR" sz="1500" dirty="0" err="1" smtClean="0">
                <a:solidFill>
                  <a:srgbClr val="002060"/>
                </a:solidFill>
              </a:rPr>
              <a:t>Engels</a:t>
            </a:r>
            <a:r>
              <a:rPr lang="pt-BR" sz="1500" dirty="0" smtClean="0">
                <a:solidFill>
                  <a:srgbClr val="002060"/>
                </a:solidFill>
              </a:rPr>
              <a:t>, a partir de 1848; </a:t>
            </a:r>
          </a:p>
          <a:p>
            <a:pPr algn="just">
              <a:lnSpc>
                <a:spcPct val="150000"/>
              </a:lnSpc>
              <a:buFont typeface="Wingdings" pitchFamily="2" charset="2"/>
              <a:buChar char="§"/>
            </a:pPr>
            <a:r>
              <a:rPr lang="pt-BR" sz="1500" b="1" dirty="0" smtClean="0">
                <a:solidFill>
                  <a:srgbClr val="002060"/>
                </a:solidFill>
              </a:rPr>
              <a:t> Jornada de oito horas, </a:t>
            </a:r>
            <a:r>
              <a:rPr lang="pt-BR" sz="1500" dirty="0" smtClean="0">
                <a:solidFill>
                  <a:srgbClr val="002060"/>
                </a:solidFill>
              </a:rPr>
              <a:t>alcançada em vários países, a partir da grande greve e do </a:t>
            </a:r>
            <a:r>
              <a:rPr lang="pt-BR" sz="1500" b="1" dirty="0" smtClean="0">
                <a:solidFill>
                  <a:srgbClr val="002060"/>
                </a:solidFill>
              </a:rPr>
              <a:t>massacre de Chicago em 1886 </a:t>
            </a:r>
            <a:r>
              <a:rPr lang="pt-BR" sz="1500" dirty="0" smtClean="0">
                <a:solidFill>
                  <a:srgbClr val="002060"/>
                </a:solidFill>
              </a:rPr>
              <a:t>(1º de maio);</a:t>
            </a:r>
          </a:p>
          <a:p>
            <a:pPr algn="just">
              <a:lnSpc>
                <a:spcPct val="150000"/>
              </a:lnSpc>
              <a:buFont typeface="Wingdings" pitchFamily="2" charset="2"/>
              <a:buChar char="§"/>
            </a:pPr>
            <a:r>
              <a:rPr lang="pt-BR" sz="1500" b="1" dirty="0" smtClean="0">
                <a:solidFill>
                  <a:srgbClr val="002060"/>
                </a:solidFill>
              </a:rPr>
              <a:t> Emergência de organizações socialistas, anarquistas e comunistas</a:t>
            </a:r>
            <a:r>
              <a:rPr lang="pt-BR" sz="1500" dirty="0" smtClean="0">
                <a:solidFill>
                  <a:srgbClr val="002060"/>
                </a:solidFill>
              </a:rPr>
              <a:t>, que pregavam a revolução e ameaçavam a continuidade do capitalismo na Europa; </a:t>
            </a:r>
          </a:p>
          <a:p>
            <a:pPr algn="just">
              <a:lnSpc>
                <a:spcPct val="150000"/>
              </a:lnSpc>
              <a:buFont typeface="Wingdings" pitchFamily="2" charset="2"/>
              <a:buChar char="§"/>
            </a:pPr>
            <a:r>
              <a:rPr lang="pt-BR" sz="1500" dirty="0" smtClean="0">
                <a:solidFill>
                  <a:srgbClr val="002060"/>
                </a:solidFill>
              </a:rPr>
              <a:t> </a:t>
            </a:r>
            <a:r>
              <a:rPr lang="pt-BR" sz="1500" b="1" dirty="0" smtClean="0">
                <a:solidFill>
                  <a:srgbClr val="002060"/>
                </a:solidFill>
              </a:rPr>
              <a:t>Nascimento da seguridade social na Alemanha de Bismarck, </a:t>
            </a:r>
            <a:r>
              <a:rPr lang="pt-BR" sz="1500" dirty="0" smtClean="0">
                <a:solidFill>
                  <a:srgbClr val="002060"/>
                </a:solidFill>
              </a:rPr>
              <a:t>na década de </a:t>
            </a:r>
            <a:r>
              <a:rPr lang="pt-BR" sz="1500" b="1" dirty="0" smtClean="0">
                <a:solidFill>
                  <a:srgbClr val="002060"/>
                </a:solidFill>
              </a:rPr>
              <a:t>1880</a:t>
            </a:r>
            <a:r>
              <a:rPr lang="pt-BR" sz="1500" dirty="0" smtClean="0">
                <a:solidFill>
                  <a:srgbClr val="002060"/>
                </a:solidFill>
              </a:rPr>
              <a:t>; </a:t>
            </a:r>
          </a:p>
          <a:p>
            <a:pPr algn="just">
              <a:lnSpc>
                <a:spcPct val="150000"/>
              </a:lnSpc>
              <a:buFont typeface="Wingdings" pitchFamily="2" charset="2"/>
              <a:buChar char="§"/>
            </a:pPr>
            <a:r>
              <a:rPr lang="pt-BR" sz="1500" dirty="0" smtClean="0">
                <a:solidFill>
                  <a:srgbClr val="002060"/>
                </a:solidFill>
              </a:rPr>
              <a:t> Divulgação da </a:t>
            </a:r>
            <a:r>
              <a:rPr lang="pt-BR" sz="1500" b="1" dirty="0" smtClean="0">
                <a:solidFill>
                  <a:srgbClr val="002060"/>
                </a:solidFill>
              </a:rPr>
              <a:t>carta-encíclica </a:t>
            </a:r>
            <a:r>
              <a:rPr lang="pt-BR" sz="1500" b="1" i="1" dirty="0" smtClean="0">
                <a:solidFill>
                  <a:srgbClr val="002060"/>
                </a:solidFill>
              </a:rPr>
              <a:t>Rerum </a:t>
            </a:r>
            <a:r>
              <a:rPr lang="pt-BR" sz="1500" b="1" i="1" dirty="0" err="1" smtClean="0">
                <a:solidFill>
                  <a:srgbClr val="002060"/>
                </a:solidFill>
              </a:rPr>
              <a:t>Novarum</a:t>
            </a:r>
            <a:r>
              <a:rPr lang="pt-BR" sz="1500" b="1" i="1" dirty="0" smtClean="0">
                <a:solidFill>
                  <a:srgbClr val="002060"/>
                </a:solidFill>
              </a:rPr>
              <a:t>;</a:t>
            </a:r>
          </a:p>
          <a:p>
            <a:pPr algn="just">
              <a:lnSpc>
                <a:spcPct val="150000"/>
              </a:lnSpc>
              <a:buFont typeface="Wingdings" pitchFamily="2" charset="2"/>
              <a:buChar char="§"/>
            </a:pPr>
            <a:r>
              <a:rPr lang="pt-BR" sz="1500" b="1" i="1" dirty="0" smtClean="0">
                <a:solidFill>
                  <a:srgbClr val="002060"/>
                </a:solidFill>
              </a:rPr>
              <a:t> </a:t>
            </a:r>
            <a:r>
              <a:rPr lang="pt-BR" sz="1500" dirty="0" smtClean="0">
                <a:solidFill>
                  <a:srgbClr val="002060"/>
                </a:solidFill>
              </a:rPr>
              <a:t>Êxito da </a:t>
            </a:r>
            <a:r>
              <a:rPr lang="pt-BR" sz="1500" b="1" dirty="0" smtClean="0">
                <a:solidFill>
                  <a:srgbClr val="002060"/>
                </a:solidFill>
              </a:rPr>
              <a:t>Revolução Bolchevique </a:t>
            </a:r>
            <a:r>
              <a:rPr lang="pt-BR" sz="1500" dirty="0" smtClean="0">
                <a:solidFill>
                  <a:srgbClr val="002060"/>
                </a:solidFill>
              </a:rPr>
              <a:t>(1917);</a:t>
            </a:r>
          </a:p>
          <a:p>
            <a:pPr algn="just">
              <a:lnSpc>
                <a:spcPct val="150000"/>
              </a:lnSpc>
              <a:buFont typeface="Wingdings" pitchFamily="2" charset="2"/>
              <a:buChar char="§"/>
            </a:pPr>
            <a:r>
              <a:rPr lang="pt-BR" sz="1500" dirty="0" smtClean="0">
                <a:solidFill>
                  <a:srgbClr val="002060"/>
                </a:solidFill>
              </a:rPr>
              <a:t> Constituição mexicana de 1917.</a:t>
            </a:r>
            <a:r>
              <a:rPr lang="pt-BR" sz="1500" i="1" dirty="0" smtClean="0">
                <a:solidFill>
                  <a:srgbClr val="002060"/>
                </a:solidFill>
              </a:rPr>
              <a:t> </a:t>
            </a:r>
            <a:endParaRPr lang="pt-BR" sz="1500" dirty="0">
              <a:solidFill>
                <a:srgbClr val="002060"/>
              </a:solidFill>
            </a:endParaRPr>
          </a:p>
        </p:txBody>
      </p:sp>
      <p:sp>
        <p:nvSpPr>
          <p:cNvPr id="4" name="Retângulo 3"/>
          <p:cNvSpPr/>
          <p:nvPr/>
        </p:nvSpPr>
        <p:spPr>
          <a:xfrm>
            <a:off x="2622848" y="1700808"/>
            <a:ext cx="3868688" cy="461665"/>
          </a:xfrm>
          <a:prstGeom prst="rect">
            <a:avLst/>
          </a:prstGeom>
        </p:spPr>
        <p:txBody>
          <a:bodyPr wrap="none">
            <a:spAutoFit/>
          </a:bodyPr>
          <a:lstStyle/>
          <a:p>
            <a:pPr algn="ctr"/>
            <a:r>
              <a:rPr lang="pt-BR" sz="2400" b="1" dirty="0" smtClean="0">
                <a:solidFill>
                  <a:schemeClr val="tx2">
                    <a:lumMod val="75000"/>
                  </a:schemeClr>
                </a:solidFill>
                <a:effectLst>
                  <a:outerShdw blurRad="38100" dist="38100" dir="2700000" algn="tl">
                    <a:srgbClr val="000000">
                      <a:alpha val="43137"/>
                    </a:srgbClr>
                  </a:outerShdw>
                </a:effectLst>
              </a:rPr>
              <a:t>Acontecimentos relevantes: </a:t>
            </a:r>
          </a:p>
        </p:txBody>
      </p:sp>
      <p:sp>
        <p:nvSpPr>
          <p:cNvPr id="6" name="Seta para baixo 5"/>
          <p:cNvSpPr/>
          <p:nvPr/>
        </p:nvSpPr>
        <p:spPr>
          <a:xfrm>
            <a:off x="4499992" y="1268760"/>
            <a:ext cx="216024" cy="36004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7" name="Retângulo 6"/>
          <p:cNvSpPr/>
          <p:nvPr/>
        </p:nvSpPr>
        <p:spPr>
          <a:xfrm>
            <a:off x="1907704" y="332656"/>
            <a:ext cx="5400600" cy="830997"/>
          </a:xfrm>
          <a:prstGeom prst="rect">
            <a:avLst/>
          </a:prstGeom>
        </p:spPr>
        <p:txBody>
          <a:bodyPr wrap="square">
            <a:spAutoFit/>
          </a:bodyPr>
          <a:lstStyle/>
          <a:p>
            <a:pPr lvl="0" algn="ctr"/>
            <a:r>
              <a:rPr lang="pt-BR" sz="2400" b="1" dirty="0" smtClean="0">
                <a:solidFill>
                  <a:schemeClr val="tx2">
                    <a:lumMod val="75000"/>
                  </a:schemeClr>
                </a:solidFill>
                <a:effectLst>
                  <a:outerShdw blurRad="38100" dist="38100" dir="2700000" algn="tl">
                    <a:srgbClr val="000000">
                      <a:alpha val="43137"/>
                    </a:srgbClr>
                  </a:outerShdw>
                </a:effectLst>
              </a:rPr>
              <a:t>Países centrais tomam posição em bloco decorrente de</a:t>
            </a:r>
          </a:p>
        </p:txBody>
      </p:sp>
      <p:sp>
        <p:nvSpPr>
          <p:cNvPr id="8" name="Retângulo 7"/>
          <p:cNvSpPr/>
          <p:nvPr/>
        </p:nvSpPr>
        <p:spPr>
          <a:xfrm>
            <a:off x="8084223" y="0"/>
            <a:ext cx="1059777" cy="276999"/>
          </a:xfrm>
          <a:prstGeom prst="rect">
            <a:avLst/>
          </a:prstGeom>
        </p:spPr>
        <p:txBody>
          <a:bodyPr wrap="none">
            <a:spAutoFit/>
          </a:bodyPr>
          <a:lstStyle/>
          <a:p>
            <a:r>
              <a:rPr lang="pt-BR" sz="1200" b="1" dirty="0" smtClean="0">
                <a:solidFill>
                  <a:schemeClr val="tx2">
                    <a:lumMod val="75000"/>
                  </a:schemeClr>
                </a:solidFill>
                <a:effectLst>
                  <a:outerShdw blurRad="38100" dist="38100" dir="2700000" algn="tl">
                    <a:srgbClr val="000000">
                      <a:alpha val="43137"/>
                    </a:srgbClr>
                  </a:outerShdw>
                </a:effectLst>
              </a:rPr>
              <a:t>Antecedentes</a:t>
            </a:r>
            <a:endParaRPr lang="pt-B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bg/>
                                          </p:spTgt>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8"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7" presetClass="entr" presetSubtype="8"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7" presetClass="entr" presetSubtype="8"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7" presetClass="entr" presetSubtype="8" fill="hold"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 calcmode="lin" valueType="num">
                                      <p:cBhvr additive="base">
                                        <p:cTn id="53" dur="1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323528" y="1933029"/>
            <a:ext cx="6552728" cy="10673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20000"/>
              </a:lnSpc>
            </a:pPr>
            <a:r>
              <a:rPr lang="pt-BR" b="1" i="1" dirty="0">
                <a:solidFill>
                  <a:srgbClr val="760000"/>
                </a:solidFill>
              </a:rPr>
              <a:t>O documento papal, eivado de ambiguidades, ora desmerecia o papel do Estado na relação entre patrões e operários, ora o conclamava a intervir sobre os </a:t>
            </a:r>
            <a:r>
              <a:rPr lang="pt-BR" b="1" i="1" dirty="0" smtClean="0">
                <a:solidFill>
                  <a:srgbClr val="760000"/>
                </a:solidFill>
              </a:rPr>
              <a:t>operários. </a:t>
            </a:r>
          </a:p>
        </p:txBody>
      </p:sp>
      <p:sp>
        <p:nvSpPr>
          <p:cNvPr id="3" name="Text Box 11"/>
          <p:cNvSpPr txBox="1">
            <a:spLocks noChangeArrowheads="1"/>
          </p:cNvSpPr>
          <p:nvPr/>
        </p:nvSpPr>
        <p:spPr bwMode="auto">
          <a:xfrm>
            <a:off x="684213" y="6524625"/>
            <a:ext cx="8388350" cy="274638"/>
          </a:xfrm>
          <a:prstGeom prst="rect">
            <a:avLst/>
          </a:prstGeom>
          <a:noFill/>
          <a:ln w="9525">
            <a:noFill/>
            <a:miter lim="800000"/>
            <a:headEnd/>
            <a:tailEnd/>
          </a:ln>
          <a:effectLst/>
        </p:spPr>
        <p:txBody>
          <a:bodyPr>
            <a:spAutoFit/>
          </a:bodyPr>
          <a:lstStyle/>
          <a:p>
            <a:r>
              <a:rPr lang="pt-BR" sz="1200">
                <a:solidFill>
                  <a:srgbClr val="760000"/>
                </a:solidFill>
              </a:rPr>
              <a:t>Fonte: </a:t>
            </a:r>
            <a:r>
              <a:rPr lang="pt-BR" sz="1200">
                <a:solidFill>
                  <a:srgbClr val="760000"/>
                </a:solidFill>
                <a:hlinkClick r:id="rId2"/>
              </a:rPr>
              <a:t>http://www.vatican.va/holy_father/leo_xiii/encyclicals/documents/hf_l-xiii_enc_15051891_rerum-novarum_po.html</a:t>
            </a:r>
            <a:endParaRPr lang="pt-BR" sz="1200">
              <a:solidFill>
                <a:srgbClr val="760000"/>
              </a:solidFill>
            </a:endParaRPr>
          </a:p>
        </p:txBody>
      </p:sp>
      <p:pic>
        <p:nvPicPr>
          <p:cNvPr id="4" name="Picture 14"/>
          <p:cNvPicPr>
            <a:picLocks noChangeAspect="1" noChangeArrowheads="1"/>
          </p:cNvPicPr>
          <p:nvPr/>
        </p:nvPicPr>
        <p:blipFill>
          <a:blip r:embed="rId3" cstate="email"/>
          <a:srcRect/>
          <a:stretch>
            <a:fillRect/>
          </a:stretch>
        </p:blipFill>
        <p:spPr bwMode="auto">
          <a:xfrm>
            <a:off x="142844" y="147834"/>
            <a:ext cx="4104456" cy="1297161"/>
          </a:xfrm>
          <a:prstGeom prst="rect">
            <a:avLst/>
          </a:prstGeom>
          <a:noFill/>
          <a:ln w="9525">
            <a:noFill/>
            <a:miter lim="800000"/>
            <a:headEnd/>
            <a:tailEnd/>
          </a:ln>
          <a:effectLst>
            <a:outerShdw blurRad="190500" dist="228600" dir="2700000" algn="ctr">
              <a:srgbClr val="000000">
                <a:alpha val="30000"/>
              </a:srgbClr>
            </a:outerShdw>
            <a:softEdge rad="31750"/>
          </a:effectLst>
          <a:scene3d>
            <a:camera prst="orthographicFront">
              <a:rot lat="0" lon="0" rev="0"/>
            </a:camera>
            <a:lightRig rig="glow" dir="t">
              <a:rot lat="0" lon="0" rev="4800000"/>
            </a:lightRig>
          </a:scene3d>
          <a:sp3d prstMaterial="matte">
            <a:bevelT w="127000" h="63500"/>
          </a:sp3d>
        </p:spPr>
      </p:pic>
      <p:pic>
        <p:nvPicPr>
          <p:cNvPr id="9218" name="Picture 2" descr="http://upload.wikimedia.org/wikipedia/commons/a/a3/Leo_XIII.jpg">
            <a:hlinkClick r:id="rId4"/>
          </p:cNvPr>
          <p:cNvPicPr>
            <a:picLocks noChangeAspect="1" noChangeArrowheads="1"/>
          </p:cNvPicPr>
          <p:nvPr/>
        </p:nvPicPr>
        <p:blipFill>
          <a:blip r:embed="rId5" cstate="email"/>
          <a:srcRect/>
          <a:stretch>
            <a:fillRect/>
          </a:stretch>
        </p:blipFill>
        <p:spPr bwMode="auto">
          <a:xfrm>
            <a:off x="7092280" y="0"/>
            <a:ext cx="2051720" cy="2551664"/>
          </a:xfrm>
          <a:prstGeom prst="rect">
            <a:avLst/>
          </a:prstGeom>
          <a:ln>
            <a:noFill/>
          </a:ln>
          <a:effectLst>
            <a:outerShdw blurRad="292100" dist="139700" dir="2700000" algn="tl" rotWithShape="0">
              <a:srgbClr val="333333">
                <a:alpha val="65000"/>
              </a:srgbClr>
            </a:outerShdw>
          </a:effectLst>
        </p:spPr>
      </p:pic>
      <p:sp>
        <p:nvSpPr>
          <p:cNvPr id="6" name="Retângulo 5"/>
          <p:cNvSpPr/>
          <p:nvPr/>
        </p:nvSpPr>
        <p:spPr>
          <a:xfrm>
            <a:off x="3131840" y="3341549"/>
            <a:ext cx="2880320" cy="6635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lnSpc>
                <a:spcPct val="120000"/>
              </a:lnSpc>
            </a:pPr>
            <a:r>
              <a:rPr lang="pt-BR" sz="1600" i="1" dirty="0" smtClean="0">
                <a:solidFill>
                  <a:srgbClr val="760000"/>
                </a:solidFill>
                <a:effectLst>
                  <a:outerShdw blurRad="38100" dist="38100" dir="2700000" algn="tl">
                    <a:srgbClr val="000000"/>
                  </a:outerShdw>
                </a:effectLst>
              </a:rPr>
              <a:t>O Estado deve proteger a propriedade particular.</a:t>
            </a:r>
            <a:endParaRPr lang="pt-BR" sz="1600" i="1" dirty="0">
              <a:solidFill>
                <a:srgbClr val="760000"/>
              </a:solidFill>
            </a:endParaRPr>
          </a:p>
        </p:txBody>
      </p:sp>
      <p:sp>
        <p:nvSpPr>
          <p:cNvPr id="7" name="Retângulo 6"/>
          <p:cNvSpPr/>
          <p:nvPr/>
        </p:nvSpPr>
        <p:spPr>
          <a:xfrm>
            <a:off x="197768" y="3110658"/>
            <a:ext cx="2286000" cy="125444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lvl="0">
              <a:lnSpc>
                <a:spcPct val="120000"/>
              </a:lnSpc>
            </a:pPr>
            <a:r>
              <a:rPr lang="pt-BR" sz="1600" b="1" i="1" dirty="0" smtClean="0">
                <a:solidFill>
                  <a:srgbClr val="760000"/>
                </a:solidFill>
                <a:effectLst>
                  <a:outerShdw blurRad="38100" dist="38100" dir="2700000" algn="tl">
                    <a:srgbClr val="000000">
                      <a:alpha val="43137"/>
                    </a:srgbClr>
                  </a:outerShdw>
                </a:effectLst>
              </a:rPr>
              <a:t>Intervenha portanto a autoridade do Estado, reprimindo os agitadores</a:t>
            </a:r>
            <a:r>
              <a:rPr lang="pt-BR" sz="1600" i="1" dirty="0" smtClean="0">
                <a:solidFill>
                  <a:srgbClr val="760000"/>
                </a:solidFill>
                <a:effectLst>
                  <a:outerShdw blurRad="38100" dist="38100" dir="2700000" algn="tl">
                    <a:srgbClr val="000000">
                      <a:alpha val="43137"/>
                    </a:srgbClr>
                  </a:outerShdw>
                </a:effectLst>
              </a:rPr>
              <a:t> </a:t>
            </a:r>
            <a:r>
              <a:rPr lang="pt-BR" sz="1600" dirty="0" smtClean="0">
                <a:solidFill>
                  <a:srgbClr val="760000"/>
                </a:solidFill>
              </a:rPr>
              <a:t>[...]</a:t>
            </a:r>
            <a:endParaRPr lang="pt-BR" sz="1600" dirty="0">
              <a:solidFill>
                <a:srgbClr val="760000"/>
              </a:solidFill>
            </a:endParaRPr>
          </a:p>
        </p:txBody>
      </p:sp>
      <p:sp>
        <p:nvSpPr>
          <p:cNvPr id="8" name="Retângulo 7"/>
          <p:cNvSpPr/>
          <p:nvPr/>
        </p:nvSpPr>
        <p:spPr>
          <a:xfrm>
            <a:off x="6732240" y="2708920"/>
            <a:ext cx="2286000" cy="184537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lvl="0" algn="just">
              <a:lnSpc>
                <a:spcPct val="120000"/>
              </a:lnSpc>
            </a:pPr>
            <a:r>
              <a:rPr lang="pt-BR" sz="1600" dirty="0" smtClean="0">
                <a:solidFill>
                  <a:srgbClr val="760000"/>
                </a:solidFill>
              </a:rPr>
              <a:t>[...] </a:t>
            </a:r>
            <a:r>
              <a:rPr lang="pt-BR" sz="1600" i="1" dirty="0" smtClean="0">
                <a:solidFill>
                  <a:srgbClr val="760000"/>
                </a:solidFill>
                <a:effectLst>
                  <a:outerShdw blurRad="38100" dist="38100" dir="2700000" algn="tl">
                    <a:srgbClr val="000000"/>
                  </a:outerShdw>
                </a:effectLst>
              </a:rPr>
              <a:t>preserve os bons operários do perigo da sedução e os legítimos patrões de serem despojados do que é seu </a:t>
            </a:r>
            <a:r>
              <a:rPr lang="pt-BR" sz="1600" dirty="0" smtClean="0">
                <a:solidFill>
                  <a:srgbClr val="760000"/>
                </a:solidFill>
              </a:rPr>
              <a:t>[...]</a:t>
            </a:r>
            <a:endParaRPr lang="pt-BR" sz="1600" i="1" dirty="0">
              <a:solidFill>
                <a:srgbClr val="760000"/>
              </a:solidFill>
            </a:endParaRPr>
          </a:p>
        </p:txBody>
      </p:sp>
      <p:sp>
        <p:nvSpPr>
          <p:cNvPr id="9" name="CaixaDeTexto 8"/>
          <p:cNvSpPr txBox="1"/>
          <p:nvPr/>
        </p:nvSpPr>
        <p:spPr>
          <a:xfrm>
            <a:off x="1114444" y="1416594"/>
            <a:ext cx="2042547" cy="369332"/>
          </a:xfrm>
          <a:prstGeom prst="rect">
            <a:avLst/>
          </a:prstGeom>
          <a:blipFill>
            <a:blip r:embed="rId6" cstate="email"/>
            <a:tile tx="0" ty="0" sx="100000" sy="100000" flip="none" algn="tl"/>
          </a:blipFill>
          <a:ln>
            <a:noFill/>
          </a:ln>
          <a:effectLst>
            <a:outerShdw blurRad="190500" dist="228600" dir="2700000" algn="ctr">
              <a:srgbClr val="000000">
                <a:alpha val="30000"/>
              </a:srgbClr>
            </a:outerShdw>
            <a:softEdge rad="63500"/>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pt-BR" b="1" dirty="0" smtClean="0">
                <a:solidFill>
                  <a:srgbClr val="663300"/>
                </a:solidFill>
              </a:rPr>
              <a:t>15 de maio de 1891</a:t>
            </a:r>
            <a:endParaRPr lang="pt-BR" b="1" dirty="0">
              <a:solidFill>
                <a:srgbClr val="663300"/>
              </a:solidFill>
            </a:endParaRPr>
          </a:p>
        </p:txBody>
      </p:sp>
      <p:sp>
        <p:nvSpPr>
          <p:cNvPr id="10" name="Retângulo 9"/>
          <p:cNvSpPr/>
          <p:nvPr/>
        </p:nvSpPr>
        <p:spPr>
          <a:xfrm>
            <a:off x="1691680" y="4581128"/>
            <a:ext cx="5328592"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pt-BR" sz="1600" dirty="0" smtClean="0"/>
              <a:t>Subtítulos: </a:t>
            </a:r>
          </a:p>
          <a:p>
            <a:pPr>
              <a:buFont typeface="Arial" pitchFamily="34" charset="0"/>
              <a:buChar char="•"/>
            </a:pPr>
            <a:r>
              <a:rPr lang="pt-BR" sz="1600" i="1" dirty="0" smtClean="0">
                <a:solidFill>
                  <a:srgbClr val="760000"/>
                </a:solidFill>
                <a:effectLst>
                  <a:outerShdw blurRad="38100" dist="38100" dir="2700000" algn="tl">
                    <a:srgbClr val="000000"/>
                  </a:outerShdw>
                </a:effectLst>
              </a:rPr>
              <a:t>A propriedade sancionada pelas leis humanas e divinas.</a:t>
            </a:r>
          </a:p>
          <a:p>
            <a:pPr>
              <a:buFont typeface="Arial" pitchFamily="34" charset="0"/>
              <a:buChar char="•"/>
            </a:pPr>
            <a:r>
              <a:rPr lang="pt-BR" sz="1600" i="1" dirty="0" smtClean="0">
                <a:solidFill>
                  <a:srgbClr val="760000"/>
                </a:solidFill>
                <a:effectLst>
                  <a:outerShdw blurRad="38100" dist="38100" dir="2700000" algn="tl">
                    <a:srgbClr val="000000"/>
                  </a:outerShdw>
                </a:effectLst>
              </a:rPr>
              <a:t>O comunismo, princípio do empobrecimento.</a:t>
            </a:r>
          </a:p>
          <a:p>
            <a:pPr>
              <a:buFont typeface="Arial" pitchFamily="34" charset="0"/>
              <a:buChar char="•"/>
            </a:pPr>
            <a:r>
              <a:rPr lang="pt-BR" sz="1600" i="1" dirty="0" smtClean="0">
                <a:solidFill>
                  <a:srgbClr val="760000"/>
                </a:solidFill>
                <a:effectLst>
                  <a:outerShdw blurRad="38100" dist="38100" dir="2700000" algn="tl">
                    <a:srgbClr val="000000"/>
                  </a:outerShdw>
                </a:effectLst>
              </a:rPr>
              <a:t>Não luta, mas concórdia de classes. </a:t>
            </a:r>
          </a:p>
          <a:p>
            <a:pPr>
              <a:buFont typeface="Arial" pitchFamily="34" charset="0"/>
              <a:buChar char="•"/>
            </a:pPr>
            <a:r>
              <a:rPr lang="pt-BR" sz="1600" i="1" dirty="0" smtClean="0">
                <a:solidFill>
                  <a:srgbClr val="760000"/>
                </a:solidFill>
                <a:effectLst>
                  <a:outerShdw blurRad="38100" dist="38100" dir="2700000" algn="tl">
                    <a:srgbClr val="000000"/>
                  </a:outerShdw>
                </a:effectLst>
              </a:rPr>
              <a:t>O Estado deve proteger a propriedade particular.</a:t>
            </a:r>
          </a:p>
          <a:p>
            <a:pPr>
              <a:buFont typeface="Arial" pitchFamily="34" charset="0"/>
              <a:buChar char="•"/>
            </a:pPr>
            <a:r>
              <a:rPr lang="pt-BR" sz="1600" i="1" dirty="0" smtClean="0">
                <a:solidFill>
                  <a:srgbClr val="760000"/>
                </a:solidFill>
                <a:effectLst>
                  <a:outerShdw blurRad="38100" dist="38100" dir="2700000" algn="tl">
                    <a:srgbClr val="000000"/>
                  </a:outerShdw>
                </a:effectLst>
              </a:rPr>
              <a:t>Impedir as greves. </a:t>
            </a:r>
          </a:p>
          <a:p>
            <a:pPr>
              <a:buFont typeface="Arial" pitchFamily="34" charset="0"/>
              <a:buChar char="•"/>
            </a:pPr>
            <a:r>
              <a:rPr lang="pt-BR" sz="1600" i="1" dirty="0" smtClean="0">
                <a:solidFill>
                  <a:srgbClr val="760000"/>
                </a:solidFill>
                <a:effectLst>
                  <a:outerShdw blurRad="38100" dist="38100" dir="2700000" algn="tl">
                    <a:srgbClr val="000000"/>
                  </a:outerShdw>
                </a:effectLst>
              </a:rPr>
              <a:t>As associações operárias católicas.</a:t>
            </a:r>
          </a:p>
        </p:txBody>
      </p:sp>
      <p:sp>
        <p:nvSpPr>
          <p:cNvPr id="11" name="Rectangle 7"/>
          <p:cNvSpPr>
            <a:spLocks noChangeArrowheads="1"/>
          </p:cNvSpPr>
          <p:nvPr/>
        </p:nvSpPr>
        <p:spPr bwMode="auto">
          <a:xfrm>
            <a:off x="4236110" y="97468"/>
            <a:ext cx="2640146" cy="523220"/>
          </a:xfrm>
          <a:prstGeom prst="rect">
            <a:avLst/>
          </a:prstGeom>
          <a:noFill/>
          <a:ln w="9525">
            <a:noFill/>
            <a:miter lim="800000"/>
            <a:headEnd/>
            <a:tailEnd/>
          </a:ln>
          <a:effectLst/>
        </p:spPr>
        <p:txBody>
          <a:bodyPr wrap="none">
            <a:spAutoFit/>
          </a:bodyPr>
          <a:lstStyle/>
          <a:p>
            <a:pPr algn="ctr"/>
            <a:r>
              <a:rPr lang="pt-BR" sz="2800" b="1" i="1" dirty="0" smtClean="0">
                <a:solidFill>
                  <a:schemeClr val="tx2">
                    <a:lumMod val="75000"/>
                  </a:schemeClr>
                </a:solidFill>
                <a:effectLst>
                  <a:outerShdw blurRad="38100" dist="38100" dir="2700000" algn="tl">
                    <a:srgbClr val="000000">
                      <a:alpha val="43137"/>
                    </a:srgbClr>
                  </a:outerShdw>
                </a:effectLst>
              </a:rPr>
              <a:t>Rerum </a:t>
            </a:r>
            <a:r>
              <a:rPr lang="pt-BR" sz="2800" b="1" i="1" dirty="0" err="1" smtClean="0">
                <a:solidFill>
                  <a:schemeClr val="tx2">
                    <a:lumMod val="75000"/>
                  </a:schemeClr>
                </a:solidFill>
                <a:effectLst>
                  <a:outerShdw blurRad="38100" dist="38100" dir="2700000" algn="tl">
                    <a:srgbClr val="000000">
                      <a:alpha val="43137"/>
                    </a:srgbClr>
                  </a:outerShdw>
                </a:effectLst>
              </a:rPr>
              <a:t>Novarum</a:t>
            </a:r>
            <a:endParaRPr lang="pt-BR" sz="2800" b="1" i="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dissolve">
                                      <p:cBhvr>
                                        <p:cTn id="20" dur="500"/>
                                        <p:tgtEl>
                                          <p:spTgt spid="921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45">
                                          <p:stCondLst>
                                            <p:cond delay="0"/>
                                          </p:stCondLst>
                                        </p:cTn>
                                        <p:tgtEl>
                                          <p:spTgt spid="7"/>
                                        </p:tgtEl>
                                      </p:cBhvr>
                                    </p:animEffect>
                                    <p:anim calcmode="lin" valueType="num">
                                      <p:cBhvr>
                                        <p:cTn id="26"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31" dur="7">
                                          <p:stCondLst>
                                            <p:cond delay="163"/>
                                          </p:stCondLst>
                                        </p:cTn>
                                        <p:tgtEl>
                                          <p:spTgt spid="7"/>
                                        </p:tgtEl>
                                      </p:cBhvr>
                                      <p:to x="100000" y="60000"/>
                                    </p:animScale>
                                    <p:animScale>
                                      <p:cBhvr>
                                        <p:cTn id="32" dur="42" decel="50000">
                                          <p:stCondLst>
                                            <p:cond delay="169"/>
                                          </p:stCondLst>
                                        </p:cTn>
                                        <p:tgtEl>
                                          <p:spTgt spid="7"/>
                                        </p:tgtEl>
                                      </p:cBhvr>
                                      <p:to x="100000" y="100000"/>
                                    </p:animScale>
                                    <p:animScale>
                                      <p:cBhvr>
                                        <p:cTn id="33" dur="7">
                                          <p:stCondLst>
                                            <p:cond delay="328"/>
                                          </p:stCondLst>
                                        </p:cTn>
                                        <p:tgtEl>
                                          <p:spTgt spid="7"/>
                                        </p:tgtEl>
                                      </p:cBhvr>
                                      <p:to x="100000" y="80000"/>
                                    </p:animScale>
                                    <p:animScale>
                                      <p:cBhvr>
                                        <p:cTn id="34" dur="42" decel="50000">
                                          <p:stCondLst>
                                            <p:cond delay="335"/>
                                          </p:stCondLst>
                                        </p:cTn>
                                        <p:tgtEl>
                                          <p:spTgt spid="7"/>
                                        </p:tgtEl>
                                      </p:cBhvr>
                                      <p:to x="100000" y="100000"/>
                                    </p:animScale>
                                    <p:animScale>
                                      <p:cBhvr>
                                        <p:cTn id="35" dur="7">
                                          <p:stCondLst>
                                            <p:cond delay="411"/>
                                          </p:stCondLst>
                                        </p:cTn>
                                        <p:tgtEl>
                                          <p:spTgt spid="7"/>
                                        </p:tgtEl>
                                      </p:cBhvr>
                                      <p:to x="100000" y="90000"/>
                                    </p:animScale>
                                    <p:animScale>
                                      <p:cBhvr>
                                        <p:cTn id="36" dur="42" decel="50000">
                                          <p:stCondLst>
                                            <p:cond delay="417"/>
                                          </p:stCondLst>
                                        </p:cTn>
                                        <p:tgtEl>
                                          <p:spTgt spid="7"/>
                                        </p:tgtEl>
                                      </p:cBhvr>
                                      <p:to x="100000" y="100000"/>
                                    </p:animScale>
                                    <p:animScale>
                                      <p:cBhvr>
                                        <p:cTn id="37" dur="7">
                                          <p:stCondLst>
                                            <p:cond delay="452"/>
                                          </p:stCondLst>
                                        </p:cTn>
                                        <p:tgtEl>
                                          <p:spTgt spid="7"/>
                                        </p:tgtEl>
                                      </p:cBhvr>
                                      <p:to x="100000" y="95000"/>
                                    </p:animScale>
                                    <p:animScale>
                                      <p:cBhvr>
                                        <p:cTn id="38" dur="42" decel="50000">
                                          <p:stCondLst>
                                            <p:cond delay="459"/>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145">
                                          <p:stCondLst>
                                            <p:cond delay="0"/>
                                          </p:stCondLst>
                                        </p:cTn>
                                        <p:tgtEl>
                                          <p:spTgt spid="6"/>
                                        </p:tgtEl>
                                      </p:cBhvr>
                                    </p:animEffect>
                                    <p:anim calcmode="lin" valueType="num">
                                      <p:cBhvr>
                                        <p:cTn id="44"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9" dur="7">
                                          <p:stCondLst>
                                            <p:cond delay="163"/>
                                          </p:stCondLst>
                                        </p:cTn>
                                        <p:tgtEl>
                                          <p:spTgt spid="6"/>
                                        </p:tgtEl>
                                      </p:cBhvr>
                                      <p:to x="100000" y="60000"/>
                                    </p:animScale>
                                    <p:animScale>
                                      <p:cBhvr>
                                        <p:cTn id="50" dur="42" decel="50000">
                                          <p:stCondLst>
                                            <p:cond delay="169"/>
                                          </p:stCondLst>
                                        </p:cTn>
                                        <p:tgtEl>
                                          <p:spTgt spid="6"/>
                                        </p:tgtEl>
                                      </p:cBhvr>
                                      <p:to x="100000" y="100000"/>
                                    </p:animScale>
                                    <p:animScale>
                                      <p:cBhvr>
                                        <p:cTn id="51" dur="7">
                                          <p:stCondLst>
                                            <p:cond delay="328"/>
                                          </p:stCondLst>
                                        </p:cTn>
                                        <p:tgtEl>
                                          <p:spTgt spid="6"/>
                                        </p:tgtEl>
                                      </p:cBhvr>
                                      <p:to x="100000" y="80000"/>
                                    </p:animScale>
                                    <p:animScale>
                                      <p:cBhvr>
                                        <p:cTn id="52" dur="42" decel="50000">
                                          <p:stCondLst>
                                            <p:cond delay="335"/>
                                          </p:stCondLst>
                                        </p:cTn>
                                        <p:tgtEl>
                                          <p:spTgt spid="6"/>
                                        </p:tgtEl>
                                      </p:cBhvr>
                                      <p:to x="100000" y="100000"/>
                                    </p:animScale>
                                    <p:animScale>
                                      <p:cBhvr>
                                        <p:cTn id="53" dur="7">
                                          <p:stCondLst>
                                            <p:cond delay="411"/>
                                          </p:stCondLst>
                                        </p:cTn>
                                        <p:tgtEl>
                                          <p:spTgt spid="6"/>
                                        </p:tgtEl>
                                      </p:cBhvr>
                                      <p:to x="100000" y="90000"/>
                                    </p:animScale>
                                    <p:animScale>
                                      <p:cBhvr>
                                        <p:cTn id="54" dur="42" decel="50000">
                                          <p:stCondLst>
                                            <p:cond delay="417"/>
                                          </p:stCondLst>
                                        </p:cTn>
                                        <p:tgtEl>
                                          <p:spTgt spid="6"/>
                                        </p:tgtEl>
                                      </p:cBhvr>
                                      <p:to x="100000" y="100000"/>
                                    </p:animScale>
                                    <p:animScale>
                                      <p:cBhvr>
                                        <p:cTn id="55" dur="7">
                                          <p:stCondLst>
                                            <p:cond delay="452"/>
                                          </p:stCondLst>
                                        </p:cTn>
                                        <p:tgtEl>
                                          <p:spTgt spid="6"/>
                                        </p:tgtEl>
                                      </p:cBhvr>
                                      <p:to x="100000" y="95000"/>
                                    </p:animScale>
                                    <p:animScale>
                                      <p:cBhvr>
                                        <p:cTn id="56" dur="42" decel="50000">
                                          <p:stCondLst>
                                            <p:cond delay="459"/>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145">
                                          <p:stCondLst>
                                            <p:cond delay="0"/>
                                          </p:stCondLst>
                                        </p:cTn>
                                        <p:tgtEl>
                                          <p:spTgt spid="8"/>
                                        </p:tgtEl>
                                      </p:cBhvr>
                                    </p:animEffect>
                                    <p:anim calcmode="lin" valueType="num">
                                      <p:cBhvr>
                                        <p:cTn id="6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67" dur="7">
                                          <p:stCondLst>
                                            <p:cond delay="163"/>
                                          </p:stCondLst>
                                        </p:cTn>
                                        <p:tgtEl>
                                          <p:spTgt spid="8"/>
                                        </p:tgtEl>
                                      </p:cBhvr>
                                      <p:to x="100000" y="60000"/>
                                    </p:animScale>
                                    <p:animScale>
                                      <p:cBhvr>
                                        <p:cTn id="68" dur="42" decel="50000">
                                          <p:stCondLst>
                                            <p:cond delay="169"/>
                                          </p:stCondLst>
                                        </p:cTn>
                                        <p:tgtEl>
                                          <p:spTgt spid="8"/>
                                        </p:tgtEl>
                                      </p:cBhvr>
                                      <p:to x="100000" y="100000"/>
                                    </p:animScale>
                                    <p:animScale>
                                      <p:cBhvr>
                                        <p:cTn id="69" dur="7">
                                          <p:stCondLst>
                                            <p:cond delay="328"/>
                                          </p:stCondLst>
                                        </p:cTn>
                                        <p:tgtEl>
                                          <p:spTgt spid="8"/>
                                        </p:tgtEl>
                                      </p:cBhvr>
                                      <p:to x="100000" y="80000"/>
                                    </p:animScale>
                                    <p:animScale>
                                      <p:cBhvr>
                                        <p:cTn id="70" dur="42" decel="50000">
                                          <p:stCondLst>
                                            <p:cond delay="335"/>
                                          </p:stCondLst>
                                        </p:cTn>
                                        <p:tgtEl>
                                          <p:spTgt spid="8"/>
                                        </p:tgtEl>
                                      </p:cBhvr>
                                      <p:to x="100000" y="100000"/>
                                    </p:animScale>
                                    <p:animScale>
                                      <p:cBhvr>
                                        <p:cTn id="71" dur="7">
                                          <p:stCondLst>
                                            <p:cond delay="411"/>
                                          </p:stCondLst>
                                        </p:cTn>
                                        <p:tgtEl>
                                          <p:spTgt spid="8"/>
                                        </p:tgtEl>
                                      </p:cBhvr>
                                      <p:to x="100000" y="90000"/>
                                    </p:animScale>
                                    <p:animScale>
                                      <p:cBhvr>
                                        <p:cTn id="72" dur="42" decel="50000">
                                          <p:stCondLst>
                                            <p:cond delay="417"/>
                                          </p:stCondLst>
                                        </p:cTn>
                                        <p:tgtEl>
                                          <p:spTgt spid="8"/>
                                        </p:tgtEl>
                                      </p:cBhvr>
                                      <p:to x="100000" y="100000"/>
                                    </p:animScale>
                                    <p:animScale>
                                      <p:cBhvr>
                                        <p:cTn id="73" dur="7">
                                          <p:stCondLst>
                                            <p:cond delay="452"/>
                                          </p:stCondLst>
                                        </p:cTn>
                                        <p:tgtEl>
                                          <p:spTgt spid="8"/>
                                        </p:tgtEl>
                                      </p:cBhvr>
                                      <p:to x="100000" y="95000"/>
                                    </p:animScale>
                                    <p:animScale>
                                      <p:cBhvr>
                                        <p:cTn id="74" dur="42" decel="50000">
                                          <p:stCondLst>
                                            <p:cond delay="459"/>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145">
                                          <p:stCondLst>
                                            <p:cond delay="0"/>
                                          </p:stCondLst>
                                        </p:cTn>
                                        <p:tgtEl>
                                          <p:spTgt spid="10"/>
                                        </p:tgtEl>
                                      </p:cBhvr>
                                    </p:animEffect>
                                    <p:anim calcmode="lin" valueType="num">
                                      <p:cBhvr>
                                        <p:cTn id="80"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85" dur="7">
                                          <p:stCondLst>
                                            <p:cond delay="163"/>
                                          </p:stCondLst>
                                        </p:cTn>
                                        <p:tgtEl>
                                          <p:spTgt spid="10"/>
                                        </p:tgtEl>
                                      </p:cBhvr>
                                      <p:to x="100000" y="60000"/>
                                    </p:animScale>
                                    <p:animScale>
                                      <p:cBhvr>
                                        <p:cTn id="86" dur="42" decel="50000">
                                          <p:stCondLst>
                                            <p:cond delay="169"/>
                                          </p:stCondLst>
                                        </p:cTn>
                                        <p:tgtEl>
                                          <p:spTgt spid="10"/>
                                        </p:tgtEl>
                                      </p:cBhvr>
                                      <p:to x="100000" y="100000"/>
                                    </p:animScale>
                                    <p:animScale>
                                      <p:cBhvr>
                                        <p:cTn id="87" dur="7">
                                          <p:stCondLst>
                                            <p:cond delay="328"/>
                                          </p:stCondLst>
                                        </p:cTn>
                                        <p:tgtEl>
                                          <p:spTgt spid="10"/>
                                        </p:tgtEl>
                                      </p:cBhvr>
                                      <p:to x="100000" y="80000"/>
                                    </p:animScale>
                                    <p:animScale>
                                      <p:cBhvr>
                                        <p:cTn id="88" dur="42" decel="50000">
                                          <p:stCondLst>
                                            <p:cond delay="335"/>
                                          </p:stCondLst>
                                        </p:cTn>
                                        <p:tgtEl>
                                          <p:spTgt spid="10"/>
                                        </p:tgtEl>
                                      </p:cBhvr>
                                      <p:to x="100000" y="100000"/>
                                    </p:animScale>
                                    <p:animScale>
                                      <p:cBhvr>
                                        <p:cTn id="89" dur="7">
                                          <p:stCondLst>
                                            <p:cond delay="411"/>
                                          </p:stCondLst>
                                        </p:cTn>
                                        <p:tgtEl>
                                          <p:spTgt spid="10"/>
                                        </p:tgtEl>
                                      </p:cBhvr>
                                      <p:to x="100000" y="90000"/>
                                    </p:animScale>
                                    <p:animScale>
                                      <p:cBhvr>
                                        <p:cTn id="90" dur="42" decel="50000">
                                          <p:stCondLst>
                                            <p:cond delay="417"/>
                                          </p:stCondLst>
                                        </p:cTn>
                                        <p:tgtEl>
                                          <p:spTgt spid="10"/>
                                        </p:tgtEl>
                                      </p:cBhvr>
                                      <p:to x="100000" y="100000"/>
                                    </p:animScale>
                                    <p:animScale>
                                      <p:cBhvr>
                                        <p:cTn id="91" dur="7">
                                          <p:stCondLst>
                                            <p:cond delay="452"/>
                                          </p:stCondLst>
                                        </p:cTn>
                                        <p:tgtEl>
                                          <p:spTgt spid="10"/>
                                        </p:tgtEl>
                                      </p:cBhvr>
                                      <p:to x="100000" y="95000"/>
                                    </p:animScale>
                                    <p:animScale>
                                      <p:cBhvr>
                                        <p:cTn id="92" dur="42" decel="50000">
                                          <p:stCondLst>
                                            <p:cond delay="459"/>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71438" y="214290"/>
            <a:ext cx="6143636" cy="369332"/>
          </a:xfrm>
          <a:prstGeom prst="rect">
            <a:avLst/>
          </a:prstGeom>
        </p:spPr>
        <p:txBody>
          <a:bodyPr wrap="square">
            <a:spAutoFit/>
          </a:bodyPr>
          <a:lstStyle/>
          <a:p>
            <a:pPr lvl="0" algn="ctr" fontAlgn="base">
              <a:spcBef>
                <a:spcPct val="0"/>
              </a:spcBef>
              <a:spcAft>
                <a:spcPct val="0"/>
              </a:spcAft>
            </a:pPr>
            <a:r>
              <a:rPr lang="pt-BR" b="1" dirty="0" smtClean="0">
                <a:solidFill>
                  <a:srgbClr val="002060"/>
                </a:solidFill>
                <a:effectLst>
                  <a:outerShdw blurRad="101600" dist="12700" dir="2700000" algn="tl" rotWithShape="0">
                    <a:prstClr val="black">
                      <a:alpha val="40000"/>
                    </a:prstClr>
                  </a:outerShdw>
                </a:effectLst>
              </a:rPr>
              <a:t>A lógica </a:t>
            </a:r>
            <a:r>
              <a:rPr lang="pt-BR" b="1" dirty="0" err="1" smtClean="0">
                <a:solidFill>
                  <a:srgbClr val="002060"/>
                </a:solidFill>
                <a:effectLst>
                  <a:outerShdw blurRad="101600" dist="12700" dir="2700000" algn="tl" rotWithShape="0">
                    <a:prstClr val="black">
                      <a:alpha val="40000"/>
                    </a:prstClr>
                  </a:outerShdw>
                </a:effectLst>
              </a:rPr>
              <a:t>cristã-católica</a:t>
            </a:r>
            <a:r>
              <a:rPr lang="pt-BR" b="1" dirty="0" smtClean="0">
                <a:solidFill>
                  <a:srgbClr val="002060"/>
                </a:solidFill>
                <a:effectLst>
                  <a:outerShdw blurRad="101600" dist="12700" dir="2700000" algn="tl" rotWithShape="0">
                    <a:prstClr val="black">
                      <a:alpha val="40000"/>
                    </a:prstClr>
                  </a:outerShdw>
                </a:effectLst>
              </a:rPr>
              <a:t> na formulação de uma união de classes</a:t>
            </a:r>
          </a:p>
        </p:txBody>
      </p:sp>
      <p:pic>
        <p:nvPicPr>
          <p:cNvPr id="4" name="Imagem 3" descr="http://www.arcanjomiguel.net/foto_arte/300px-Papst_leo_xiii_a.jpg"/>
          <p:cNvPicPr/>
          <p:nvPr/>
        </p:nvPicPr>
        <p:blipFill>
          <a:blip r:embed="rId2" cstate="email"/>
          <a:srcRect/>
          <a:stretch>
            <a:fillRect/>
          </a:stretch>
        </p:blipFill>
        <p:spPr bwMode="auto">
          <a:xfrm>
            <a:off x="31532" y="857232"/>
            <a:ext cx="4897658" cy="6000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a:spLocks noChangeArrowheads="1"/>
          </p:cNvSpPr>
          <p:nvPr/>
        </p:nvSpPr>
        <p:spPr bwMode="auto">
          <a:xfrm>
            <a:off x="4786282" y="5979873"/>
            <a:ext cx="4357718" cy="769441"/>
          </a:xfrm>
          <a:prstGeom prst="borderCallout2">
            <a:avLst>
              <a:gd name="adj1" fmla="val 20647"/>
              <a:gd name="adj2" fmla="val -5"/>
              <a:gd name="adj3" fmla="val -222"/>
              <a:gd name="adj4" fmla="val -844"/>
              <a:gd name="adj5" fmla="val -184221"/>
              <a:gd name="adj6" fmla="val -45616"/>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(p.228) </a:t>
            </a:r>
            <a:r>
              <a:rPr kumimoji="0" lang="pt-BR" sz="1600" b="0" i="1"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“Façam, pois, o patrão e o operário todas as convenções que lhes aprouver” </a:t>
            </a:r>
            <a:r>
              <a:rPr kumimoji="0" lang="pt-BR" sz="1200" b="0" i="1" u="none" strike="noStrike" cap="none" normalizeH="0" baseline="0" dirty="0" smtClean="0">
                <a:ln>
                  <a:noFill/>
                </a:ln>
                <a:solidFill>
                  <a:schemeClr val="tx2">
                    <a:lumMod val="75000"/>
                  </a:schemeClr>
                </a:solidFill>
                <a:effectLst/>
                <a:latin typeface="Arial" pitchFamily="34" charset="0"/>
                <a:ea typeface="Calibri" pitchFamily="34" charset="0"/>
                <a:cs typeface="Arial" pitchFamily="34" charset="0"/>
              </a:rPr>
              <a:t>(Leão XIII, 1891, p. 15).</a:t>
            </a:r>
            <a:endParaRPr kumimoji="0" lang="pt-BR" sz="12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6" name="Retângulo 5"/>
          <p:cNvSpPr/>
          <p:nvPr/>
        </p:nvSpPr>
        <p:spPr>
          <a:xfrm>
            <a:off x="5072066" y="2000240"/>
            <a:ext cx="3743845" cy="369332"/>
          </a:xfrm>
          <a:prstGeom prst="rect">
            <a:avLst/>
          </a:prstGeom>
        </p:spPr>
        <p:txBody>
          <a:bodyPr wrap="none">
            <a:spAutoFit/>
          </a:bodyPr>
          <a:lstStyle/>
          <a:p>
            <a:pPr algn="ctr" fontAlgn="base">
              <a:spcBef>
                <a:spcPct val="0"/>
              </a:spcBef>
              <a:spcAft>
                <a:spcPct val="0"/>
              </a:spcAft>
            </a:pPr>
            <a:r>
              <a:rPr lang="pt-BR" b="1" i="1" dirty="0" err="1" smtClean="0">
                <a:solidFill>
                  <a:srgbClr val="002060"/>
                </a:solidFill>
                <a:effectLst>
                  <a:outerShdw blurRad="101600" dist="12700" dir="2700000" algn="tl" rotWithShape="0">
                    <a:prstClr val="black">
                      <a:alpha val="40000"/>
                    </a:prstClr>
                  </a:outerShdw>
                </a:effectLst>
              </a:rPr>
              <a:t>Rerum</a:t>
            </a:r>
            <a:r>
              <a:rPr lang="pt-BR" b="1" i="1" dirty="0" smtClean="0">
                <a:solidFill>
                  <a:srgbClr val="002060"/>
                </a:solidFill>
                <a:effectLst>
                  <a:outerShdw blurRad="101600" dist="12700" dir="2700000" algn="tl" rotWithShape="0">
                    <a:prstClr val="black">
                      <a:alpha val="40000"/>
                    </a:prstClr>
                  </a:outerShdw>
                </a:effectLst>
              </a:rPr>
              <a:t> </a:t>
            </a:r>
            <a:r>
              <a:rPr lang="pt-BR" b="1" i="1" dirty="0" err="1" smtClean="0">
                <a:solidFill>
                  <a:srgbClr val="002060"/>
                </a:solidFill>
                <a:effectLst>
                  <a:outerShdw blurRad="101600" dist="12700" dir="2700000" algn="tl" rotWithShape="0">
                    <a:prstClr val="black">
                      <a:alpha val="40000"/>
                    </a:prstClr>
                  </a:outerShdw>
                </a:effectLst>
              </a:rPr>
              <a:t>Novarum</a:t>
            </a:r>
            <a:r>
              <a:rPr lang="pt-BR" b="1" dirty="0" smtClean="0">
                <a:solidFill>
                  <a:srgbClr val="002060"/>
                </a:solidFill>
                <a:effectLst>
                  <a:outerShdw blurRad="101600" dist="12700" dir="2700000" algn="tl" rotWithShape="0">
                    <a:prstClr val="black">
                      <a:alpha val="40000"/>
                    </a:prstClr>
                  </a:outerShdw>
                </a:effectLst>
              </a:rPr>
              <a:t>, 15 de maio de 1891</a:t>
            </a:r>
            <a:endParaRPr lang="pt-BR" b="1" dirty="0">
              <a:solidFill>
                <a:srgbClr val="002060"/>
              </a:solidFill>
              <a:effectLst>
                <a:outerShdw blurRad="101600" dist="12700" dir="2700000" algn="tl" rotWithShape="0">
                  <a:prstClr val="black">
                    <a:alpha val="40000"/>
                  </a:prstClr>
                </a:outerShdw>
              </a:effectLst>
            </a:endParaRPr>
          </a:p>
        </p:txBody>
      </p:sp>
      <p:sp>
        <p:nvSpPr>
          <p:cNvPr id="7" name="Retângulo 6"/>
          <p:cNvSpPr/>
          <p:nvPr/>
        </p:nvSpPr>
        <p:spPr>
          <a:xfrm>
            <a:off x="5605050" y="1643074"/>
            <a:ext cx="2468497" cy="369332"/>
          </a:xfrm>
          <a:prstGeom prst="rect">
            <a:avLst/>
          </a:prstGeom>
        </p:spPr>
        <p:txBody>
          <a:bodyPr wrap="none">
            <a:spAutoFit/>
          </a:bodyPr>
          <a:lstStyle/>
          <a:p>
            <a:pPr lvl="0" algn="ctr" fontAlgn="base">
              <a:spcBef>
                <a:spcPct val="0"/>
              </a:spcBef>
              <a:spcAft>
                <a:spcPct val="0"/>
              </a:spcAft>
            </a:pPr>
            <a:r>
              <a:rPr lang="pt-BR" b="1" dirty="0" smtClean="0">
                <a:solidFill>
                  <a:srgbClr val="002060"/>
                </a:solidFill>
                <a:effectLst>
                  <a:outerShdw blurRad="101600" dist="12700" dir="2700000" algn="tl" rotWithShape="0">
                    <a:prstClr val="black">
                      <a:alpha val="40000"/>
                    </a:prstClr>
                  </a:outerShdw>
                </a:effectLst>
              </a:rPr>
              <a:t>Das coisas ‘nada’ novas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3857620" y="6459890"/>
            <a:ext cx="5286380" cy="400110"/>
          </a:xfrm>
          <a:prstGeom prst="rect">
            <a:avLst/>
          </a:prstGeom>
        </p:spPr>
        <p:txBody>
          <a:bodyPr wrap="square">
            <a:spAutoFit/>
          </a:bodyPr>
          <a:lstStyle/>
          <a:p>
            <a:pPr lvl="0" algn="r" fontAlgn="base">
              <a:spcBef>
                <a:spcPct val="0"/>
              </a:spcBef>
              <a:spcAft>
                <a:spcPct val="0"/>
              </a:spcAft>
            </a:pPr>
            <a:r>
              <a:rPr lang="pt-BR" sz="1000" dirty="0" smtClean="0">
                <a:solidFill>
                  <a:srgbClr val="000000"/>
                </a:solidFill>
                <a:latin typeface="Calibri" pitchFamily="34" charset="0"/>
                <a:ea typeface="Calibri" pitchFamily="34" charset="0"/>
                <a:cs typeface="Arial" pitchFamily="34" charset="0"/>
              </a:rPr>
              <a:t>Fonte: </a:t>
            </a:r>
            <a:r>
              <a:rPr lang="pt-BR" sz="1000" dirty="0" err="1" smtClean="0">
                <a:solidFill>
                  <a:srgbClr val="000000"/>
                </a:solidFill>
                <a:latin typeface="Calibri" pitchFamily="34" charset="0"/>
                <a:ea typeface="Calibri" pitchFamily="34" charset="0"/>
                <a:cs typeface="Arial" pitchFamily="34" charset="0"/>
              </a:rPr>
              <a:t>Lowe</a:t>
            </a:r>
            <a:r>
              <a:rPr lang="pt-BR" sz="1000" dirty="0" smtClean="0">
                <a:solidFill>
                  <a:srgbClr val="000000"/>
                </a:solidFill>
                <a:latin typeface="Calibri" pitchFamily="34" charset="0"/>
                <a:ea typeface="Calibri" pitchFamily="34" charset="0"/>
                <a:cs typeface="Arial" pitchFamily="34" charset="0"/>
              </a:rPr>
              <a:t>, 1918, p.27</a:t>
            </a:r>
            <a:endParaRPr lang="pt-BR" sz="1000" dirty="0" smtClean="0">
              <a:latin typeface="Arial" pitchFamily="34" charset="0"/>
              <a:cs typeface="Arial" pitchFamily="34" charset="0"/>
            </a:endParaRPr>
          </a:p>
          <a:p>
            <a:pPr lvl="0" algn="r" eaLnBrk="0" fontAlgn="base" hangingPunct="0">
              <a:spcBef>
                <a:spcPct val="0"/>
              </a:spcBef>
              <a:spcAft>
                <a:spcPct val="0"/>
              </a:spcAft>
            </a:pPr>
            <a:r>
              <a:rPr lang="pt-BR" sz="1000" dirty="0" smtClean="0">
                <a:solidFill>
                  <a:srgbClr val="000000"/>
                </a:solidFill>
                <a:latin typeface="Calibri" pitchFamily="34" charset="0"/>
                <a:ea typeface="Calibri" pitchFamily="34" charset="0"/>
                <a:cs typeface="Arial" pitchFamily="34" charset="0"/>
              </a:rPr>
              <a:t>http://www.archive.org/stream/internationalas01lowegoog#</a:t>
            </a:r>
            <a:r>
              <a:rPr lang="pt-BR" sz="1000" dirty="0" err="1" smtClean="0">
                <a:solidFill>
                  <a:srgbClr val="000000"/>
                </a:solidFill>
                <a:latin typeface="Calibri" pitchFamily="34" charset="0"/>
                <a:ea typeface="Calibri" pitchFamily="34" charset="0"/>
                <a:cs typeface="Arial" pitchFamily="34" charset="0"/>
              </a:rPr>
              <a:t>page</a:t>
            </a:r>
            <a:r>
              <a:rPr lang="pt-BR" sz="1000" dirty="0" smtClean="0">
                <a:solidFill>
                  <a:srgbClr val="000000"/>
                </a:solidFill>
                <a:latin typeface="Calibri" pitchFamily="34" charset="0"/>
                <a:ea typeface="Calibri" pitchFamily="34" charset="0"/>
                <a:cs typeface="Arial" pitchFamily="34" charset="0"/>
              </a:rPr>
              <a:t>/n33/</a:t>
            </a:r>
            <a:r>
              <a:rPr lang="pt-BR" sz="1000" dirty="0" err="1" smtClean="0">
                <a:solidFill>
                  <a:srgbClr val="000000"/>
                </a:solidFill>
                <a:latin typeface="Calibri" pitchFamily="34" charset="0"/>
                <a:ea typeface="Calibri" pitchFamily="34" charset="0"/>
                <a:cs typeface="Arial" pitchFamily="34" charset="0"/>
              </a:rPr>
              <a:t>mode</a:t>
            </a:r>
            <a:r>
              <a:rPr lang="pt-BR" sz="1000" dirty="0" smtClean="0">
                <a:solidFill>
                  <a:srgbClr val="000000"/>
                </a:solidFill>
                <a:latin typeface="Calibri" pitchFamily="34" charset="0"/>
                <a:ea typeface="Calibri" pitchFamily="34" charset="0"/>
                <a:cs typeface="Arial" pitchFamily="34" charset="0"/>
              </a:rPr>
              <a:t>/1up/search/</a:t>
            </a:r>
            <a:r>
              <a:rPr lang="pt-BR" sz="1000" dirty="0" err="1" smtClean="0">
                <a:solidFill>
                  <a:srgbClr val="000000"/>
                </a:solidFill>
                <a:latin typeface="Calibri" pitchFamily="34" charset="0"/>
                <a:ea typeface="Calibri" pitchFamily="34" charset="0"/>
                <a:cs typeface="Arial" pitchFamily="34" charset="0"/>
              </a:rPr>
              <a:t>pope</a:t>
            </a:r>
            <a:endParaRPr lang="pt-BR" sz="1000" dirty="0" smtClean="0">
              <a:latin typeface="Arial" pitchFamily="34" charset="0"/>
              <a:cs typeface="Arial" pitchFamily="34" charset="0"/>
            </a:endParaRPr>
          </a:p>
        </p:txBody>
      </p:sp>
      <p:sp>
        <p:nvSpPr>
          <p:cNvPr id="7" name="Retângulo 6"/>
          <p:cNvSpPr/>
          <p:nvPr/>
        </p:nvSpPr>
        <p:spPr>
          <a:xfrm>
            <a:off x="3122667" y="0"/>
            <a:ext cx="2472216" cy="369332"/>
          </a:xfrm>
          <a:prstGeom prst="rect">
            <a:avLst/>
          </a:prstGeom>
        </p:spPr>
        <p:txBody>
          <a:bodyPr wrap="none">
            <a:spAutoFit/>
          </a:bodyPr>
          <a:lstStyle/>
          <a:p>
            <a:pPr algn="ctr" fontAlgn="base">
              <a:spcBef>
                <a:spcPct val="0"/>
              </a:spcBef>
              <a:spcAft>
                <a:spcPct val="0"/>
              </a:spcAft>
            </a:pPr>
            <a:r>
              <a:rPr lang="pt-BR" b="1" dirty="0" smtClean="0">
                <a:solidFill>
                  <a:srgbClr val="002060"/>
                </a:solidFill>
                <a:effectLst>
                  <a:outerShdw blurRad="101600" dist="12700" dir="2700000" algn="tl" rotWithShape="0">
                    <a:prstClr val="black">
                      <a:alpha val="40000"/>
                    </a:prstClr>
                  </a:outerShdw>
                </a:effectLst>
              </a:rPr>
              <a:t>Das ‘SACRAS’ RELAÇÕES</a:t>
            </a:r>
          </a:p>
        </p:txBody>
      </p:sp>
      <p:grpSp>
        <p:nvGrpSpPr>
          <p:cNvPr id="2" name="Grupo 9"/>
          <p:cNvGrpSpPr/>
          <p:nvPr/>
        </p:nvGrpSpPr>
        <p:grpSpPr>
          <a:xfrm>
            <a:off x="5929322" y="998082"/>
            <a:ext cx="3071802" cy="5074124"/>
            <a:chOff x="6758535" y="2143116"/>
            <a:chExt cx="2333625" cy="3737484"/>
          </a:xfrm>
        </p:grpSpPr>
        <p:pic>
          <p:nvPicPr>
            <p:cNvPr id="25602" name="Picture 2" descr="https://upload.wikimedia.org/wikipedia/commons/thumb/6/6e/Kaiser_Wilhelm_II_of_Germany_-_1902.jpg/245px-Kaiser_Wilhelm_II_of_Germany_-_1902.jpg"/>
            <p:cNvPicPr>
              <a:picLocks noChangeAspect="1" noChangeArrowheads="1"/>
            </p:cNvPicPr>
            <p:nvPr/>
          </p:nvPicPr>
          <p:blipFill>
            <a:blip r:embed="rId2" cstate="email"/>
            <a:srcRect/>
            <a:stretch>
              <a:fillRect/>
            </a:stretch>
          </p:blipFill>
          <p:spPr bwMode="auto">
            <a:xfrm>
              <a:off x="6758535" y="2143116"/>
              <a:ext cx="2333625" cy="3371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tângulo 8"/>
            <p:cNvSpPr/>
            <p:nvPr/>
          </p:nvSpPr>
          <p:spPr>
            <a:xfrm>
              <a:off x="6931715" y="5530876"/>
              <a:ext cx="2000264" cy="349724"/>
            </a:xfrm>
            <a:prstGeom prst="rect">
              <a:avLst/>
            </a:prstGeom>
          </p:spPr>
          <p:txBody>
            <a:bodyPr wrap="square">
              <a:spAutoFit/>
            </a:bodyPr>
            <a:lstStyle/>
            <a:p>
              <a:pPr algn="ctr"/>
              <a:r>
                <a:rPr lang="pt-BR" sz="1200" b="1" dirty="0" smtClean="0"/>
                <a:t>Guilherme II, Rei da Prússia</a:t>
              </a:r>
            </a:p>
            <a:p>
              <a:pPr algn="ctr"/>
              <a:r>
                <a:rPr lang="pt-BR" sz="1200" b="1" dirty="0" smtClean="0"/>
                <a:t>(1888-1918)</a:t>
              </a:r>
              <a:r>
                <a:rPr lang="pt-BR" sz="1200" dirty="0" smtClean="0"/>
                <a:t> </a:t>
              </a:r>
              <a:endParaRPr lang="pt-BR" sz="1200" dirty="0"/>
            </a:p>
          </p:txBody>
        </p:sp>
      </p:grpSp>
      <p:pic>
        <p:nvPicPr>
          <p:cNvPr id="11" name="Imagem 10"/>
          <p:cNvPicPr/>
          <p:nvPr/>
        </p:nvPicPr>
        <p:blipFill>
          <a:blip r:embed="rId3" cstate="email"/>
          <a:srcRect/>
          <a:stretch>
            <a:fillRect/>
          </a:stretch>
        </p:blipFill>
        <p:spPr bwMode="auto">
          <a:xfrm>
            <a:off x="71406" y="2161845"/>
            <a:ext cx="4584750" cy="2971800"/>
          </a:xfrm>
          <a:prstGeom prst="rect">
            <a:avLst/>
          </a:prstGeom>
          <a:noFill/>
          <a:ln w="9525">
            <a:solidFill>
              <a:schemeClr val="tx1"/>
            </a:solidFill>
            <a:miter lim="800000"/>
            <a:headEnd/>
            <a:tailEnd/>
          </a:ln>
        </p:spPr>
      </p:pic>
      <p:sp>
        <p:nvSpPr>
          <p:cNvPr id="12" name="Rectangle 1"/>
          <p:cNvSpPr>
            <a:spLocks noChangeArrowheads="1"/>
          </p:cNvSpPr>
          <p:nvPr/>
        </p:nvSpPr>
        <p:spPr bwMode="auto">
          <a:xfrm>
            <a:off x="214282" y="5403851"/>
            <a:ext cx="4286280"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pt-BR" sz="1400" i="1" dirty="0" smtClean="0">
                <a:solidFill>
                  <a:srgbClr val="0000FF"/>
                </a:solidFill>
                <a:latin typeface="Arial" pitchFamily="34" charset="0"/>
                <a:ea typeface="Calibri" pitchFamily="34" charset="0"/>
                <a:cs typeface="Arial" pitchFamily="34" charset="0"/>
              </a:rPr>
              <a:t>O papa respondeu que endossaria as deliberações de uma conferência que pudesse aliviar as condições do operário, assegurando o descanso aos sábados e o respeito à sua dignidade humana.</a:t>
            </a:r>
          </a:p>
        </p:txBody>
      </p:sp>
      <p:sp>
        <p:nvSpPr>
          <p:cNvPr id="13" name="Texto Explicativo 1 (Borda e Ênfase) 12"/>
          <p:cNvSpPr/>
          <p:nvPr/>
        </p:nvSpPr>
        <p:spPr>
          <a:xfrm rot="16200000">
            <a:off x="2089645" y="2911944"/>
            <a:ext cx="785818" cy="3571900"/>
          </a:xfrm>
          <a:prstGeom prst="accentBorderCallout1">
            <a:avLst>
              <a:gd name="adj1" fmla="val 50081"/>
              <a:gd name="adj2" fmla="val 351"/>
              <a:gd name="adj3" fmla="val 49838"/>
              <a:gd name="adj4" fmla="val -36597"/>
            </a:avLst>
          </a:prstGeom>
          <a:noFill/>
          <a:ln w="28575">
            <a:solidFill>
              <a:srgbClr val="0000FF"/>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i="1" dirty="0"/>
          </a:p>
        </p:txBody>
      </p:sp>
      <p:sp>
        <p:nvSpPr>
          <p:cNvPr id="17" name="Rectangle 1"/>
          <p:cNvSpPr>
            <a:spLocks noChangeArrowheads="1"/>
          </p:cNvSpPr>
          <p:nvPr/>
        </p:nvSpPr>
        <p:spPr bwMode="auto">
          <a:xfrm flipH="1">
            <a:off x="3000364" y="785794"/>
            <a:ext cx="2571768" cy="1077218"/>
          </a:xfrm>
          <a:prstGeom prst="borderCallout2">
            <a:avLst>
              <a:gd name="adj1" fmla="val 20647"/>
              <a:gd name="adj2" fmla="val -5"/>
              <a:gd name="adj3" fmla="val -222"/>
              <a:gd name="adj4" fmla="val -844"/>
              <a:gd name="adj5" fmla="val 202615"/>
              <a:gd name="adj6" fmla="val -36695"/>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pt-BR" sz="1600" dirty="0" smtClean="0">
                <a:solidFill>
                  <a:srgbClr val="0000FF"/>
                </a:solidFill>
                <a:latin typeface="Calibri" pitchFamily="34" charset="0"/>
                <a:ea typeface="Calibri" pitchFamily="34" charset="0"/>
                <a:cs typeface="Arial" pitchFamily="34" charset="0"/>
              </a:rPr>
              <a:t>(p.207)</a:t>
            </a:r>
            <a:r>
              <a:rPr lang="pt-BR" sz="1600" i="1" dirty="0" smtClean="0">
                <a:solidFill>
                  <a:srgbClr val="000000"/>
                </a:solidFill>
                <a:latin typeface="Calibri" pitchFamily="34" charset="0"/>
                <a:ea typeface="Calibri" pitchFamily="34" charset="0"/>
                <a:cs typeface="Arial" pitchFamily="34" charset="0"/>
              </a:rPr>
              <a:t> </a:t>
            </a:r>
            <a:r>
              <a:rPr lang="pt-BR" sz="1600" i="1" dirty="0" smtClean="0">
                <a:solidFill>
                  <a:srgbClr val="0000FF"/>
                </a:solidFill>
                <a:latin typeface="Calibri" pitchFamily="34" charset="0"/>
                <a:ea typeface="Calibri" pitchFamily="34" charset="0"/>
                <a:cs typeface="Arial" pitchFamily="34" charset="0"/>
              </a:rPr>
              <a:t>“Guilherme II levou seu plano ao conhecimento do papa Leão XIII, solicitando sua colaboração. </a:t>
            </a:r>
            <a:endParaRPr lang="pt-BR" sz="1600" dirty="0" smtClean="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14314" y="214290"/>
            <a:ext cx="8715404" cy="17543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lnSpc>
                <a:spcPct val="200000"/>
              </a:lnSpc>
              <a:spcBef>
                <a:spcPct val="0"/>
              </a:spcBef>
              <a:spcAft>
                <a:spcPct val="0"/>
              </a:spcAft>
            </a:pPr>
            <a:r>
              <a:rPr lang="pt-BR" dirty="0" smtClean="0"/>
              <a:t>Leão XIII passou à história como o "papa das encíclicas sociais". A mais famosa ─ a </a:t>
            </a:r>
            <a:r>
              <a:rPr lang="pt-BR" i="1" dirty="0" err="1" smtClean="0"/>
              <a:t>Rerum</a:t>
            </a:r>
            <a:r>
              <a:rPr lang="pt-BR" i="1" dirty="0" smtClean="0"/>
              <a:t> </a:t>
            </a:r>
            <a:r>
              <a:rPr lang="pt-BR" i="1" dirty="0" err="1" smtClean="0"/>
              <a:t>Novarum</a:t>
            </a:r>
            <a:r>
              <a:rPr lang="pt-BR" i="1" dirty="0" smtClean="0"/>
              <a:t> </a:t>
            </a:r>
            <a:r>
              <a:rPr lang="pt-BR" dirty="0" smtClean="0"/>
              <a:t>(1891) − </a:t>
            </a:r>
            <a:r>
              <a:rPr lang="pt-BR" i="1" dirty="0" smtClean="0"/>
              <a:t>marcou o início da sistematização do pensamento social católico</a:t>
            </a:r>
            <a:r>
              <a:rPr lang="pt-BR" dirty="0" smtClean="0"/>
              <a:t>, da </a:t>
            </a:r>
            <a:r>
              <a:rPr lang="pt-BR" i="1" dirty="0" smtClean="0"/>
              <a:t>Doutrina Social da Igreja Católica</a:t>
            </a:r>
            <a:r>
              <a:rPr lang="pt-BR" dirty="0" smtClean="0"/>
              <a:t>, da </a:t>
            </a:r>
            <a:r>
              <a:rPr lang="pt-BR" i="1" dirty="0" smtClean="0"/>
              <a:t>esquerda católica</a:t>
            </a:r>
            <a:r>
              <a:rPr lang="pt-BR" dirty="0" smtClean="0"/>
              <a:t>, do </a:t>
            </a:r>
            <a:r>
              <a:rPr lang="pt-BR" i="1" dirty="0" smtClean="0"/>
              <a:t>socialismo cristão</a:t>
            </a:r>
            <a:r>
              <a:rPr lang="pt-BR" dirty="0" smtClean="0"/>
              <a:t>. </a:t>
            </a:r>
          </a:p>
        </p:txBody>
      </p:sp>
      <p:sp>
        <p:nvSpPr>
          <p:cNvPr id="4" name="Retângulo 3"/>
          <p:cNvSpPr/>
          <p:nvPr/>
        </p:nvSpPr>
        <p:spPr>
          <a:xfrm>
            <a:off x="87103" y="6524976"/>
            <a:ext cx="4913525" cy="261610"/>
          </a:xfrm>
          <a:prstGeom prst="rect">
            <a:avLst/>
          </a:prstGeom>
        </p:spPr>
        <p:txBody>
          <a:bodyPr wrap="none">
            <a:spAutoFit/>
          </a:bodyPr>
          <a:lstStyle/>
          <a:p>
            <a:r>
              <a:rPr lang="pt-BR" sz="1100" dirty="0" smtClean="0"/>
              <a:t>Fonte: http://www.agencia.ecclesia.pt/noticias/vaticano/papa-leao-xiii-18102010/</a:t>
            </a:r>
            <a:endParaRPr lang="pt-BR" sz="1100" dirty="0"/>
          </a:p>
        </p:txBody>
      </p:sp>
      <p:pic>
        <p:nvPicPr>
          <p:cNvPr id="5" name="Picture 2"/>
          <p:cNvPicPr>
            <a:picLocks noChangeAspect="1" noChangeArrowheads="1"/>
          </p:cNvPicPr>
          <p:nvPr/>
        </p:nvPicPr>
        <p:blipFill>
          <a:blip r:embed="rId2" cstate="email"/>
          <a:srcRect/>
          <a:stretch>
            <a:fillRect/>
          </a:stretch>
        </p:blipFill>
        <p:spPr bwMode="auto">
          <a:xfrm>
            <a:off x="5792451" y="4143380"/>
            <a:ext cx="3351549" cy="2714620"/>
          </a:xfrm>
          <a:prstGeom prst="rect">
            <a:avLst/>
          </a:prstGeom>
          <a:noFill/>
          <a:ln w="9525">
            <a:noFill/>
            <a:miter lim="800000"/>
            <a:headEnd/>
            <a:tailEnd/>
          </a:ln>
          <a:effectLst/>
        </p:spPr>
      </p:pic>
      <p:grpSp>
        <p:nvGrpSpPr>
          <p:cNvPr id="2" name="Grupo 5"/>
          <p:cNvGrpSpPr/>
          <p:nvPr/>
        </p:nvGrpSpPr>
        <p:grpSpPr>
          <a:xfrm>
            <a:off x="357158" y="2571744"/>
            <a:ext cx="8377743" cy="1428760"/>
            <a:chOff x="2470211" y="2219230"/>
            <a:chExt cx="6673789" cy="1066894"/>
          </a:xfrm>
        </p:grpSpPr>
        <p:pic>
          <p:nvPicPr>
            <p:cNvPr id="7" name="Picture 2"/>
            <p:cNvPicPr>
              <a:picLocks noChangeAspect="1" noChangeArrowheads="1"/>
            </p:cNvPicPr>
            <p:nvPr/>
          </p:nvPicPr>
          <p:blipFill>
            <a:blip r:embed="rId3" cstate="email"/>
            <a:srcRect/>
            <a:stretch>
              <a:fillRect/>
            </a:stretch>
          </p:blipFill>
          <p:spPr bwMode="auto">
            <a:xfrm>
              <a:off x="2470211" y="2219230"/>
              <a:ext cx="6673789" cy="1066894"/>
            </a:xfrm>
            <a:prstGeom prst="rect">
              <a:avLst/>
            </a:prstGeom>
            <a:ln>
              <a:solidFill>
                <a:schemeClr val="accent3">
                  <a:lumMod val="75000"/>
                </a:schemeClr>
              </a:solidFill>
            </a:ln>
            <a:effectLst>
              <a:outerShdw blurRad="292100" dist="139700" dir="2700000" algn="tl" rotWithShape="0">
                <a:srgbClr val="333333">
                  <a:alpha val="65000"/>
                </a:srgbClr>
              </a:outerShdw>
            </a:effectLst>
          </p:spPr>
        </p:pic>
        <p:sp>
          <p:nvSpPr>
            <p:cNvPr id="8" name="Retângulo 7"/>
            <p:cNvSpPr/>
            <p:nvPr/>
          </p:nvSpPr>
          <p:spPr>
            <a:xfrm>
              <a:off x="2542676" y="2247026"/>
              <a:ext cx="4495746" cy="346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10" name="Conector reto 9"/>
          <p:cNvCxnSpPr/>
          <p:nvPr/>
        </p:nvCxnSpPr>
        <p:spPr>
          <a:xfrm>
            <a:off x="8353451" y="6024576"/>
            <a:ext cx="642942" cy="0"/>
          </a:xfrm>
          <a:prstGeom prst="line">
            <a:avLst/>
          </a:prstGeom>
          <a:ln w="127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6858016" y="6091258"/>
            <a:ext cx="2143140" cy="0"/>
          </a:xfrm>
          <a:prstGeom prst="line">
            <a:avLst/>
          </a:prstGeom>
          <a:ln w="1270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858016" y="6153170"/>
            <a:ext cx="1656000" cy="0"/>
          </a:xfrm>
          <a:prstGeom prst="line">
            <a:avLst/>
          </a:prstGeom>
          <a:ln w="12700">
            <a:solidFill>
              <a:srgbClr val="00FFFF"/>
            </a:solidFill>
          </a:ln>
        </p:spPr>
        <p:style>
          <a:lnRef idx="1">
            <a:schemeClr val="accent1"/>
          </a:lnRef>
          <a:fillRef idx="0">
            <a:schemeClr val="accent1"/>
          </a:fillRef>
          <a:effectRef idx="0">
            <a:schemeClr val="accent1"/>
          </a:effectRef>
          <a:fontRef idx="minor">
            <a:schemeClr val="tx1"/>
          </a:fontRef>
        </p:style>
      </p:cxnSp>
      <p:pic>
        <p:nvPicPr>
          <p:cNvPr id="14" name="Picture 6" descr="http://3.bp.blogspot.com/-Rj79a7xC34c/T0r8tbzkSAI/AAAAAAAABBk/S_gI5BDOJ4c/s1600/fotolia_4599026_xs.jpg"/>
          <p:cNvPicPr>
            <a:picLocks noChangeAspect="1" noChangeArrowheads="1"/>
          </p:cNvPicPr>
          <p:nvPr/>
        </p:nvPicPr>
        <p:blipFill>
          <a:blip r:embed="rId4" cstate="email"/>
          <a:srcRect/>
          <a:stretch>
            <a:fillRect/>
          </a:stretch>
        </p:blipFill>
        <p:spPr bwMode="auto">
          <a:xfrm>
            <a:off x="1472809" y="4143404"/>
            <a:ext cx="2241935" cy="2357430"/>
          </a:xfrm>
          <a:prstGeom prst="rect">
            <a:avLst/>
          </a:prstGeom>
          <a:ln>
            <a:noFill/>
          </a:ln>
          <a:effectLst>
            <a:softEdge rad="112500"/>
          </a:effectLst>
        </p:spPr>
      </p:pic>
      <p:cxnSp>
        <p:nvCxnSpPr>
          <p:cNvPr id="16" name="Conector reto 15"/>
          <p:cNvCxnSpPr/>
          <p:nvPr/>
        </p:nvCxnSpPr>
        <p:spPr>
          <a:xfrm>
            <a:off x="3571868" y="4071942"/>
            <a:ext cx="3214710" cy="1928826"/>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0" fill="hold"/>
                                        <p:tgtEl>
                                          <p:spTgt spid="14"/>
                                        </p:tgtEl>
                                        <p:attrNameLst>
                                          <p:attrName>ppt_w</p:attrName>
                                        </p:attrNameLst>
                                      </p:cBhvr>
                                      <p:tavLst>
                                        <p:tav tm="0">
                                          <p:val>
                                            <p:fltVal val="0"/>
                                          </p:val>
                                        </p:tav>
                                        <p:tav tm="100000">
                                          <p:val>
                                            <p:strVal val="#ppt_w"/>
                                          </p:val>
                                        </p:tav>
                                      </p:tavLst>
                                    </p:anim>
                                    <p:anim calcmode="lin" valueType="num">
                                      <p:cBhvr>
                                        <p:cTn id="34" dur="5000" fill="hold"/>
                                        <p:tgtEl>
                                          <p:spTgt spid="14"/>
                                        </p:tgtEl>
                                        <p:attrNameLst>
                                          <p:attrName>ppt_h</p:attrName>
                                        </p:attrNameLst>
                                      </p:cBhvr>
                                      <p:tavLst>
                                        <p:tav tm="0">
                                          <p:val>
                                            <p:fltVal val="0"/>
                                          </p:val>
                                        </p:tav>
                                        <p:tav tm="100000">
                                          <p:val>
                                            <p:strVal val="#ppt_h"/>
                                          </p:val>
                                        </p:tav>
                                      </p:tavLst>
                                    </p:anim>
                                    <p:anim calcmode="lin" valueType="num">
                                      <p:cBhvr>
                                        <p:cTn id="35" dur="5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6" dur="5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acsimile"/>
          <p:cNvPicPr>
            <a:picLocks noChangeAspect="1" noChangeArrowheads="1"/>
          </p:cNvPicPr>
          <p:nvPr/>
        </p:nvPicPr>
        <p:blipFill>
          <a:blip r:embed="rId2" cstate="email"/>
          <a:srcRect/>
          <a:stretch>
            <a:fillRect/>
          </a:stretch>
        </p:blipFill>
        <p:spPr bwMode="auto">
          <a:xfrm>
            <a:off x="0" y="2576"/>
            <a:ext cx="4786314" cy="6855423"/>
          </a:xfrm>
          <a:prstGeom prst="rect">
            <a:avLst/>
          </a:prstGeom>
          <a:noFill/>
        </p:spPr>
      </p:pic>
      <p:sp>
        <p:nvSpPr>
          <p:cNvPr id="3" name="Retângulo 2"/>
          <p:cNvSpPr/>
          <p:nvPr/>
        </p:nvSpPr>
        <p:spPr>
          <a:xfrm>
            <a:off x="4572000" y="6611779"/>
            <a:ext cx="4572000" cy="246221"/>
          </a:xfrm>
          <a:prstGeom prst="rect">
            <a:avLst/>
          </a:prstGeom>
        </p:spPr>
        <p:txBody>
          <a:bodyPr>
            <a:spAutoFit/>
          </a:bodyPr>
          <a:lstStyle/>
          <a:p>
            <a:pPr algn="r"/>
            <a:r>
              <a:rPr lang="pt-BR" sz="1000" dirty="0" smtClean="0">
                <a:hlinkClick r:id="rId3"/>
              </a:rPr>
              <a:t>http://digi.ub.uni-heidelberg.de/diglitData/image/klabismarck1890/1/107.jpg</a:t>
            </a:r>
            <a:endParaRPr lang="pt-BR" sz="1000" dirty="0"/>
          </a:p>
        </p:txBody>
      </p:sp>
      <p:sp>
        <p:nvSpPr>
          <p:cNvPr id="4" name="Retângulo 3"/>
          <p:cNvSpPr/>
          <p:nvPr/>
        </p:nvSpPr>
        <p:spPr>
          <a:xfrm>
            <a:off x="4429124" y="31600"/>
            <a:ext cx="4572000" cy="1754326"/>
          </a:xfrm>
          <a:prstGeom prst="rect">
            <a:avLst/>
          </a:prstGeom>
        </p:spPr>
        <p:txBody>
          <a:bodyPr>
            <a:spAutoFit/>
          </a:bodyPr>
          <a:lstStyle/>
          <a:p>
            <a:pPr algn="r"/>
            <a:r>
              <a:rPr lang="pt-BR" dirty="0" smtClean="0"/>
              <a:t>Charge publicada em </a:t>
            </a:r>
            <a:r>
              <a:rPr lang="de-DE" b="1" dirty="0"/>
              <a:t>Kladderadatsch / Bismarck-Album: humorist.-satir. Wochenbl. </a:t>
            </a:r>
            <a:r>
              <a:rPr lang="de-DE" dirty="0"/>
              <a:t>— 9.1849/90(1890</a:t>
            </a:r>
            <a:r>
              <a:rPr lang="de-DE" dirty="0" smtClean="0"/>
              <a:t>), </a:t>
            </a:r>
            <a:r>
              <a:rPr lang="de-DE" i="1" dirty="0" smtClean="0"/>
              <a:t>p. 107.</a:t>
            </a:r>
            <a:endParaRPr lang="pt-BR" i="1" dirty="0" smtClean="0"/>
          </a:p>
          <a:p>
            <a:pPr algn="r"/>
            <a:endParaRPr lang="pt-BR" dirty="0"/>
          </a:p>
          <a:p>
            <a:pPr algn="r"/>
            <a:r>
              <a:rPr lang="pt-BR" dirty="0" smtClean="0"/>
              <a:t>Ano 1878: </a:t>
            </a:r>
            <a:r>
              <a:rPr lang="pt-BR" i="1" dirty="0" err="1" smtClean="0"/>
              <a:t>Modus</a:t>
            </a:r>
            <a:r>
              <a:rPr lang="pt-BR" i="1" dirty="0" smtClean="0"/>
              <a:t> </a:t>
            </a:r>
            <a:r>
              <a:rPr lang="pt-BR" i="1" dirty="0" err="1" smtClean="0"/>
              <a:t>vivendi</a:t>
            </a:r>
            <a:endParaRPr lang="pt-BR" dirty="0" smtClean="0"/>
          </a:p>
          <a:p>
            <a:pPr algn="r"/>
            <a:r>
              <a:rPr lang="pt-BR" dirty="0" smtClean="0"/>
              <a:t>Papa</a:t>
            </a:r>
            <a:r>
              <a:rPr lang="pt-BR" dirty="0"/>
              <a:t> Leão XIII e o chanceler </a:t>
            </a:r>
            <a:r>
              <a:rPr lang="pt-BR" dirty="0" smtClean="0"/>
              <a:t>Bismarck.</a:t>
            </a:r>
            <a:r>
              <a:rPr lang="pt-BR" dirty="0"/>
              <a:t> </a:t>
            </a:r>
          </a:p>
        </p:txBody>
      </p:sp>
      <p:sp>
        <p:nvSpPr>
          <p:cNvPr id="5" name="CaixaDeTexto 4"/>
          <p:cNvSpPr txBox="1"/>
          <p:nvPr/>
        </p:nvSpPr>
        <p:spPr>
          <a:xfrm>
            <a:off x="6415561" y="4786322"/>
            <a:ext cx="2728439" cy="461665"/>
          </a:xfrm>
          <a:prstGeom prst="rect">
            <a:avLst/>
          </a:prstGeom>
          <a:ln w="9525"/>
        </p:spPr>
        <p:style>
          <a:lnRef idx="2">
            <a:schemeClr val="accent6"/>
          </a:lnRef>
          <a:fillRef idx="1">
            <a:schemeClr val="lt1"/>
          </a:fillRef>
          <a:effectRef idx="0">
            <a:schemeClr val="accent6"/>
          </a:effectRef>
          <a:fontRef idx="minor">
            <a:schemeClr val="dk1"/>
          </a:fontRef>
        </p:style>
        <p:txBody>
          <a:bodyPr wrap="none" rtlCol="0">
            <a:spAutoFit/>
          </a:bodyPr>
          <a:lstStyle/>
          <a:p>
            <a:r>
              <a:rPr lang="de-DE" sz="1200" i="1" dirty="0" smtClean="0"/>
              <a:t>Pontifer: Nun, bitte, geniren Sie fich nicht</a:t>
            </a:r>
          </a:p>
          <a:p>
            <a:r>
              <a:rPr lang="de-DE" sz="1200" i="1" dirty="0" smtClean="0"/>
              <a:t>Kanzler: Bitte gleichfalls</a:t>
            </a:r>
            <a:endParaRPr lang="pt-BR" sz="1200" i="1" dirty="0"/>
          </a:p>
        </p:txBody>
      </p:sp>
      <p:sp>
        <p:nvSpPr>
          <p:cNvPr id="6" name="CaixaDeTexto 5"/>
          <p:cNvSpPr txBox="1"/>
          <p:nvPr/>
        </p:nvSpPr>
        <p:spPr>
          <a:xfrm>
            <a:off x="4500530" y="3643314"/>
            <a:ext cx="4643470" cy="67710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1200"/>
              </a:spcAft>
            </a:pPr>
            <a:r>
              <a:rPr lang="pt-BR" sz="1400" dirty="0" smtClean="0">
                <a:latin typeface="Arial" pitchFamily="34" charset="0"/>
                <a:cs typeface="Arial" pitchFamily="34" charset="0"/>
              </a:rPr>
              <a:t>Pontífice: </a:t>
            </a:r>
            <a:r>
              <a:rPr lang="pt-BR" sz="1400" b="1" i="1" dirty="0" smtClean="0">
                <a:latin typeface="Arial" pitchFamily="34" charset="0"/>
                <a:cs typeface="Arial" pitchFamily="34" charset="0"/>
              </a:rPr>
              <a:t>Agora, por favor, não se sinta constrangido</a:t>
            </a:r>
          </a:p>
          <a:p>
            <a:pPr>
              <a:spcAft>
                <a:spcPts val="1200"/>
              </a:spcAft>
            </a:pPr>
            <a:r>
              <a:rPr lang="pt-BR" sz="1400" dirty="0" smtClean="0">
                <a:latin typeface="Arial" pitchFamily="34" charset="0"/>
                <a:cs typeface="Arial" pitchFamily="34" charset="0"/>
              </a:rPr>
              <a:t>Chanceler: </a:t>
            </a:r>
            <a:r>
              <a:rPr lang="pt-BR" sz="1400" b="1" i="1" dirty="0" smtClean="0">
                <a:latin typeface="Arial" pitchFamily="34" charset="0"/>
                <a:cs typeface="Arial" pitchFamily="34" charset="0"/>
              </a:rPr>
              <a:t>Por favor</a:t>
            </a:r>
            <a:endParaRPr lang="pt-BR" sz="1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58" y="5000636"/>
            <a:ext cx="46434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effectLst/>
                <a:latin typeface="+mj-lt"/>
                <a:ea typeface="Calibri" pitchFamily="34" charset="0"/>
                <a:cs typeface="Times New Roman" pitchFamily="18" charset="0"/>
              </a:rPr>
              <a:t>Áudio e fotos de Leão XIII</a:t>
            </a:r>
            <a:endParaRPr kumimoji="0" lang="pt-BR" sz="1600" b="1" i="0" u="none" strike="noStrike" cap="none" normalizeH="0" baseline="0" dirty="0" smtClean="0">
              <a:ln>
                <a:noFill/>
              </a:ln>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smtClean="0">
                <a:ln>
                  <a:noFill/>
                </a:ln>
                <a:effectLst/>
                <a:latin typeface="+mj-lt"/>
                <a:ea typeface="Calibri" pitchFamily="34" charset="0"/>
                <a:cs typeface="Times New Roman" pitchFamily="18" charset="0"/>
                <a:hlinkClick r:id="rId2"/>
              </a:rPr>
              <a:t>https://www.youtube.com/watch?v=9XurgOorcpU</a:t>
            </a:r>
            <a:endParaRPr kumimoji="0" lang="pt-BR" sz="1600" b="1" i="0" u="none" strike="noStrike" cap="none" normalizeH="0" baseline="0" dirty="0" smtClean="0">
              <a:ln>
                <a:noFill/>
              </a:ln>
              <a:effectLst/>
              <a:latin typeface="+mj-lt"/>
              <a:cs typeface="Arial" pitchFamily="34" charset="0"/>
            </a:endParaRPr>
          </a:p>
        </p:txBody>
      </p:sp>
      <p:pic>
        <p:nvPicPr>
          <p:cNvPr id="5" name="Imagem 4" descr="http://www.arcanjomiguel.net/foto_arte/300px-Papst_leo_xiii_a.jpg"/>
          <p:cNvPicPr/>
          <p:nvPr/>
        </p:nvPicPr>
        <p:blipFill>
          <a:blip r:embed="rId3" cstate="email"/>
          <a:srcRect/>
          <a:stretch>
            <a:fillRect/>
          </a:stretch>
        </p:blipFill>
        <p:spPr bwMode="auto">
          <a:xfrm>
            <a:off x="4786314" y="142876"/>
            <a:ext cx="4214842" cy="4429156"/>
          </a:xfrm>
          <a:prstGeom prst="rect">
            <a:avLst/>
          </a:prstGeom>
          <a:noFill/>
          <a:ln w="9525">
            <a:noFill/>
            <a:miter lim="800000"/>
            <a:headEnd/>
            <a:tailEnd/>
          </a:ln>
          <a:effectLst>
            <a:glow rad="228600">
              <a:schemeClr val="bg1">
                <a:alpha val="40000"/>
              </a:schemeClr>
            </a:glow>
          </a:effectLst>
        </p:spPr>
      </p:pic>
      <p:pic>
        <p:nvPicPr>
          <p:cNvPr id="3073" name="Picture 1"/>
          <p:cNvPicPr>
            <a:picLocks noChangeAspect="1" noChangeArrowheads="1"/>
          </p:cNvPicPr>
          <p:nvPr/>
        </p:nvPicPr>
        <p:blipFill>
          <a:blip r:embed="rId4" cstate="email"/>
          <a:srcRect/>
          <a:stretch>
            <a:fillRect/>
          </a:stretch>
        </p:blipFill>
        <p:spPr bwMode="auto">
          <a:xfrm>
            <a:off x="5357754" y="4745604"/>
            <a:ext cx="3500462" cy="1042691"/>
          </a:xfrm>
          <a:prstGeom prst="rect">
            <a:avLst/>
          </a:prstGeom>
          <a:noFill/>
          <a:ln w="9525">
            <a:noFill/>
            <a:miter lim="800000"/>
            <a:headEnd/>
            <a:tailEnd/>
          </a:ln>
          <a:effectLst>
            <a:glow rad="228600">
              <a:schemeClr val="bg1">
                <a:alpha val="40000"/>
              </a:schemeClr>
            </a:glow>
          </a:effectLst>
        </p:spPr>
      </p:pic>
      <p:sp>
        <p:nvSpPr>
          <p:cNvPr id="8" name="CaixaDeTexto 7"/>
          <p:cNvSpPr txBox="1"/>
          <p:nvPr/>
        </p:nvSpPr>
        <p:spPr>
          <a:xfrm>
            <a:off x="194050" y="6211669"/>
            <a:ext cx="5878148" cy="461665"/>
          </a:xfrm>
          <a:prstGeom prst="rect">
            <a:avLst/>
          </a:prstGeom>
          <a:noFill/>
        </p:spPr>
        <p:txBody>
          <a:bodyPr wrap="none" rtlCol="0">
            <a:spAutoFit/>
          </a:bodyPr>
          <a:lstStyle/>
          <a:p>
            <a:r>
              <a:rPr lang="pt-BR" sz="1200" dirty="0" smtClean="0"/>
              <a:t>Fonte: </a:t>
            </a:r>
          </a:p>
          <a:p>
            <a:r>
              <a:rPr lang="pt-BR" sz="1200" dirty="0" smtClean="0"/>
              <a:t>Blog São Miguel Arcanjo - </a:t>
            </a:r>
            <a:r>
              <a:rPr lang="pt-BR" sz="1200" dirty="0" smtClean="0">
                <a:hlinkClick r:id="rId5"/>
              </a:rPr>
              <a:t>http://www.arcanjomiguel.net/papa_miguel.html#ixzz40izkfyQg</a:t>
            </a:r>
            <a:r>
              <a:rPr lang="pt-BR" sz="1200" dirty="0" smtClean="0"/>
              <a:t> </a:t>
            </a:r>
          </a:p>
        </p:txBody>
      </p:sp>
      <p:sp>
        <p:nvSpPr>
          <p:cNvPr id="9" name="CaixaDeTexto 8"/>
          <p:cNvSpPr txBox="1"/>
          <p:nvPr/>
        </p:nvSpPr>
        <p:spPr>
          <a:xfrm>
            <a:off x="6500762" y="5774312"/>
            <a:ext cx="1332416" cy="369332"/>
          </a:xfrm>
          <a:prstGeom prst="rect">
            <a:avLst/>
          </a:prstGeom>
          <a:solidFill>
            <a:schemeClr val="bg1"/>
          </a:solidFill>
          <a:ln>
            <a:solidFill>
              <a:schemeClr val="bg1"/>
            </a:solidFill>
          </a:ln>
          <a:effectLst>
            <a:glow rad="228600">
              <a:schemeClr val="bg1">
                <a:alpha val="40000"/>
              </a:schemeClr>
            </a:glow>
          </a:effectLst>
        </p:spPr>
        <p:txBody>
          <a:bodyPr wrap="none" rtlCol="0">
            <a:spAutoFit/>
          </a:bodyPr>
          <a:lstStyle/>
          <a:p>
            <a:r>
              <a:rPr lang="pt-BR" dirty="0" smtClean="0"/>
              <a:t>(1810-1903)</a:t>
            </a:r>
            <a:endParaRPr lang="pt-BR" dirty="0"/>
          </a:p>
        </p:txBody>
      </p:sp>
      <p:pic>
        <p:nvPicPr>
          <p:cNvPr id="1026" name="Picture 2"/>
          <p:cNvPicPr>
            <a:picLocks noChangeAspect="1" noChangeArrowheads="1"/>
          </p:cNvPicPr>
          <p:nvPr/>
        </p:nvPicPr>
        <p:blipFill>
          <a:blip r:embed="rId6" cstate="email"/>
          <a:srcRect/>
          <a:stretch>
            <a:fillRect/>
          </a:stretch>
        </p:blipFill>
        <p:spPr bwMode="auto">
          <a:xfrm>
            <a:off x="254126" y="1500174"/>
            <a:ext cx="4460750" cy="25079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email"/>
          <a:srcRect/>
          <a:stretch>
            <a:fillRect/>
          </a:stretch>
        </p:blipFill>
        <p:spPr bwMode="auto">
          <a:xfrm>
            <a:off x="186361" y="571480"/>
            <a:ext cx="4671391" cy="4688965"/>
          </a:xfrm>
          <a:prstGeom prst="rect">
            <a:avLst/>
          </a:prstGeom>
          <a:ln w="19050">
            <a:solidFill>
              <a:schemeClr val="tx1">
                <a:lumMod val="50000"/>
                <a:lumOff val="50000"/>
              </a:schemeClr>
            </a:solidFill>
            <a:prstDash val="dash"/>
          </a:ln>
          <a:effectLst>
            <a:outerShdw blurRad="292100" dist="139700" dir="2700000" algn="tl" rotWithShape="0">
              <a:srgbClr val="333333">
                <a:alpha val="65000"/>
              </a:srgbClr>
            </a:outerShdw>
          </a:effectLst>
        </p:spPr>
      </p:pic>
      <p:sp>
        <p:nvSpPr>
          <p:cNvPr id="3" name="CaixaDeTexto 2"/>
          <p:cNvSpPr txBox="1"/>
          <p:nvPr/>
        </p:nvSpPr>
        <p:spPr>
          <a:xfrm>
            <a:off x="5004048" y="848979"/>
            <a:ext cx="3240360" cy="584775"/>
          </a:xfrm>
          <a:prstGeom prst="rect">
            <a:avLst/>
          </a:prstGeom>
          <a:noFill/>
        </p:spPr>
        <p:txBody>
          <a:bodyPr wrap="square" rtlCol="0">
            <a:spAutoFit/>
          </a:bodyPr>
          <a:lstStyle/>
          <a:p>
            <a:r>
              <a:rPr lang="pt-BR" sz="1600" b="1" dirty="0" smtClean="0">
                <a:latin typeface="Arial" pitchFamily="34" charset="0"/>
                <a:cs typeface="Arial" pitchFamily="34" charset="0"/>
              </a:rPr>
              <a:t>Mural em Cerâmica Delft </a:t>
            </a:r>
          </a:p>
          <a:p>
            <a:r>
              <a:rPr lang="pt-BR" sz="1600" b="1" dirty="0" smtClean="0">
                <a:latin typeface="Arial" pitchFamily="34" charset="0"/>
                <a:cs typeface="Arial" pitchFamily="34" charset="0"/>
              </a:rPr>
              <a:t>(</a:t>
            </a:r>
            <a:r>
              <a:rPr lang="pt-BR" sz="1600" b="1" dirty="0">
                <a:latin typeface="Arial" pitchFamily="34" charset="0"/>
                <a:cs typeface="Arial" pitchFamily="34" charset="0"/>
              </a:rPr>
              <a:t>Albert </a:t>
            </a:r>
            <a:r>
              <a:rPr lang="pt-BR" sz="1600" b="1" dirty="0" err="1">
                <a:latin typeface="Arial" pitchFamily="34" charset="0"/>
                <a:cs typeface="Arial" pitchFamily="34" charset="0"/>
              </a:rPr>
              <a:t>Hahn</a:t>
            </a:r>
            <a:r>
              <a:rPr lang="pt-BR" sz="1600" b="1" dirty="0">
                <a:latin typeface="Arial" pitchFamily="34" charset="0"/>
                <a:cs typeface="Arial" pitchFamily="34" charset="0"/>
              </a:rPr>
              <a:t> Jr., 1926</a:t>
            </a:r>
            <a:r>
              <a:rPr lang="pt-BR" sz="1600" b="1" dirty="0" smtClean="0">
                <a:latin typeface="Arial" pitchFamily="34" charset="0"/>
                <a:cs typeface="Arial" pitchFamily="34" charset="0"/>
              </a:rPr>
              <a:t>) </a:t>
            </a:r>
            <a:r>
              <a:rPr lang="pt-BR" sz="1600" dirty="0" smtClean="0">
                <a:latin typeface="Arial" pitchFamily="34" charset="0"/>
                <a:cs typeface="Arial" pitchFamily="34" charset="0"/>
              </a:rPr>
              <a:t>- detalhe</a:t>
            </a:r>
            <a:endParaRPr lang="pt-BR" sz="1600" dirty="0">
              <a:latin typeface="Arial" pitchFamily="34" charset="0"/>
              <a:cs typeface="Arial" pitchFamily="34" charset="0"/>
            </a:endParaRPr>
          </a:p>
        </p:txBody>
      </p:sp>
      <p:pic>
        <p:nvPicPr>
          <p:cNvPr id="4" name="Picture 4"/>
          <p:cNvPicPr>
            <a:picLocks noChangeAspect="1" noChangeArrowheads="1"/>
          </p:cNvPicPr>
          <p:nvPr/>
        </p:nvPicPr>
        <p:blipFill>
          <a:blip r:embed="rId3" cstate="email"/>
          <a:srcRect/>
          <a:stretch>
            <a:fillRect/>
          </a:stretch>
        </p:blipFill>
        <p:spPr bwMode="auto">
          <a:xfrm>
            <a:off x="5940152" y="4650151"/>
            <a:ext cx="3203848" cy="2207849"/>
          </a:xfrm>
          <a:prstGeom prst="rect">
            <a:avLst/>
          </a:prstGeom>
          <a:ln>
            <a:solidFill>
              <a:schemeClr val="tx1"/>
            </a:solidFill>
            <a:prstDash val="solid"/>
          </a:ln>
          <a:effectLst>
            <a:outerShdw blurRad="330200" dist="165100" dir="13500000" algn="br" rotWithShape="0">
              <a:prstClr val="black">
                <a:alpha val="40000"/>
              </a:prstClr>
            </a:outerShdw>
          </a:effectLst>
        </p:spPr>
      </p:pic>
      <p:pic>
        <p:nvPicPr>
          <p:cNvPr id="5" name="Picture 5"/>
          <p:cNvPicPr>
            <a:picLocks noChangeAspect="1" noChangeArrowheads="1"/>
          </p:cNvPicPr>
          <p:nvPr/>
        </p:nvPicPr>
        <p:blipFill>
          <a:blip r:embed="rId4" cstate="email"/>
          <a:srcRect/>
          <a:stretch>
            <a:fillRect/>
          </a:stretch>
        </p:blipFill>
        <p:spPr bwMode="auto">
          <a:xfrm>
            <a:off x="2771800" y="5331746"/>
            <a:ext cx="1085820" cy="1526253"/>
          </a:xfrm>
          <a:prstGeom prst="rect">
            <a:avLst/>
          </a:prstGeom>
          <a:ln>
            <a:solidFill>
              <a:schemeClr val="tx1"/>
            </a:solidFill>
            <a:prstDash val="sysDash"/>
          </a:ln>
          <a:effectLst>
            <a:outerShdw blurRad="266700" dist="165100" dir="18900000" algn="bl" rotWithShape="0">
              <a:prstClr val="black">
                <a:alpha val="40000"/>
              </a:prstClr>
            </a:outerShdw>
          </a:effectLst>
        </p:spPr>
      </p:pic>
      <p:sp>
        <p:nvSpPr>
          <p:cNvPr id="6" name="CaixaDeTexto 5"/>
          <p:cNvSpPr txBox="1"/>
          <p:nvPr/>
        </p:nvSpPr>
        <p:spPr>
          <a:xfrm>
            <a:off x="5436096" y="1713075"/>
            <a:ext cx="3240360" cy="2215991"/>
          </a:xfrm>
          <a:prstGeom prst="rect">
            <a:avLst/>
          </a:prstGeom>
          <a:noFill/>
        </p:spPr>
        <p:txBody>
          <a:bodyPr wrap="square" rtlCol="0">
            <a:spAutoFit/>
          </a:bodyPr>
          <a:lstStyle/>
          <a:p>
            <a:pPr algn="ctr"/>
            <a:r>
              <a:rPr lang="en-US" b="1" dirty="0" err="1" smtClean="0">
                <a:latin typeface="Arial" pitchFamily="34" charset="0"/>
                <a:cs typeface="Arial" pitchFamily="34" charset="0"/>
              </a:rPr>
              <a:t>Doado</a:t>
            </a:r>
            <a:r>
              <a:rPr lang="en-US" b="1" dirty="0" smtClean="0">
                <a:latin typeface="Arial" pitchFamily="34" charset="0"/>
                <a:cs typeface="Arial" pitchFamily="34" charset="0"/>
              </a:rPr>
              <a:t> </a:t>
            </a:r>
            <a:r>
              <a:rPr lang="en-US" b="1" dirty="0" err="1" smtClean="0">
                <a:latin typeface="Arial" pitchFamily="34" charset="0"/>
                <a:cs typeface="Arial" pitchFamily="34" charset="0"/>
              </a:rPr>
              <a:t>pela</a:t>
            </a:r>
            <a:r>
              <a:rPr lang="en-US" b="1" dirty="0" smtClean="0">
                <a:latin typeface="Arial" pitchFamily="34" charset="0"/>
                <a:cs typeface="Arial" pitchFamily="34" charset="0"/>
              </a:rPr>
              <a:t> </a:t>
            </a:r>
          </a:p>
          <a:p>
            <a:pPr algn="ctr"/>
            <a:r>
              <a:rPr lang="en-US" b="1" dirty="0" err="1" smtClean="0">
                <a:latin typeface="Arial" pitchFamily="34" charset="0"/>
                <a:cs typeface="Arial" pitchFamily="34" charset="0"/>
              </a:rPr>
              <a:t>Federação</a:t>
            </a:r>
            <a:r>
              <a:rPr lang="en-US" b="1" dirty="0" smtClean="0">
                <a:latin typeface="Arial" pitchFamily="34" charset="0"/>
                <a:cs typeface="Arial" pitchFamily="34" charset="0"/>
              </a:rPr>
              <a:t> </a:t>
            </a:r>
            <a:r>
              <a:rPr lang="en-US" b="1" dirty="0" err="1" smtClean="0">
                <a:latin typeface="Arial" pitchFamily="34" charset="0"/>
                <a:cs typeface="Arial" pitchFamily="34" charset="0"/>
              </a:rPr>
              <a:t>Holandesa</a:t>
            </a:r>
            <a:r>
              <a:rPr lang="en-US" b="1" dirty="0" smtClean="0">
                <a:latin typeface="Arial" pitchFamily="34" charset="0"/>
                <a:cs typeface="Arial" pitchFamily="34" charset="0"/>
              </a:rPr>
              <a:t> de </a:t>
            </a:r>
            <a:r>
              <a:rPr lang="en-US" b="1" dirty="0" err="1" smtClean="0">
                <a:latin typeface="Arial" pitchFamily="34" charset="0"/>
                <a:cs typeface="Arial" pitchFamily="34" charset="0"/>
              </a:rPr>
              <a:t>Sindicatos</a:t>
            </a:r>
            <a:r>
              <a:rPr lang="en-US" b="1" dirty="0" smtClean="0">
                <a:latin typeface="Arial" pitchFamily="34" charset="0"/>
                <a:cs typeface="Arial" pitchFamily="34" charset="0"/>
              </a:rPr>
              <a:t>, </a:t>
            </a:r>
            <a:r>
              <a:rPr lang="en-US" b="1" dirty="0" err="1" smtClean="0">
                <a:latin typeface="Arial" pitchFamily="34" charset="0"/>
                <a:cs typeface="Arial" pitchFamily="34" charset="0"/>
              </a:rPr>
              <a:t>reproduz</a:t>
            </a:r>
            <a:r>
              <a:rPr lang="en-US" b="1" dirty="0" smtClean="0">
                <a:latin typeface="Arial" pitchFamily="34" charset="0"/>
                <a:cs typeface="Arial" pitchFamily="34" charset="0"/>
              </a:rPr>
              <a:t> </a:t>
            </a:r>
          </a:p>
          <a:p>
            <a:pPr algn="ctr"/>
            <a:r>
              <a:rPr lang="en-US" sz="1200" b="1" dirty="0" smtClean="0">
                <a:latin typeface="Arial" pitchFamily="34" charset="0"/>
                <a:cs typeface="Arial" pitchFamily="34" charset="0"/>
              </a:rPr>
              <a:t>(</a:t>
            </a:r>
            <a:r>
              <a:rPr lang="en-US" sz="1200" b="1" dirty="0" err="1" smtClean="0">
                <a:latin typeface="Arial" pitchFamily="34" charset="0"/>
                <a:cs typeface="Arial" pitchFamily="34" charset="0"/>
              </a:rPr>
              <a:t>em</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francês</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inglês</a:t>
            </a:r>
            <a:r>
              <a:rPr lang="en-US" sz="1200" b="1" dirty="0" smtClean="0">
                <a:latin typeface="Arial" pitchFamily="34" charset="0"/>
                <a:cs typeface="Arial" pitchFamily="34" charset="0"/>
              </a:rPr>
              <a:t>, </a:t>
            </a:r>
            <a:r>
              <a:rPr lang="en-US" sz="1200" b="1" dirty="0" err="1" smtClean="0">
                <a:latin typeface="Arial" pitchFamily="34" charset="0"/>
                <a:cs typeface="Arial" pitchFamily="34" charset="0"/>
              </a:rPr>
              <a:t>espanhol</a:t>
            </a:r>
            <a:r>
              <a:rPr lang="en-US" sz="1200" b="1" dirty="0" smtClean="0">
                <a:latin typeface="Arial" pitchFamily="34" charset="0"/>
                <a:cs typeface="Arial" pitchFamily="34" charset="0"/>
              </a:rPr>
              <a:t> e </a:t>
            </a:r>
            <a:r>
              <a:rPr lang="en-US" sz="1200" b="1" dirty="0" err="1" smtClean="0">
                <a:latin typeface="Arial" pitchFamily="34" charset="0"/>
                <a:cs typeface="Arial" pitchFamily="34" charset="0"/>
              </a:rPr>
              <a:t>alemão</a:t>
            </a:r>
            <a:r>
              <a:rPr lang="en-US" sz="1200" b="1" dirty="0" smtClean="0">
                <a:latin typeface="Arial" pitchFamily="34" charset="0"/>
                <a:cs typeface="Arial" pitchFamily="34" charset="0"/>
              </a:rPr>
              <a:t>)</a:t>
            </a:r>
          </a:p>
          <a:p>
            <a:pPr algn="ctr"/>
            <a:r>
              <a:rPr lang="en-US" b="1" dirty="0" smtClean="0">
                <a:latin typeface="Arial" pitchFamily="34" charset="0"/>
                <a:cs typeface="Arial" pitchFamily="34" charset="0"/>
              </a:rPr>
              <a:t>o </a:t>
            </a:r>
            <a:r>
              <a:rPr lang="en-US" b="1" dirty="0" err="1" smtClean="0">
                <a:latin typeface="Arial" pitchFamily="34" charset="0"/>
                <a:cs typeface="Arial" pitchFamily="34" charset="0"/>
              </a:rPr>
              <a:t>Preâmbulo</a:t>
            </a:r>
            <a:r>
              <a:rPr lang="en-US" b="1" dirty="0" smtClean="0">
                <a:latin typeface="Arial" pitchFamily="34" charset="0"/>
                <a:cs typeface="Arial" pitchFamily="34" charset="0"/>
              </a:rPr>
              <a:t> do </a:t>
            </a:r>
          </a:p>
          <a:p>
            <a:pPr algn="ctr"/>
            <a:r>
              <a:rPr lang="en-US" b="1" dirty="0" err="1" smtClean="0">
                <a:latin typeface="Arial" pitchFamily="34" charset="0"/>
                <a:cs typeface="Arial" pitchFamily="34" charset="0"/>
              </a:rPr>
              <a:t>Tratado</a:t>
            </a:r>
            <a:r>
              <a:rPr lang="en-US" b="1" dirty="0" smtClean="0">
                <a:latin typeface="Arial" pitchFamily="34" charset="0"/>
                <a:cs typeface="Arial" pitchFamily="34" charset="0"/>
              </a:rPr>
              <a:t> de </a:t>
            </a:r>
            <a:r>
              <a:rPr lang="en-US" b="1" dirty="0" err="1" smtClean="0">
                <a:latin typeface="Arial" pitchFamily="34" charset="0"/>
                <a:cs typeface="Arial" pitchFamily="34" charset="0"/>
              </a:rPr>
              <a:t>Versalhes</a:t>
            </a:r>
            <a:r>
              <a:rPr lang="en-US" b="1" dirty="0" smtClean="0">
                <a:latin typeface="Arial" pitchFamily="34" charset="0"/>
                <a:cs typeface="Arial" pitchFamily="34" charset="0"/>
              </a:rPr>
              <a:t>, </a:t>
            </a:r>
          </a:p>
          <a:p>
            <a:pPr algn="ctr"/>
            <a:r>
              <a:rPr lang="en-US" b="1" dirty="0" err="1" smtClean="0">
                <a:latin typeface="Arial" pitchFamily="34" charset="0"/>
                <a:cs typeface="Arial" pitchFamily="34" charset="0"/>
              </a:rPr>
              <a:t>cuja</a:t>
            </a:r>
            <a:r>
              <a:rPr lang="en-US" b="1" dirty="0" smtClean="0">
                <a:latin typeface="Arial" pitchFamily="34" charset="0"/>
                <a:cs typeface="Arial" pitchFamily="34" charset="0"/>
              </a:rPr>
              <a:t> </a:t>
            </a:r>
            <a:r>
              <a:rPr lang="en-US" b="1" i="1" dirty="0" smtClean="0">
                <a:latin typeface="Arial" pitchFamily="34" charset="0"/>
                <a:cs typeface="Arial" pitchFamily="34" charset="0"/>
              </a:rPr>
              <a:t>Parte XIII-</a:t>
            </a:r>
            <a:r>
              <a:rPr lang="en-US" b="1" i="1" dirty="0" err="1" smtClean="0">
                <a:latin typeface="Arial" pitchFamily="34" charset="0"/>
                <a:cs typeface="Arial" pitchFamily="34" charset="0"/>
              </a:rPr>
              <a:t>Trabalho</a:t>
            </a:r>
            <a:r>
              <a:rPr lang="en-US" b="1" dirty="0" smtClean="0">
                <a:latin typeface="Arial" pitchFamily="34" charset="0"/>
                <a:cs typeface="Arial" pitchFamily="34" charset="0"/>
              </a:rPr>
              <a:t> é a </a:t>
            </a:r>
            <a:r>
              <a:rPr lang="en-US" b="1" dirty="0" err="1" smtClean="0">
                <a:latin typeface="Arial" pitchFamily="34" charset="0"/>
                <a:cs typeface="Arial" pitchFamily="34" charset="0"/>
              </a:rPr>
              <a:t>Constituição</a:t>
            </a:r>
            <a:r>
              <a:rPr lang="en-US" b="1" dirty="0" smtClean="0">
                <a:latin typeface="Arial" pitchFamily="34" charset="0"/>
                <a:cs typeface="Arial" pitchFamily="34" charset="0"/>
              </a:rPr>
              <a:t> </a:t>
            </a:r>
            <a:r>
              <a:rPr lang="en-US" b="1" dirty="0" err="1" smtClean="0">
                <a:latin typeface="Arial" pitchFamily="34" charset="0"/>
                <a:cs typeface="Arial" pitchFamily="34" charset="0"/>
              </a:rPr>
              <a:t>da</a:t>
            </a:r>
            <a:r>
              <a:rPr lang="en-US" b="1" dirty="0" smtClean="0">
                <a:latin typeface="Arial" pitchFamily="34" charset="0"/>
                <a:cs typeface="Arial" pitchFamily="34" charset="0"/>
              </a:rPr>
              <a:t> OIT. </a:t>
            </a:r>
            <a:endParaRPr lang="pt-BR" b="1" dirty="0">
              <a:latin typeface="Arial" pitchFamily="34" charset="0"/>
              <a:cs typeface="Arial" pitchFamily="34" charset="0"/>
            </a:endParaRPr>
          </a:p>
        </p:txBody>
      </p:sp>
      <p:sp>
        <p:nvSpPr>
          <p:cNvPr id="7" name="Text Box 9"/>
          <p:cNvSpPr txBox="1">
            <a:spLocks noChangeArrowheads="1"/>
          </p:cNvSpPr>
          <p:nvPr/>
        </p:nvSpPr>
        <p:spPr bwMode="auto">
          <a:xfrm>
            <a:off x="2643174" y="38377"/>
            <a:ext cx="3857652" cy="461665"/>
          </a:xfrm>
          <a:prstGeom prst="rect">
            <a:avLst/>
          </a:prstGeom>
          <a:noFill/>
          <a:ln w="9525">
            <a:noFill/>
            <a:miter lim="800000"/>
            <a:headEnd/>
            <a:tailEnd/>
          </a:ln>
          <a:effectLst/>
        </p:spPr>
        <p:txBody>
          <a:bodyPr wrap="square">
            <a:spAutoFit/>
          </a:bodyPr>
          <a:lstStyle/>
          <a:p>
            <a:pPr algn="ctr"/>
            <a:r>
              <a:rPr lang="pt-BR" sz="2400" b="1" dirty="0" smtClean="0">
                <a:solidFill>
                  <a:schemeClr val="tx2">
                    <a:lumMod val="75000"/>
                  </a:schemeClr>
                </a:solidFill>
                <a:effectLst>
                  <a:outerShdw blurRad="38100" dist="38100" dir="2700000" algn="tl">
                    <a:srgbClr val="000000">
                      <a:alpha val="43137"/>
                    </a:srgbClr>
                  </a:outerShdw>
                </a:effectLst>
              </a:rPr>
              <a:t>Murais da sede da OIT</a:t>
            </a:r>
            <a:endParaRPr lang="pt-BR" sz="24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srcRect/>
          <a:stretch>
            <a:fillRect/>
          </a:stretch>
        </p:blipFill>
        <p:spPr bwMode="auto">
          <a:xfrm>
            <a:off x="15767" y="0"/>
            <a:ext cx="9106972" cy="40320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email"/>
          <a:srcRect/>
          <a:stretch>
            <a:fillRect/>
          </a:stretch>
        </p:blipFill>
        <p:spPr bwMode="auto">
          <a:xfrm>
            <a:off x="2843809" y="5517232"/>
            <a:ext cx="1823444" cy="1340768"/>
          </a:xfrm>
          <a:prstGeom prst="rect">
            <a:avLst/>
          </a:prstGeom>
          <a:ln>
            <a:noFill/>
          </a:ln>
          <a:effectLst>
            <a:outerShdw blurRad="254000" dist="101600" dir="16200000" rotWithShape="0">
              <a:prstClr val="black">
                <a:alpha val="40000"/>
              </a:prstClr>
            </a:outerShdw>
          </a:effectLst>
        </p:spPr>
      </p:pic>
      <p:pic>
        <p:nvPicPr>
          <p:cNvPr id="1027" name="Picture 3"/>
          <p:cNvPicPr>
            <a:picLocks noChangeAspect="1" noChangeArrowheads="1"/>
          </p:cNvPicPr>
          <p:nvPr/>
        </p:nvPicPr>
        <p:blipFill>
          <a:blip r:embed="rId4" cstate="email"/>
          <a:srcRect/>
          <a:stretch>
            <a:fillRect/>
          </a:stretch>
        </p:blipFill>
        <p:spPr bwMode="auto">
          <a:xfrm>
            <a:off x="2" y="4320060"/>
            <a:ext cx="2267743" cy="2537942"/>
          </a:xfrm>
          <a:prstGeom prst="rect">
            <a:avLst/>
          </a:prstGeom>
          <a:ln>
            <a:solidFill>
              <a:schemeClr val="tx1"/>
            </a:solidFill>
            <a:prstDash val="sysDash"/>
          </a:ln>
          <a:effectLst>
            <a:outerShdw blurRad="266700" dist="165100" dir="18900000" algn="bl" rotWithShape="0">
              <a:prstClr val="black">
                <a:alpha val="40000"/>
              </a:prstClr>
            </a:outerShdw>
          </a:effectLst>
        </p:spPr>
      </p:pic>
      <p:pic>
        <p:nvPicPr>
          <p:cNvPr id="1028" name="Picture 4"/>
          <p:cNvPicPr>
            <a:picLocks noChangeAspect="1" noChangeArrowheads="1"/>
          </p:cNvPicPr>
          <p:nvPr/>
        </p:nvPicPr>
        <p:blipFill>
          <a:blip r:embed="rId5" cstate="email"/>
          <a:srcRect/>
          <a:stretch>
            <a:fillRect/>
          </a:stretch>
        </p:blipFill>
        <p:spPr bwMode="auto">
          <a:xfrm>
            <a:off x="5175332" y="4437112"/>
            <a:ext cx="3968669" cy="2420888"/>
          </a:xfrm>
          <a:prstGeom prst="rect">
            <a:avLst/>
          </a:prstGeom>
          <a:ln>
            <a:solidFill>
              <a:schemeClr val="tx1"/>
            </a:solidFill>
            <a:prstDash val="sysDash"/>
          </a:ln>
          <a:effectLst>
            <a:outerShdw blurRad="330200" dist="165100" dir="13500000" algn="br" rotWithShape="0">
              <a:prstClr val="black">
                <a:alpha val="40000"/>
              </a:prstClr>
            </a:outerShdw>
          </a:effectLst>
        </p:spPr>
      </p:pic>
      <p:sp>
        <p:nvSpPr>
          <p:cNvPr id="6" name="Retângulo 5"/>
          <p:cNvSpPr/>
          <p:nvPr/>
        </p:nvSpPr>
        <p:spPr>
          <a:xfrm>
            <a:off x="2267744" y="4057328"/>
            <a:ext cx="5040560" cy="307777"/>
          </a:xfrm>
          <a:prstGeom prst="rect">
            <a:avLst/>
          </a:prstGeom>
        </p:spPr>
        <p:txBody>
          <a:bodyPr wrap="square">
            <a:spAutoFit/>
          </a:bodyPr>
          <a:lstStyle/>
          <a:p>
            <a:pPr algn="ctr"/>
            <a:r>
              <a:rPr lang="pt-BR" sz="1400" b="1" dirty="0">
                <a:latin typeface="Arial" pitchFamily="34" charset="0"/>
                <a:cs typeface="Arial" pitchFamily="34" charset="0"/>
              </a:rPr>
              <a:t>Mural "A Dignidade do Trabalho" (Maurice Denis, 1931</a:t>
            </a:r>
            <a:r>
              <a:rPr lang="pt-BR" sz="1400" b="1" dirty="0" smtClean="0">
                <a:latin typeface="Arial" pitchFamily="34" charset="0"/>
                <a:cs typeface="Arial" pitchFamily="34" charset="0"/>
              </a:rPr>
              <a:t>) </a:t>
            </a:r>
            <a:endParaRPr lang="pt-BR" sz="1400" b="1" dirty="0">
              <a:latin typeface="Arial" pitchFamily="34" charset="0"/>
              <a:cs typeface="Arial" pitchFamily="34" charset="0"/>
            </a:endParaRPr>
          </a:p>
        </p:txBody>
      </p:sp>
      <p:sp>
        <p:nvSpPr>
          <p:cNvPr id="13" name="Retângulo 12"/>
          <p:cNvSpPr/>
          <p:nvPr/>
        </p:nvSpPr>
        <p:spPr>
          <a:xfrm>
            <a:off x="4932040" y="3723854"/>
            <a:ext cx="4211960" cy="307777"/>
          </a:xfrm>
          <a:prstGeom prst="rect">
            <a:avLst/>
          </a:prstGeom>
          <a:solidFill>
            <a:schemeClr val="bg1"/>
          </a:solidFill>
          <a:ln>
            <a:solidFill>
              <a:schemeClr val="bg1"/>
            </a:solidFill>
          </a:ln>
        </p:spPr>
        <p:style>
          <a:lnRef idx="3">
            <a:schemeClr val="lt1"/>
          </a:lnRef>
          <a:fillRef idx="1">
            <a:schemeClr val="accent5"/>
          </a:fillRef>
          <a:effectRef idx="1">
            <a:schemeClr val="accent5"/>
          </a:effectRef>
          <a:fontRef idx="minor">
            <a:schemeClr val="lt1"/>
          </a:fontRef>
        </p:style>
        <p:txBody>
          <a:bodyPr wrap="square">
            <a:spAutoFit/>
          </a:bodyPr>
          <a:lstStyle/>
          <a:p>
            <a:pPr algn="r"/>
            <a:r>
              <a:rPr lang="pt-PT" sz="1400" dirty="0" smtClean="0">
                <a:solidFill>
                  <a:srgbClr val="002060"/>
                </a:solidFill>
                <a:effectLst>
                  <a:outerShdw blurRad="38100" dist="38100" dir="2700000" algn="tl">
                    <a:srgbClr val="000000">
                      <a:alpha val="43137"/>
                    </a:srgbClr>
                  </a:outerShdw>
                </a:effectLst>
              </a:rPr>
              <a:t>ICTU - </a:t>
            </a:r>
            <a:r>
              <a:rPr lang="pt-PT" sz="1400" dirty="0" smtClean="0">
                <a:solidFill>
                  <a:srgbClr val="002060"/>
                </a:solidFill>
              </a:rPr>
              <a:t>Federação Internacional dos Sindicatos Cristãos</a:t>
            </a:r>
            <a:endParaRPr lang="pt-BR" sz="1400" dirty="0">
              <a:solidFill>
                <a:srgbClr val="002060"/>
              </a:solidFill>
            </a:endParaRPr>
          </a:p>
        </p:txBody>
      </p:sp>
      <p:sp>
        <p:nvSpPr>
          <p:cNvPr id="16" name="Texto Explicativo 2 (Sem Bordas) 15"/>
          <p:cNvSpPr/>
          <p:nvPr/>
        </p:nvSpPr>
        <p:spPr>
          <a:xfrm>
            <a:off x="3851920" y="4437112"/>
            <a:ext cx="2016224" cy="764704"/>
          </a:xfrm>
          <a:prstGeom prst="callout2">
            <a:avLst>
              <a:gd name="adj1" fmla="val 14627"/>
              <a:gd name="adj2" fmla="val 99807"/>
              <a:gd name="adj3" fmla="val 24935"/>
              <a:gd name="adj4" fmla="val 100623"/>
              <a:gd name="adj5" fmla="val 25683"/>
              <a:gd name="adj6" fmla="val 13838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b="1" dirty="0" smtClean="0">
                <a:solidFill>
                  <a:srgbClr val="002060"/>
                </a:solidFill>
              </a:rPr>
              <a:t>Bernhard Otte</a:t>
            </a:r>
          </a:p>
          <a:p>
            <a:r>
              <a:rPr lang="pt-PT" sz="1400" b="1" dirty="0" smtClean="0">
                <a:solidFill>
                  <a:srgbClr val="002060"/>
                </a:solidFill>
              </a:rPr>
              <a:t>Pres. Federação Alemã de Sindicatos Cristãos</a:t>
            </a:r>
            <a:r>
              <a:rPr lang="pt-PT" sz="1400" dirty="0" smtClean="0">
                <a:solidFill>
                  <a:srgbClr val="002060"/>
                </a:solidFill>
              </a:rPr>
              <a:t> </a:t>
            </a:r>
            <a:endParaRPr lang="pt-BR" sz="1400" dirty="0">
              <a:solidFill>
                <a:srgbClr val="002060"/>
              </a:solidFill>
            </a:endParaRPr>
          </a:p>
        </p:txBody>
      </p:sp>
      <p:sp>
        <p:nvSpPr>
          <p:cNvPr id="18" name="Texto Explicativo 2 (Sem Bordas) 17"/>
          <p:cNvSpPr/>
          <p:nvPr/>
        </p:nvSpPr>
        <p:spPr>
          <a:xfrm>
            <a:off x="7415808" y="6165304"/>
            <a:ext cx="1728192" cy="692696"/>
          </a:xfrm>
          <a:prstGeom prst="callout2">
            <a:avLst>
              <a:gd name="adj1" fmla="val 18750"/>
              <a:gd name="adj2" fmla="val 502"/>
              <a:gd name="adj3" fmla="val 543"/>
              <a:gd name="adj4" fmla="val 28033"/>
              <a:gd name="adj5" fmla="val -47537"/>
              <a:gd name="adj6" fmla="val 3429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b="1" dirty="0" smtClean="0">
                <a:solidFill>
                  <a:srgbClr val="002060"/>
                </a:solidFill>
              </a:rPr>
              <a:t>Herman Amelink</a:t>
            </a:r>
            <a:r>
              <a:rPr lang="pt-PT" sz="1400" dirty="0" smtClean="0">
                <a:solidFill>
                  <a:srgbClr val="002060"/>
                </a:solidFill>
              </a:rPr>
              <a:t> </a:t>
            </a:r>
            <a:r>
              <a:rPr lang="pt-PT" sz="1400" b="1" dirty="0" smtClean="0">
                <a:solidFill>
                  <a:srgbClr val="002060"/>
                </a:solidFill>
              </a:rPr>
              <a:t>Tesoureiro do ICTU e sindicalista holandês</a:t>
            </a:r>
            <a:r>
              <a:rPr lang="pt-PT" sz="1400" dirty="0" smtClean="0">
                <a:solidFill>
                  <a:srgbClr val="002060"/>
                </a:solidFill>
              </a:rPr>
              <a:t> </a:t>
            </a:r>
            <a:endParaRPr lang="pt-BR" sz="1400" dirty="0">
              <a:solidFill>
                <a:srgbClr val="002060"/>
              </a:solidFill>
            </a:endParaRPr>
          </a:p>
        </p:txBody>
      </p:sp>
      <p:sp>
        <p:nvSpPr>
          <p:cNvPr id="19" name="Texto Explicativo 2 (Sem Bordas) 18"/>
          <p:cNvSpPr/>
          <p:nvPr/>
        </p:nvSpPr>
        <p:spPr>
          <a:xfrm>
            <a:off x="467544" y="3284984"/>
            <a:ext cx="1728192" cy="764704"/>
          </a:xfrm>
          <a:prstGeom prst="callout2">
            <a:avLst>
              <a:gd name="adj1" fmla="val 18750"/>
              <a:gd name="adj2" fmla="val 502"/>
              <a:gd name="adj3" fmla="val 18750"/>
              <a:gd name="adj4" fmla="val -16667"/>
              <a:gd name="adj5" fmla="val -69714"/>
              <a:gd name="adj6" fmla="val -1221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err="1" smtClean="0">
                <a:solidFill>
                  <a:srgbClr val="002060"/>
                </a:solidFill>
              </a:rPr>
              <a:t>Petrus</a:t>
            </a:r>
            <a:r>
              <a:rPr lang="pt-PT" sz="1400" b="1" dirty="0" smtClean="0">
                <a:solidFill>
                  <a:srgbClr val="002060"/>
                </a:solidFill>
              </a:rPr>
              <a:t> Serrarens</a:t>
            </a:r>
          </a:p>
          <a:p>
            <a:r>
              <a:rPr lang="pt-PT" sz="1400" b="1" dirty="0" smtClean="0">
                <a:solidFill>
                  <a:srgbClr val="002060"/>
                </a:solidFill>
              </a:rPr>
              <a:t>Político católico e 1º Secretário da  ICTU</a:t>
            </a:r>
          </a:p>
        </p:txBody>
      </p:sp>
      <p:sp>
        <p:nvSpPr>
          <p:cNvPr id="20" name="Texto Explicativo 2 (Sem Bordas) 19"/>
          <p:cNvSpPr/>
          <p:nvPr/>
        </p:nvSpPr>
        <p:spPr>
          <a:xfrm>
            <a:off x="1043608" y="2564904"/>
            <a:ext cx="1584176" cy="764704"/>
          </a:xfrm>
          <a:prstGeom prst="callout2">
            <a:avLst>
              <a:gd name="adj1" fmla="val 20303"/>
              <a:gd name="adj2" fmla="val 2689"/>
              <a:gd name="adj3" fmla="val 10985"/>
              <a:gd name="adj4" fmla="val -11670"/>
              <a:gd name="adj5" fmla="val -12256"/>
              <a:gd name="adj6" fmla="val -1427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400" b="1" dirty="0" err="1" smtClean="0">
                <a:solidFill>
                  <a:srgbClr val="002060"/>
                </a:solidFill>
              </a:rPr>
              <a:t>Gaston</a:t>
            </a:r>
            <a:r>
              <a:rPr lang="pt-PT" sz="1400" b="1" dirty="0" smtClean="0">
                <a:solidFill>
                  <a:srgbClr val="002060"/>
                </a:solidFill>
              </a:rPr>
              <a:t> Tessier</a:t>
            </a:r>
          </a:p>
          <a:p>
            <a:r>
              <a:rPr lang="pt-PT" sz="1400" b="1" dirty="0" smtClean="0">
                <a:solidFill>
                  <a:srgbClr val="002060"/>
                </a:solidFill>
              </a:rPr>
              <a:t>Sindicalista francês </a:t>
            </a:r>
            <a:r>
              <a:rPr lang="pt-BR" sz="1400" b="1" dirty="0" smtClean="0">
                <a:solidFill>
                  <a:srgbClr val="002060"/>
                </a:solidFill>
              </a:rPr>
              <a:t>da ICTU</a:t>
            </a:r>
            <a:endParaRPr lang="pt-BR" sz="1400" dirty="0">
              <a:solidFill>
                <a:srgbClr val="002060"/>
              </a:solidFill>
            </a:endParaRPr>
          </a:p>
        </p:txBody>
      </p:sp>
      <p:sp>
        <p:nvSpPr>
          <p:cNvPr id="22" name="Texto Explicativo 2 (Sem Bordas) 21"/>
          <p:cNvSpPr/>
          <p:nvPr/>
        </p:nvSpPr>
        <p:spPr>
          <a:xfrm>
            <a:off x="2051720" y="4869160"/>
            <a:ext cx="1728192" cy="432048"/>
          </a:xfrm>
          <a:prstGeom prst="callout2">
            <a:avLst>
              <a:gd name="adj1" fmla="val 18750"/>
              <a:gd name="adj2" fmla="val 502"/>
              <a:gd name="adj3" fmla="val 18750"/>
              <a:gd name="adj4" fmla="val -16667"/>
              <a:gd name="adj5" fmla="val 63554"/>
              <a:gd name="adj6" fmla="val -8016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1400" b="1" dirty="0" smtClean="0">
                <a:solidFill>
                  <a:srgbClr val="002060"/>
                </a:solidFill>
              </a:rPr>
              <a:t>Jules Zirnheld</a:t>
            </a:r>
          </a:p>
          <a:p>
            <a:r>
              <a:rPr lang="pt-PT" sz="1400" b="1" dirty="0" smtClean="0">
                <a:solidFill>
                  <a:srgbClr val="002060"/>
                </a:solidFill>
              </a:rPr>
              <a:t>vice-presidente ICTU </a:t>
            </a:r>
            <a:endParaRPr lang="pt-BR" sz="1400" b="1" dirty="0">
              <a:solidFill>
                <a:srgbClr val="002060"/>
              </a:solidFill>
            </a:endParaRPr>
          </a:p>
        </p:txBody>
      </p:sp>
      <p:sp>
        <p:nvSpPr>
          <p:cNvPr id="14337" name="Rectangle 1"/>
          <p:cNvSpPr>
            <a:spLocks noChangeArrowheads="1"/>
          </p:cNvSpPr>
          <p:nvPr/>
        </p:nvSpPr>
        <p:spPr bwMode="auto">
          <a:xfrm>
            <a:off x="0" y="0"/>
            <a:ext cx="3995936" cy="190821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1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O anacronismo permeia toda obra</a:t>
            </a:r>
            <a:r>
              <a:rPr kumimoji="0" lang="pt-PT" sz="14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Os elementos (vestes, ferramentas) de </a:t>
            </a:r>
            <a:r>
              <a:rPr kumimoji="0" lang="pt-PT" sz="1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dois per</a:t>
            </a:r>
            <a:r>
              <a:rPr kumimoji="0" lang="pt-PT" sz="1400" b="1" i="0" u="none" strike="noStrike" cap="none" normalizeH="0" baseline="0" dirty="0" smtClean="0">
                <a:ln>
                  <a:noFill/>
                </a:ln>
                <a:solidFill>
                  <a:srgbClr val="002060"/>
                </a:solidFill>
                <a:effectLst/>
                <a:latin typeface="Calibri"/>
                <a:ea typeface="Calibri" pitchFamily="34" charset="0"/>
                <a:cs typeface="Arial" pitchFamily="34" charset="0"/>
              </a:rPr>
              <a:t>í</a:t>
            </a:r>
            <a:r>
              <a:rPr kumimoji="0" lang="pt-PT" sz="1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odos distintos separados por dezenove s</a:t>
            </a:r>
            <a:r>
              <a:rPr kumimoji="0" lang="pt-PT" sz="1400" b="1" i="0" u="none" strike="noStrike" cap="none" normalizeH="0" baseline="0" dirty="0" smtClean="0">
                <a:ln>
                  <a:noFill/>
                </a:ln>
                <a:solidFill>
                  <a:srgbClr val="002060"/>
                </a:solidFill>
                <a:effectLst/>
                <a:latin typeface="Calibri"/>
                <a:ea typeface="Calibri" pitchFamily="34" charset="0"/>
                <a:cs typeface="Arial" pitchFamily="34" charset="0"/>
              </a:rPr>
              <a:t>é</a:t>
            </a:r>
            <a:r>
              <a:rPr kumimoji="0" lang="pt-PT" sz="1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culos</a:t>
            </a:r>
            <a:r>
              <a:rPr kumimoji="0" lang="pt-PT" sz="14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assim como as paisagens mistas de Nazar</a:t>
            </a:r>
            <a:r>
              <a:rPr kumimoji="0" lang="pt-PT" sz="1400" b="0" i="0" u="none" strike="noStrike" cap="none" normalizeH="0" baseline="0" dirty="0" smtClean="0">
                <a:ln>
                  <a:noFill/>
                </a:ln>
                <a:solidFill>
                  <a:srgbClr val="002060"/>
                </a:solidFill>
                <a:effectLst/>
                <a:latin typeface="Calibri"/>
                <a:ea typeface="Calibri" pitchFamily="34" charset="0"/>
                <a:cs typeface="Arial" pitchFamily="34" charset="0"/>
              </a:rPr>
              <a:t>é</a:t>
            </a:r>
            <a:r>
              <a:rPr kumimoji="0" lang="pt-PT" sz="14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e Europa </a:t>
            </a:r>
            <a:r>
              <a:rPr kumimoji="0" lang="pt-PT" sz="14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se combinam </a:t>
            </a:r>
            <a:r>
              <a:rPr kumimoji="0" lang="pt-PT" sz="12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para</a:t>
            </a:r>
            <a:r>
              <a:rPr kumimoji="0" lang="pt-PT" sz="12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kumimoji="0" lang="pt-PT" sz="1600" b="1" i="0" u="none" strike="noStrike" cap="none" normalizeH="0" baseline="0" dirty="0" smtClean="0">
                <a:ln>
                  <a:noFill/>
                </a:ln>
                <a:solidFill>
                  <a:srgbClr val="002060"/>
                </a:solidFill>
                <a:effectLst/>
                <a:latin typeface="Arial" pitchFamily="34" charset="0"/>
                <a:ea typeface="Calibri" pitchFamily="34" charset="0"/>
                <a:cs typeface="Arial" pitchFamily="34" charset="0"/>
              </a:rPr>
              <a:t>representar a natureza atemporal das palavras de Cristo e enfatizar suas virtudes duradouras e universais</a:t>
            </a:r>
            <a:r>
              <a:rPr kumimoji="0" lang="pt-PT"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a:t>
            </a:r>
            <a:endParaRPr kumimoji="0" lang="pt-PT"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subTnLst>
                                    <p:set>
                                      <p:cBhvr override="childStyle">
                                        <p:cTn dur="1" fill="hold" display="0" masterRel="nextClick" afterEffect="1"/>
                                        <p:tgtEl>
                                          <p:spTgt spid="143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19" grpId="0" animBg="1"/>
      <p:bldP spid="20" grpId="0" animBg="1"/>
      <p:bldP spid="22" grpId="0" animBg="1"/>
      <p:bldP spid="143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116632"/>
            <a:ext cx="871296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pt-PT" sz="1600" dirty="0" smtClean="0"/>
              <a:t>Exemplos do anacronismo: </a:t>
            </a:r>
            <a:endParaRPr lang="pt-BR" sz="1600" dirty="0" smtClean="0"/>
          </a:p>
          <a:p>
            <a:pPr algn="just"/>
            <a:r>
              <a:rPr lang="pt-PT" sz="1600" dirty="0" smtClean="0"/>
              <a:t>- Vestuário contemporâneo ao mural (1931) e da época de Jesus. </a:t>
            </a:r>
            <a:endParaRPr lang="pt-BR" sz="1600" dirty="0" smtClean="0"/>
          </a:p>
          <a:p>
            <a:pPr algn="just"/>
            <a:r>
              <a:rPr lang="pt-PT" sz="1600" dirty="0" smtClean="0"/>
              <a:t>- Ferramentas de carpintaria não se parecem com as que Jesus teria usado durante sua vida como carpinteiro.</a:t>
            </a:r>
            <a:endParaRPr lang="pt-BR" sz="1600" dirty="0" smtClean="0"/>
          </a:p>
          <a:p>
            <a:pPr algn="just"/>
            <a:r>
              <a:rPr lang="pt-PT" sz="1600" dirty="0" smtClean="0"/>
              <a:t>- O período de pregação de Jesus, cuja aceitação geral é de que tenha se iniciado quando ele deixou sua casa, sem Maria e José, e oficina em Nazaré para seguir João Batista. </a:t>
            </a:r>
            <a:endParaRPr lang="pt-BR" sz="1600" dirty="0" smtClean="0"/>
          </a:p>
          <a:p>
            <a:pPr algn="just"/>
            <a:r>
              <a:rPr lang="pt-PT" sz="1600" dirty="0" smtClean="0"/>
              <a:t>- Interação espacial entre uma oficina de carpintaria (Palestina?) e vinhedos ao fundo (Bordeaux? Onde Denis vivia).</a:t>
            </a:r>
            <a:endParaRPr lang="pt-BR" sz="1600" dirty="0" smtClean="0"/>
          </a:p>
          <a:p>
            <a:pPr algn="just"/>
            <a:r>
              <a:rPr lang="pt-PT" sz="1600" dirty="0" smtClean="0"/>
              <a:t>- Características arquitetônicas da oficina e da fazenda remetem ao estilo rural francês das primeiras décadas do século XX e não à Palestina durante a vida de Cristo.</a:t>
            </a:r>
            <a:endParaRPr lang="pt-BR" sz="1600" dirty="0"/>
          </a:p>
        </p:txBody>
      </p:sp>
      <p:pic>
        <p:nvPicPr>
          <p:cNvPr id="3" name="Picture 2"/>
          <p:cNvPicPr>
            <a:picLocks noChangeAspect="1" noChangeArrowheads="1"/>
          </p:cNvPicPr>
          <p:nvPr/>
        </p:nvPicPr>
        <p:blipFill>
          <a:blip r:embed="rId2" cstate="email"/>
          <a:srcRect/>
          <a:stretch>
            <a:fillRect/>
          </a:stretch>
        </p:blipFill>
        <p:spPr bwMode="auto">
          <a:xfrm>
            <a:off x="107504" y="2780928"/>
            <a:ext cx="8903691" cy="3942000"/>
          </a:xfrm>
          <a:prstGeom prst="rect">
            <a:avLst/>
          </a:prstGeom>
          <a:ln>
            <a:noFill/>
          </a:ln>
          <a:effectLst>
            <a:outerShdw blurRad="292100" dist="139700" dir="2700000" algn="tl" rotWithShape="0">
              <a:srgbClr val="333333">
                <a:alpha val="65000"/>
              </a:srgbClr>
            </a:outerShdw>
          </a:effectLst>
        </p:spPr>
      </p:pic>
      <p:sp>
        <p:nvSpPr>
          <p:cNvPr id="5" name="Retângulo 4"/>
          <p:cNvSpPr/>
          <p:nvPr/>
        </p:nvSpPr>
        <p:spPr>
          <a:xfrm>
            <a:off x="4143372" y="6429396"/>
            <a:ext cx="4857784" cy="307777"/>
          </a:xfrm>
          <a:prstGeom prst="rect">
            <a:avLst/>
          </a:prstGeom>
        </p:spPr>
        <p:txBody>
          <a:bodyPr wrap="square">
            <a:spAutoFit/>
          </a:bodyPr>
          <a:lstStyle/>
          <a:p>
            <a:pPr algn="r"/>
            <a:r>
              <a:rPr lang="pt-BR" sz="1400" dirty="0" smtClean="0">
                <a:hlinkClick r:id="rId3"/>
              </a:rPr>
              <a:t>https://www.wto.org/english/res_e/booksp_e/cwr11-3_e.pdf</a:t>
            </a:r>
            <a:endParaRPr lang="pt-B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10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57158" y="2643182"/>
            <a:ext cx="8501122" cy="3831818"/>
          </a:xfrm>
          <a:prstGeom prst="rect">
            <a:avLst/>
          </a:prstGeom>
          <a:noFill/>
        </p:spPr>
        <p:txBody>
          <a:bodyPr wrap="square" rtlCol="0">
            <a:spAutoFit/>
          </a:bodyPr>
          <a:lstStyle/>
          <a:p>
            <a:pPr algn="just">
              <a:lnSpc>
                <a:spcPct val="150000"/>
              </a:lnSpc>
            </a:pPr>
            <a:r>
              <a:rPr lang="pt-BR" b="1" i="1" dirty="0" smtClean="0">
                <a:solidFill>
                  <a:schemeClr val="tx2">
                    <a:lumMod val="75000"/>
                  </a:schemeClr>
                </a:solidFill>
                <a:effectLst>
                  <a:outerShdw blurRad="38100" dist="38100" dir="2700000" algn="tl">
                    <a:srgbClr val="000000">
                      <a:alpha val="43137"/>
                    </a:srgbClr>
                  </a:outerShdw>
                </a:effectLst>
              </a:rPr>
              <a:t>“A invisibilidade social dos trabalhadores é patente. Seu adoecimento e sua morte ao produzirem os bens e os produtos de consumo que movem a sociedade e a vida, em si mesma, não constam da embalagem. Não está no rótulo do que comemos e usamos que, para chegar em nossas mãos, adoeceram ‘x’ trabalhadoras, morreram ‘y’ trabalhadores. A doença e a morte rondam o trabalho. Mas não as vemos. Então, o problema é o trabalho? Claro que não! Sem o trabalho não há vida, não moraríamos, não vestiríamos, não comeríamos, enfim, não seríamos o que somos. E se a invisibilidade da relação saúde-trabalho é evidente com os trabalhadores que têm uma inserção social mais visível, com os trabalhadores anônimos a situação é ainda pior.”</a:t>
            </a:r>
            <a:endParaRPr lang="pt-BR" i="1" dirty="0"/>
          </a:p>
        </p:txBody>
      </p:sp>
      <p:pic>
        <p:nvPicPr>
          <p:cNvPr id="2051" name="Picture 3"/>
          <p:cNvPicPr>
            <a:picLocks noChangeAspect="1" noChangeArrowheads="1"/>
          </p:cNvPicPr>
          <p:nvPr/>
        </p:nvPicPr>
        <p:blipFill>
          <a:blip r:embed="rId2" cstate="email"/>
          <a:srcRect/>
          <a:stretch>
            <a:fillRect/>
          </a:stretch>
        </p:blipFill>
        <p:spPr bwMode="auto">
          <a:xfrm>
            <a:off x="642910" y="428604"/>
            <a:ext cx="7915275"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95536" y="332656"/>
            <a:ext cx="8401339" cy="523220"/>
          </a:xfrm>
          <a:prstGeom prst="rect">
            <a:avLst/>
          </a:prstGeom>
          <a:noFill/>
          <a:ln w="9525">
            <a:noFill/>
            <a:miter lim="800000"/>
            <a:headEnd/>
            <a:tailEnd/>
          </a:ln>
          <a:effectLst/>
        </p:spPr>
        <p:txBody>
          <a:bodyPr wrap="none">
            <a:spAutoFit/>
          </a:bodyPr>
          <a:lstStyle/>
          <a:p>
            <a:pPr algn="ctr">
              <a:spcAft>
                <a:spcPct val="40000"/>
              </a:spcAft>
            </a:pPr>
            <a:r>
              <a:rPr lang="pt-BR" sz="2800" b="1" dirty="0">
                <a:solidFill>
                  <a:schemeClr val="tx2">
                    <a:lumMod val="75000"/>
                  </a:schemeClr>
                </a:solidFill>
                <a:effectLst>
                  <a:outerShdw blurRad="38100" dist="38100" dir="2700000" algn="tl">
                    <a:srgbClr val="000000">
                      <a:alpha val="43137"/>
                    </a:srgbClr>
                  </a:outerShdw>
                </a:effectLst>
              </a:rPr>
              <a:t>O Tratado de Versalhes </a:t>
            </a:r>
            <a:r>
              <a:rPr lang="pt-BR" sz="2800" b="1" dirty="0" smtClean="0">
                <a:solidFill>
                  <a:schemeClr val="tx2">
                    <a:lumMod val="75000"/>
                  </a:schemeClr>
                </a:solidFill>
                <a:effectLst>
                  <a:outerShdw blurRad="38100" dist="38100" dir="2700000" algn="tl">
                    <a:srgbClr val="000000">
                      <a:alpha val="43137"/>
                    </a:srgbClr>
                  </a:outerShdw>
                </a:effectLst>
              </a:rPr>
              <a:t>(28/06/1919) e </a:t>
            </a:r>
            <a:r>
              <a:rPr lang="pt-BR" sz="2800" b="1" dirty="0">
                <a:solidFill>
                  <a:schemeClr val="tx2">
                    <a:lumMod val="75000"/>
                  </a:schemeClr>
                </a:solidFill>
                <a:effectLst>
                  <a:outerShdw blurRad="38100" dist="38100" dir="2700000" algn="tl">
                    <a:srgbClr val="000000">
                      <a:alpha val="43137"/>
                    </a:srgbClr>
                  </a:outerShdw>
                </a:effectLst>
              </a:rPr>
              <a:t>a criação da OIT</a:t>
            </a:r>
          </a:p>
        </p:txBody>
      </p:sp>
      <p:pic>
        <p:nvPicPr>
          <p:cNvPr id="3" name="Picture 9" descr="Ficheiro:Treaty of Versailles, English version.jpg">
            <a:hlinkClick r:id="rId2"/>
          </p:cNvPr>
          <p:cNvPicPr>
            <a:picLocks noChangeAspect="1" noChangeArrowheads="1"/>
          </p:cNvPicPr>
          <p:nvPr/>
        </p:nvPicPr>
        <p:blipFill>
          <a:blip r:embed="rId3" cstate="email">
            <a:clrChange>
              <a:clrFrom>
                <a:srgbClr val="FAF9FE"/>
              </a:clrFrom>
              <a:clrTo>
                <a:srgbClr val="FAF9FE">
                  <a:alpha val="0"/>
                </a:srgbClr>
              </a:clrTo>
            </a:clrChange>
          </a:blip>
          <a:srcRect/>
          <a:stretch>
            <a:fillRect/>
          </a:stretch>
        </p:blipFill>
        <p:spPr bwMode="auto">
          <a:xfrm>
            <a:off x="5508625" y="1628775"/>
            <a:ext cx="3211513" cy="4895850"/>
          </a:xfrm>
          <a:prstGeom prst="rect">
            <a:avLst/>
          </a:prstGeom>
          <a:noFill/>
        </p:spPr>
      </p:pic>
      <p:pic>
        <p:nvPicPr>
          <p:cNvPr id="4" name="Picture 12" descr="Ficheiro:William Orpen - The Signing of Peace in the Hall of Mirrors, Versailles.jpg">
            <a:hlinkClick r:id="rId4"/>
          </p:cNvPr>
          <p:cNvPicPr>
            <a:picLocks noChangeAspect="1" noChangeArrowheads="1"/>
          </p:cNvPicPr>
          <p:nvPr/>
        </p:nvPicPr>
        <p:blipFill>
          <a:blip r:embed="rId5" cstate="email"/>
          <a:srcRect/>
          <a:stretch>
            <a:fillRect/>
          </a:stretch>
        </p:blipFill>
        <p:spPr bwMode="auto">
          <a:xfrm>
            <a:off x="1042988" y="1628775"/>
            <a:ext cx="4030662" cy="4895850"/>
          </a:xfrm>
          <a:prstGeom prst="rect">
            <a:avLst/>
          </a:prstGeom>
          <a:noFill/>
          <a:ln w="9525" algn="ctr">
            <a:solidFill>
              <a:srgbClr val="CC9900"/>
            </a:solidFill>
            <a:miter lim="800000"/>
            <a:headEnd/>
            <a:tailEnd/>
          </a:ln>
          <a:effectLst>
            <a:outerShdw dist="89803" dir="2700000" algn="ctr" rotWithShape="0">
              <a:srgbClr val="996633">
                <a:alpha val="50000"/>
              </a:srgbClr>
            </a:outerShdw>
          </a:effectLst>
        </p:spPr>
      </p:pic>
      <p:sp>
        <p:nvSpPr>
          <p:cNvPr id="5" name="Text Box 14"/>
          <p:cNvSpPr txBox="1">
            <a:spLocks noChangeArrowheads="1"/>
          </p:cNvSpPr>
          <p:nvPr/>
        </p:nvSpPr>
        <p:spPr bwMode="auto">
          <a:xfrm>
            <a:off x="1187624" y="1562100"/>
            <a:ext cx="6932613" cy="48320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pt-BR" sz="1600" dirty="0">
                <a:solidFill>
                  <a:srgbClr val="002060"/>
                </a:solidFill>
              </a:rPr>
              <a:t>O tratado contém </a:t>
            </a:r>
            <a:r>
              <a:rPr lang="pt-BR" sz="1600" b="1" dirty="0">
                <a:solidFill>
                  <a:srgbClr val="002060"/>
                </a:solidFill>
              </a:rPr>
              <a:t>440 artigos</a:t>
            </a:r>
            <a:r>
              <a:rPr lang="pt-BR" sz="1600" dirty="0">
                <a:solidFill>
                  <a:srgbClr val="002060"/>
                </a:solidFill>
              </a:rPr>
              <a:t> (e anexos), distribuídos em </a:t>
            </a:r>
            <a:r>
              <a:rPr lang="pt-BR" sz="1600" b="1" dirty="0">
                <a:solidFill>
                  <a:srgbClr val="002060"/>
                </a:solidFill>
              </a:rPr>
              <a:t>15 partes</a:t>
            </a:r>
            <a:r>
              <a:rPr lang="pt-BR" sz="1600" dirty="0">
                <a:solidFill>
                  <a:srgbClr val="002060"/>
                </a:solidFill>
              </a:rPr>
              <a:t> e contendo mapas e gráficos referentes à estrutura de alguns países. Partes:</a:t>
            </a:r>
          </a:p>
          <a:p>
            <a:r>
              <a:rPr lang="pt-BR" dirty="0">
                <a:solidFill>
                  <a:srgbClr val="002060"/>
                </a:solidFill>
              </a:rPr>
              <a:t>I – Tratado; </a:t>
            </a:r>
          </a:p>
          <a:p>
            <a:r>
              <a:rPr lang="pt-BR" dirty="0">
                <a:solidFill>
                  <a:srgbClr val="002060"/>
                </a:solidFill>
              </a:rPr>
              <a:t>II – Fronteiras da Alemanha; </a:t>
            </a:r>
          </a:p>
          <a:p>
            <a:r>
              <a:rPr lang="pt-BR" dirty="0">
                <a:solidFill>
                  <a:srgbClr val="002060"/>
                </a:solidFill>
              </a:rPr>
              <a:t>III – Cláusulas Políticas para a Europa; </a:t>
            </a:r>
          </a:p>
          <a:p>
            <a:r>
              <a:rPr lang="pt-BR" dirty="0">
                <a:solidFill>
                  <a:srgbClr val="002060"/>
                </a:solidFill>
              </a:rPr>
              <a:t>IV – Direitos Alemães e Interesses fora da Alemanha; </a:t>
            </a:r>
          </a:p>
          <a:p>
            <a:r>
              <a:rPr lang="pt-BR" dirty="0">
                <a:solidFill>
                  <a:srgbClr val="002060"/>
                </a:solidFill>
              </a:rPr>
              <a:t>V – Cláusulas Militares, Navais e Aéreas; </a:t>
            </a:r>
          </a:p>
          <a:p>
            <a:r>
              <a:rPr lang="pt-BR" dirty="0">
                <a:solidFill>
                  <a:srgbClr val="002060"/>
                </a:solidFill>
              </a:rPr>
              <a:t>VI – Prisioneiros e Sepultamento dos Mortos na Guerra; </a:t>
            </a:r>
          </a:p>
          <a:p>
            <a:r>
              <a:rPr lang="pt-BR" dirty="0">
                <a:solidFill>
                  <a:srgbClr val="002060"/>
                </a:solidFill>
              </a:rPr>
              <a:t>VII – Penalidades; </a:t>
            </a:r>
          </a:p>
          <a:p>
            <a:r>
              <a:rPr lang="pt-BR" dirty="0">
                <a:solidFill>
                  <a:srgbClr val="002060"/>
                </a:solidFill>
              </a:rPr>
              <a:t>VIII – Reparações; </a:t>
            </a:r>
          </a:p>
          <a:p>
            <a:r>
              <a:rPr lang="pt-BR" dirty="0">
                <a:solidFill>
                  <a:srgbClr val="002060"/>
                </a:solidFill>
              </a:rPr>
              <a:t>IX – Cláusulas Financeiras; </a:t>
            </a:r>
          </a:p>
          <a:p>
            <a:r>
              <a:rPr lang="pt-BR" dirty="0">
                <a:solidFill>
                  <a:srgbClr val="002060"/>
                </a:solidFill>
              </a:rPr>
              <a:t>X – Cláusulas Econômicas; </a:t>
            </a:r>
          </a:p>
          <a:p>
            <a:r>
              <a:rPr lang="pt-BR" dirty="0">
                <a:solidFill>
                  <a:srgbClr val="002060"/>
                </a:solidFill>
              </a:rPr>
              <a:t>XI – Navegação Aérea; </a:t>
            </a:r>
          </a:p>
          <a:p>
            <a:r>
              <a:rPr lang="pt-BR" dirty="0">
                <a:solidFill>
                  <a:srgbClr val="002060"/>
                </a:solidFill>
              </a:rPr>
              <a:t>XII – Portos, Hidrovias e Ferrovias; </a:t>
            </a:r>
          </a:p>
          <a:p>
            <a:r>
              <a:rPr lang="pt-BR" sz="2400" dirty="0">
                <a:solidFill>
                  <a:srgbClr val="002060"/>
                </a:solidFill>
                <a:effectLst>
                  <a:outerShdw blurRad="38100" dist="38100" dir="2700000" algn="tl">
                    <a:srgbClr val="000000"/>
                  </a:outerShdw>
                </a:effectLst>
              </a:rPr>
              <a:t>XIII – Trabalho</a:t>
            </a:r>
            <a:r>
              <a:rPr lang="pt-BR" dirty="0">
                <a:solidFill>
                  <a:srgbClr val="002060"/>
                </a:solidFill>
              </a:rPr>
              <a:t>; </a:t>
            </a:r>
          </a:p>
          <a:p>
            <a:r>
              <a:rPr lang="pt-BR" dirty="0">
                <a:solidFill>
                  <a:srgbClr val="002060"/>
                </a:solidFill>
              </a:rPr>
              <a:t>XIV – Procedimentos, Garantias; </a:t>
            </a:r>
          </a:p>
          <a:p>
            <a:r>
              <a:rPr lang="pt-BR" dirty="0">
                <a:solidFill>
                  <a:srgbClr val="002060"/>
                </a:solidFill>
              </a:rPr>
              <a:t>XV – Miscelânea (</a:t>
            </a:r>
            <a:r>
              <a:rPr lang="pt-BR" dirty="0" err="1">
                <a:solidFill>
                  <a:srgbClr val="002060"/>
                </a:solidFill>
              </a:rPr>
              <a:t>The</a:t>
            </a:r>
            <a:r>
              <a:rPr lang="pt-BR" dirty="0">
                <a:solidFill>
                  <a:srgbClr val="002060"/>
                </a:solidFill>
              </a:rPr>
              <a:t> </a:t>
            </a:r>
            <a:r>
              <a:rPr lang="pt-BR" dirty="0" err="1">
                <a:solidFill>
                  <a:srgbClr val="002060"/>
                </a:solidFill>
              </a:rPr>
              <a:t>Versailles</a:t>
            </a:r>
            <a:r>
              <a:rPr lang="pt-BR" dirty="0">
                <a:solidFill>
                  <a:srgbClr val="002060"/>
                </a:solidFill>
              </a:rPr>
              <a:t> </a:t>
            </a:r>
            <a:r>
              <a:rPr lang="pt-BR" dirty="0" err="1">
                <a:solidFill>
                  <a:srgbClr val="002060"/>
                </a:solidFill>
              </a:rPr>
              <a:t>Treaty</a:t>
            </a:r>
            <a:r>
              <a:rPr lang="pt-BR" dirty="0">
                <a:solidFill>
                  <a:srgbClr val="002060"/>
                </a:solidFill>
              </a:rPr>
              <a:t>, 1919).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iterate type="lt">
                                    <p:tmAbs val="0"/>
                                  </p:iterate>
                                  <p:childTnLst>
                                    <p:set>
                                      <p:cBhvr>
                                        <p:cTn id="40" dur="1" fill="hold">
                                          <p:stCondLst>
                                            <p:cond delay="0"/>
                                          </p:stCondLst>
                                        </p:cTn>
                                        <p:tgtEl>
                                          <p:spTgt spid="5">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8" presetClass="emph" presetSubtype="0" fill="hold" nodeType="clickEffect">
                                  <p:stCondLst>
                                    <p:cond delay="0"/>
                                  </p:stCondLst>
                                  <p:iterate type="lt">
                                    <p:tmPct val="4000"/>
                                  </p:iterate>
                                  <p:childTnLst>
                                    <p:set>
                                      <p:cBhvr override="childStyle">
                                        <p:cTn id="48" dur="500" fill="hold"/>
                                        <p:tgtEl>
                                          <p:spTgt spid="5">
                                            <p:txEl>
                                              <p:pRg st="13" end="1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539552" y="764704"/>
            <a:ext cx="8137525" cy="291772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just">
              <a:lnSpc>
                <a:spcPct val="120000"/>
              </a:lnSpc>
              <a:spcAft>
                <a:spcPct val="15000"/>
              </a:spcAft>
            </a:pPr>
            <a:r>
              <a:rPr lang="pt-BR" b="1" dirty="0" smtClean="0">
                <a:solidFill>
                  <a:srgbClr val="002060"/>
                </a:solidFill>
                <a:effectLst>
                  <a:outerShdw blurRad="38100" dist="38100" dir="2700000" algn="tl">
                    <a:srgbClr val="000000">
                      <a:alpha val="43137"/>
                    </a:srgbClr>
                  </a:outerShdw>
                </a:effectLst>
              </a:rPr>
              <a:t>Tratado de Versalhes:</a:t>
            </a:r>
          </a:p>
          <a:p>
            <a:pPr algn="just">
              <a:lnSpc>
                <a:spcPct val="120000"/>
              </a:lnSpc>
              <a:spcAft>
                <a:spcPct val="15000"/>
              </a:spcAft>
            </a:pPr>
            <a:r>
              <a:rPr lang="pt-BR" b="1" i="1" dirty="0" smtClean="0">
                <a:solidFill>
                  <a:srgbClr val="002060"/>
                </a:solidFill>
                <a:effectLst>
                  <a:outerShdw blurRad="38100" dist="38100" dir="2700000" algn="tl">
                    <a:srgbClr val="000000">
                      <a:alpha val="43137"/>
                    </a:srgbClr>
                  </a:outerShdw>
                </a:effectLst>
              </a:rPr>
              <a:t> A estrutura </a:t>
            </a:r>
            <a:r>
              <a:rPr lang="pt-BR" b="1" i="1" dirty="0">
                <a:solidFill>
                  <a:srgbClr val="002060"/>
                </a:solidFill>
                <a:effectLst>
                  <a:outerShdw blurRad="38100" dist="38100" dir="2700000" algn="tl">
                    <a:srgbClr val="000000">
                      <a:alpha val="43137"/>
                    </a:srgbClr>
                  </a:outerShdw>
                </a:effectLst>
              </a:rPr>
              <a:t>permanente da OIT deverá ser composta por uma Conferência Geral de Representantes dos Membros e por um Escritório Internacional do Trabalho, controlado pelo Conselho de Administração, constituído de 24 membros, representantes de três ordens: </a:t>
            </a:r>
          </a:p>
          <a:p>
            <a:pPr lvl="1" algn="just">
              <a:lnSpc>
                <a:spcPct val="120000"/>
              </a:lnSpc>
              <a:spcAft>
                <a:spcPct val="15000"/>
              </a:spcAft>
              <a:buFontTx/>
              <a:buChar char="•"/>
            </a:pPr>
            <a:r>
              <a:rPr lang="pt-BR" b="1" dirty="0">
                <a:solidFill>
                  <a:srgbClr val="002060"/>
                </a:solidFill>
                <a:effectLst>
                  <a:outerShdw blurRad="38100" dist="38100" dir="2700000" algn="tl">
                    <a:srgbClr val="000000">
                      <a:alpha val="43137"/>
                    </a:srgbClr>
                  </a:outerShdw>
                </a:effectLst>
              </a:rPr>
              <a:t> trabalhadores (6), </a:t>
            </a:r>
          </a:p>
          <a:p>
            <a:pPr lvl="1" algn="just">
              <a:lnSpc>
                <a:spcPct val="120000"/>
              </a:lnSpc>
              <a:spcAft>
                <a:spcPct val="15000"/>
              </a:spcAft>
              <a:buFontTx/>
              <a:buChar char="•"/>
            </a:pPr>
            <a:r>
              <a:rPr lang="pt-BR" b="1" dirty="0">
                <a:solidFill>
                  <a:srgbClr val="002060"/>
                </a:solidFill>
                <a:effectLst>
                  <a:outerShdw blurRad="38100" dist="38100" dir="2700000" algn="tl">
                    <a:srgbClr val="000000">
                      <a:alpha val="43137"/>
                    </a:srgbClr>
                  </a:outerShdw>
                </a:effectLst>
              </a:rPr>
              <a:t> empregadores (6) </a:t>
            </a:r>
          </a:p>
          <a:p>
            <a:pPr lvl="1" algn="just">
              <a:lnSpc>
                <a:spcPct val="120000"/>
              </a:lnSpc>
              <a:spcAft>
                <a:spcPct val="15000"/>
              </a:spcAft>
              <a:buFontTx/>
              <a:buChar char="•"/>
            </a:pPr>
            <a:r>
              <a:rPr lang="pt-BR" b="1" dirty="0">
                <a:solidFill>
                  <a:srgbClr val="002060"/>
                </a:solidFill>
                <a:effectLst>
                  <a:outerShdw blurRad="38100" dist="38100" dir="2700000" algn="tl">
                    <a:srgbClr val="000000">
                      <a:alpha val="43137"/>
                    </a:srgbClr>
                  </a:outerShdw>
                </a:effectLst>
              </a:rPr>
              <a:t> governos (12). </a:t>
            </a:r>
          </a:p>
        </p:txBody>
      </p:sp>
      <p:sp>
        <p:nvSpPr>
          <p:cNvPr id="3" name="Rectangle 7"/>
          <p:cNvSpPr>
            <a:spLocks noChangeArrowheads="1"/>
          </p:cNvSpPr>
          <p:nvPr/>
        </p:nvSpPr>
        <p:spPr bwMode="auto">
          <a:xfrm>
            <a:off x="3635896" y="25460"/>
            <a:ext cx="1901867" cy="523220"/>
          </a:xfrm>
          <a:prstGeom prst="rect">
            <a:avLst/>
          </a:prstGeom>
          <a:noFill/>
          <a:ln w="9525">
            <a:noFill/>
            <a:miter lim="800000"/>
            <a:headEnd/>
            <a:tailEnd/>
          </a:ln>
          <a:effectLst/>
        </p:spPr>
        <p:txBody>
          <a:bodyPr wrap="none">
            <a:spAutoFit/>
          </a:bodyPr>
          <a:lstStyle/>
          <a:p>
            <a:r>
              <a:rPr lang="pt-BR" sz="2800" b="1" dirty="0" err="1">
                <a:solidFill>
                  <a:schemeClr val="tx2">
                    <a:lumMod val="75000"/>
                  </a:schemeClr>
                </a:solidFill>
                <a:effectLst>
                  <a:outerShdw blurRad="38100" dist="38100" dir="2700000" algn="tl">
                    <a:srgbClr val="000000">
                      <a:alpha val="43137"/>
                    </a:srgbClr>
                  </a:outerShdw>
                </a:effectLst>
              </a:rPr>
              <a:t>Tripartismo</a:t>
            </a:r>
            <a:endParaRPr lang="pt-BR" sz="2800" b="1" dirty="0">
              <a:solidFill>
                <a:schemeClr val="tx2">
                  <a:lumMod val="75000"/>
                </a:schemeClr>
              </a:solidFill>
              <a:effectLst>
                <a:outerShdw blurRad="38100" dist="38100" dir="2700000" algn="tl">
                  <a:srgbClr val="000000">
                    <a:alpha val="43137"/>
                  </a:srgbClr>
                </a:outerShdw>
              </a:effectLst>
            </a:endParaRPr>
          </a:p>
        </p:txBody>
      </p:sp>
      <p:grpSp>
        <p:nvGrpSpPr>
          <p:cNvPr id="4" name="Grupo 3"/>
          <p:cNvGrpSpPr>
            <a:grpSpLocks noChangeAspect="1"/>
          </p:cNvGrpSpPr>
          <p:nvPr/>
        </p:nvGrpSpPr>
        <p:grpSpPr>
          <a:xfrm>
            <a:off x="5510232" y="3674924"/>
            <a:ext cx="3633768" cy="3183076"/>
            <a:chOff x="1979712" y="1124744"/>
            <a:chExt cx="5014419" cy="4392488"/>
          </a:xfrm>
        </p:grpSpPr>
        <p:pic>
          <p:nvPicPr>
            <p:cNvPr id="5" name="Imagem 4"/>
            <p:cNvPicPr>
              <a:picLocks noChangeAspect="1"/>
            </p:cNvPicPr>
            <p:nvPr/>
          </p:nvPicPr>
          <p:blipFill>
            <a:blip r:embed="rId2" cstate="email"/>
            <a:srcRect/>
            <a:stretch>
              <a:fillRect/>
            </a:stretch>
          </p:blipFill>
          <p:spPr bwMode="auto">
            <a:xfrm>
              <a:off x="1979712" y="1124744"/>
              <a:ext cx="4968552" cy="4392488"/>
            </a:xfrm>
            <a:prstGeom prst="rect">
              <a:avLst/>
            </a:prstGeom>
            <a:noFill/>
            <a:ln w="9525">
              <a:noFill/>
              <a:miter lim="800000"/>
              <a:headEnd/>
              <a:tailEnd/>
            </a:ln>
          </p:spPr>
        </p:pic>
        <p:pic>
          <p:nvPicPr>
            <p:cNvPr id="6" name="Imagem 5"/>
            <p:cNvPicPr>
              <a:picLocks/>
            </p:cNvPicPr>
            <p:nvPr/>
          </p:nvPicPr>
          <p:blipFill>
            <a:blip r:embed="rId3" cstate="email"/>
            <a:srcRect/>
            <a:stretch>
              <a:fillRect/>
            </a:stretch>
          </p:blipFill>
          <p:spPr bwMode="auto">
            <a:xfrm>
              <a:off x="5799491" y="4782404"/>
              <a:ext cx="1194640" cy="720080"/>
            </a:xfrm>
            <a:prstGeom prst="rect">
              <a:avLst/>
            </a:prstGeom>
            <a:noFill/>
            <a:ln w="9525">
              <a:noFill/>
              <a:miter lim="800000"/>
              <a:headEnd/>
              <a:tailEnd/>
            </a:ln>
          </p:spPr>
        </p:pic>
      </p:grpSp>
      <p:sp>
        <p:nvSpPr>
          <p:cNvPr id="11265" name="Rectangle 1"/>
          <p:cNvSpPr>
            <a:spLocks noChangeArrowheads="1"/>
          </p:cNvSpPr>
          <p:nvPr/>
        </p:nvSpPr>
        <p:spPr bwMode="auto">
          <a:xfrm>
            <a:off x="357158" y="4884978"/>
            <a:ext cx="5073206" cy="181588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pt-BR" sz="1600" b="0" i="0" u="none" strike="noStrike" cap="none" normalizeH="0" baseline="0" dirty="0" smtClean="0">
                <a:ln>
                  <a:noFill/>
                </a:ln>
                <a:solidFill>
                  <a:schemeClr val="tx2">
                    <a:lumMod val="75000"/>
                  </a:schemeClr>
                </a:solidFill>
                <a:effectLst/>
                <a:ea typeface="Times New Roman" pitchFamily="18" charset="0"/>
                <a:cs typeface="Arial" pitchFamily="34" charset="0"/>
              </a:rPr>
              <a:t>As três chaves representam a natureza tripartida da OIT, referindo-se à colaboração entre os governos, empregadores e trabalhadores na criação de legislação internacional do trabalho, que é um princípio fundador integrante da organização. O </a:t>
            </a:r>
            <a:r>
              <a:rPr kumimoji="0" lang="pt-BR" sz="1600" b="0" i="0" u="none" strike="noStrike" cap="none" normalizeH="0" baseline="0" dirty="0" err="1" smtClean="0">
                <a:ln>
                  <a:noFill/>
                </a:ln>
                <a:solidFill>
                  <a:schemeClr val="tx2">
                    <a:lumMod val="75000"/>
                  </a:schemeClr>
                </a:solidFill>
                <a:effectLst/>
                <a:ea typeface="Times New Roman" pitchFamily="18" charset="0"/>
                <a:cs typeface="Arial" pitchFamily="34" charset="0"/>
              </a:rPr>
              <a:t>tripartismo</a:t>
            </a:r>
            <a:r>
              <a:rPr kumimoji="0" lang="pt-BR" sz="1600" b="0" i="0" u="none" strike="noStrike" cap="none" normalizeH="0" baseline="0" dirty="0" smtClean="0">
                <a:ln>
                  <a:noFill/>
                </a:ln>
                <a:solidFill>
                  <a:schemeClr val="tx2">
                    <a:lumMod val="75000"/>
                  </a:schemeClr>
                </a:solidFill>
                <a:effectLst/>
                <a:ea typeface="Times New Roman" pitchFamily="18" charset="0"/>
                <a:cs typeface="Arial" pitchFamily="34" charset="0"/>
              </a:rPr>
              <a:t>, originalmente uma ideia formulada pela delegação britânica à Comissão sobre Legislação </a:t>
            </a:r>
            <a:r>
              <a:rPr lang="pt-BR" sz="1600" dirty="0" smtClean="0">
                <a:solidFill>
                  <a:schemeClr val="tx2">
                    <a:lumMod val="75000"/>
                  </a:schemeClr>
                </a:solidFill>
                <a:ea typeface="Times New Roman" pitchFamily="18" charset="0"/>
                <a:cs typeface="Arial" pitchFamily="34" charset="0"/>
              </a:rPr>
              <a:t>Internacional </a:t>
            </a:r>
            <a:r>
              <a:rPr kumimoji="0" lang="pt-BR" sz="1600" b="0" i="0" u="none" strike="noStrike" cap="none" normalizeH="0" baseline="0" dirty="0" smtClean="0">
                <a:ln>
                  <a:noFill/>
                </a:ln>
                <a:solidFill>
                  <a:schemeClr val="tx2">
                    <a:lumMod val="75000"/>
                  </a:schemeClr>
                </a:solidFill>
                <a:effectLst/>
                <a:ea typeface="Times New Roman" pitchFamily="18" charset="0"/>
                <a:cs typeface="Arial" pitchFamily="34" charset="0"/>
              </a:rPr>
              <a:t>do Trabalho.</a:t>
            </a:r>
            <a:endParaRPr kumimoji="0" lang="pt-BR" sz="1600" b="0" i="0" u="none" strike="noStrike" cap="none" normalizeH="0" baseline="0" dirty="0" smtClean="0">
              <a:ln>
                <a:noFill/>
              </a:ln>
              <a:solidFill>
                <a:schemeClr val="tx2">
                  <a:lumMod val="75000"/>
                </a:schemeClr>
              </a:solidFill>
              <a:effectLst/>
              <a:cs typeface="Arial" pitchFamily="34" charset="0"/>
            </a:endParaRPr>
          </a:p>
        </p:txBody>
      </p:sp>
      <p:sp>
        <p:nvSpPr>
          <p:cNvPr id="8" name="CaixaDeTexto 7"/>
          <p:cNvSpPr txBox="1"/>
          <p:nvPr/>
        </p:nvSpPr>
        <p:spPr>
          <a:xfrm>
            <a:off x="4427984" y="2276872"/>
            <a:ext cx="280831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b="1" dirty="0" smtClean="0">
                <a:solidFill>
                  <a:srgbClr val="002060"/>
                </a:solidFill>
              </a:rPr>
              <a:t>Atualmente - 56 membros:</a:t>
            </a:r>
          </a:p>
          <a:p>
            <a:pPr lvl="1">
              <a:buFont typeface="Wingdings" pitchFamily="2" charset="2"/>
              <a:buChar char="§"/>
            </a:pPr>
            <a:r>
              <a:rPr lang="pt-BR" b="1" dirty="0" smtClean="0">
                <a:solidFill>
                  <a:srgbClr val="002060"/>
                </a:solidFill>
              </a:rPr>
              <a:t>Trabalhadores (14)</a:t>
            </a:r>
          </a:p>
          <a:p>
            <a:pPr lvl="1">
              <a:buFont typeface="Wingdings" pitchFamily="2" charset="2"/>
              <a:buChar char="§"/>
            </a:pPr>
            <a:r>
              <a:rPr lang="pt-BR" b="1" dirty="0" smtClean="0">
                <a:solidFill>
                  <a:srgbClr val="002060"/>
                </a:solidFill>
              </a:rPr>
              <a:t>Empregadores (14)</a:t>
            </a:r>
          </a:p>
          <a:p>
            <a:pPr lvl="1">
              <a:buFont typeface="Wingdings" pitchFamily="2" charset="2"/>
              <a:buChar char="§"/>
            </a:pPr>
            <a:r>
              <a:rPr lang="pt-BR" b="1" dirty="0" smtClean="0">
                <a:solidFill>
                  <a:srgbClr val="002060"/>
                </a:solidFill>
              </a:rPr>
              <a:t>Governos (28)</a:t>
            </a:r>
            <a:endParaRPr lang="pt-BR"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11265"/>
                                        </p:tgtEl>
                                        <p:attrNameLst>
                                          <p:attrName>style.visibility</p:attrName>
                                        </p:attrNameLst>
                                      </p:cBhvr>
                                      <p:to>
                                        <p:strVal val="visible"/>
                                      </p:to>
                                    </p:set>
                                    <p:animEffect transition="in" filter="circle(out)">
                                      <p:cBhvr>
                                        <p:cTn id="14" dur="2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682503" y="0"/>
            <a:ext cx="6046399" cy="461665"/>
          </a:xfrm>
          <a:prstGeom prst="rect">
            <a:avLst/>
          </a:prstGeom>
          <a:noFill/>
          <a:ln w="9525">
            <a:noFill/>
            <a:miter lim="800000"/>
            <a:headEnd/>
            <a:tailEnd/>
          </a:ln>
          <a:effectLst/>
        </p:spPr>
        <p:txBody>
          <a:bodyPr wrap="none">
            <a:spAutoFit/>
          </a:bodyPr>
          <a:lstStyle/>
          <a:p>
            <a:pPr algn="ctr"/>
            <a:r>
              <a:rPr lang="pt-BR" sz="2400" b="1" dirty="0">
                <a:solidFill>
                  <a:schemeClr val="tx2">
                    <a:lumMod val="75000"/>
                  </a:schemeClr>
                </a:solidFill>
                <a:effectLst>
                  <a:outerShdw blurRad="38100" dist="38100" dir="2700000" algn="tl">
                    <a:srgbClr val="000000">
                      <a:alpha val="43137"/>
                    </a:srgbClr>
                  </a:outerShdw>
                </a:effectLst>
              </a:rPr>
              <a:t>A Organização Internacional do Trabalho (OIT)</a:t>
            </a:r>
          </a:p>
        </p:txBody>
      </p:sp>
      <p:sp>
        <p:nvSpPr>
          <p:cNvPr id="3" name="Text Box 8"/>
          <p:cNvSpPr txBox="1">
            <a:spLocks noChangeArrowheads="1"/>
          </p:cNvSpPr>
          <p:nvPr/>
        </p:nvSpPr>
        <p:spPr bwMode="auto">
          <a:xfrm>
            <a:off x="374848" y="1196752"/>
            <a:ext cx="8229600" cy="2368341"/>
          </a:xfrm>
          <a:prstGeom prst="rect">
            <a:avLst/>
          </a:prstGeom>
          <a:noFill/>
          <a:ln w="9525" algn="ctr">
            <a:noFill/>
            <a:miter lim="800000"/>
            <a:headEnd/>
            <a:tailEnd/>
          </a:ln>
          <a:effectLst/>
        </p:spPr>
        <p:txBody>
          <a:bodyPr>
            <a:spAutoFit/>
          </a:bodyPr>
          <a:lstStyle/>
          <a:p>
            <a:pPr algn="just">
              <a:lnSpc>
                <a:spcPct val="110000"/>
              </a:lnSpc>
              <a:spcAft>
                <a:spcPct val="20000"/>
              </a:spcAft>
            </a:pPr>
            <a:r>
              <a:rPr lang="pt-BR" sz="1700" b="1" dirty="0" smtClean="0">
                <a:solidFill>
                  <a:srgbClr val="002060"/>
                </a:solidFill>
              </a:rPr>
              <a:t>Convenções</a:t>
            </a:r>
            <a:r>
              <a:rPr lang="pt-BR" sz="1700" dirty="0" smtClean="0">
                <a:solidFill>
                  <a:srgbClr val="002060"/>
                </a:solidFill>
              </a:rPr>
              <a:t>:  têm </a:t>
            </a:r>
            <a:r>
              <a:rPr lang="pt-BR" sz="1700" dirty="0">
                <a:solidFill>
                  <a:srgbClr val="002060"/>
                </a:solidFill>
              </a:rPr>
              <a:t>força de lei ao serem ratificadas pelos países </a:t>
            </a:r>
            <a:r>
              <a:rPr lang="pt-BR" sz="1700" dirty="0" smtClean="0">
                <a:solidFill>
                  <a:srgbClr val="002060"/>
                </a:solidFill>
              </a:rPr>
              <a:t>membros</a:t>
            </a:r>
          </a:p>
          <a:p>
            <a:pPr algn="just">
              <a:lnSpc>
                <a:spcPct val="110000"/>
              </a:lnSpc>
              <a:spcAft>
                <a:spcPct val="20000"/>
              </a:spcAft>
            </a:pPr>
            <a:r>
              <a:rPr lang="pt-BR" sz="1700" b="1" dirty="0" smtClean="0">
                <a:solidFill>
                  <a:srgbClr val="002060"/>
                </a:solidFill>
              </a:rPr>
              <a:t>Recomendações</a:t>
            </a:r>
            <a:r>
              <a:rPr lang="pt-BR" sz="1700" dirty="0" smtClean="0">
                <a:solidFill>
                  <a:srgbClr val="002060"/>
                </a:solidFill>
              </a:rPr>
              <a:t>: diretrizes </a:t>
            </a:r>
            <a:r>
              <a:rPr lang="pt-BR" sz="1700" dirty="0">
                <a:solidFill>
                  <a:srgbClr val="002060"/>
                </a:solidFill>
              </a:rPr>
              <a:t>operacionais que subsidiam a aplicação dos princípios estabelecidos pelas </a:t>
            </a:r>
            <a:r>
              <a:rPr lang="pt-BR" sz="1700" dirty="0" smtClean="0">
                <a:solidFill>
                  <a:srgbClr val="002060"/>
                </a:solidFill>
              </a:rPr>
              <a:t>convenções.</a:t>
            </a:r>
            <a:endParaRPr lang="pt-BR" sz="1700" dirty="0">
              <a:solidFill>
                <a:srgbClr val="002060"/>
              </a:solidFill>
            </a:endParaRPr>
          </a:p>
          <a:p>
            <a:pPr algn="just">
              <a:lnSpc>
                <a:spcPct val="110000"/>
              </a:lnSpc>
              <a:spcAft>
                <a:spcPct val="20000"/>
              </a:spcAft>
            </a:pPr>
            <a:r>
              <a:rPr lang="pt-BR" sz="1700" b="1" dirty="0">
                <a:solidFill>
                  <a:srgbClr val="002060"/>
                </a:solidFill>
              </a:rPr>
              <a:t>Etapas para a efetivação das convenções da OIT no Brasil</a:t>
            </a:r>
            <a:r>
              <a:rPr lang="pt-BR" sz="1700" dirty="0">
                <a:solidFill>
                  <a:srgbClr val="002060"/>
                </a:solidFill>
              </a:rPr>
              <a:t>:</a:t>
            </a:r>
          </a:p>
          <a:p>
            <a:pPr lvl="1" algn="just">
              <a:lnSpc>
                <a:spcPct val="110000"/>
              </a:lnSpc>
              <a:spcAft>
                <a:spcPct val="20000"/>
              </a:spcAft>
              <a:buFont typeface="Wingdings" pitchFamily="2" charset="2"/>
              <a:buChar char="§"/>
            </a:pPr>
            <a:r>
              <a:rPr lang="pt-BR" sz="1700" dirty="0" smtClean="0">
                <a:solidFill>
                  <a:srgbClr val="002060"/>
                </a:solidFill>
              </a:rPr>
              <a:t> </a:t>
            </a:r>
            <a:r>
              <a:rPr lang="pt-BR" sz="1700" b="1" dirty="0" smtClean="0">
                <a:solidFill>
                  <a:srgbClr val="002060"/>
                </a:solidFill>
              </a:rPr>
              <a:t>Adoção</a:t>
            </a:r>
            <a:r>
              <a:rPr lang="pt-BR" sz="1700" dirty="0" smtClean="0">
                <a:solidFill>
                  <a:srgbClr val="002060"/>
                </a:solidFill>
              </a:rPr>
              <a:t> </a:t>
            </a:r>
            <a:r>
              <a:rPr lang="pt-BR" sz="1700" b="1" dirty="0" smtClean="0">
                <a:solidFill>
                  <a:srgbClr val="002060"/>
                </a:solidFill>
              </a:rPr>
              <a:t>pela </a:t>
            </a:r>
            <a:r>
              <a:rPr lang="pt-BR" sz="1700" b="1" dirty="0">
                <a:solidFill>
                  <a:srgbClr val="002060"/>
                </a:solidFill>
              </a:rPr>
              <a:t>OIT</a:t>
            </a:r>
          </a:p>
          <a:p>
            <a:pPr lvl="1" algn="just">
              <a:lnSpc>
                <a:spcPct val="110000"/>
              </a:lnSpc>
              <a:spcAft>
                <a:spcPct val="20000"/>
              </a:spcAft>
              <a:buFont typeface="Wingdings" pitchFamily="2" charset="2"/>
              <a:buChar char="§"/>
            </a:pPr>
            <a:r>
              <a:rPr lang="pt-BR" sz="1700" dirty="0" smtClean="0">
                <a:solidFill>
                  <a:srgbClr val="002060"/>
                </a:solidFill>
              </a:rPr>
              <a:t> </a:t>
            </a:r>
            <a:r>
              <a:rPr lang="pt-BR" sz="1700" b="1" dirty="0" smtClean="0">
                <a:solidFill>
                  <a:srgbClr val="002060"/>
                </a:solidFill>
              </a:rPr>
              <a:t>Submissão ao </a:t>
            </a:r>
            <a:r>
              <a:rPr lang="pt-BR" sz="1700" b="1" dirty="0">
                <a:solidFill>
                  <a:srgbClr val="002060"/>
                </a:solidFill>
              </a:rPr>
              <a:t>Congresso Nacional para aprovação</a:t>
            </a:r>
            <a:r>
              <a:rPr lang="pt-BR" sz="1700" dirty="0">
                <a:solidFill>
                  <a:srgbClr val="002060"/>
                </a:solidFill>
              </a:rPr>
              <a:t>. </a:t>
            </a:r>
          </a:p>
          <a:p>
            <a:pPr lvl="1" algn="just">
              <a:lnSpc>
                <a:spcPct val="110000"/>
              </a:lnSpc>
              <a:spcAft>
                <a:spcPct val="20000"/>
              </a:spcAft>
              <a:buFont typeface="Wingdings" pitchFamily="2" charset="2"/>
              <a:buChar char="§"/>
            </a:pPr>
            <a:r>
              <a:rPr lang="pt-BR" sz="1700" dirty="0" smtClean="0">
                <a:solidFill>
                  <a:srgbClr val="002060"/>
                </a:solidFill>
              </a:rPr>
              <a:t> </a:t>
            </a:r>
            <a:r>
              <a:rPr lang="pt-BR" sz="1700" b="1" dirty="0" smtClean="0">
                <a:solidFill>
                  <a:srgbClr val="002060"/>
                </a:solidFill>
              </a:rPr>
              <a:t>Ratificação</a:t>
            </a:r>
            <a:r>
              <a:rPr lang="pt-BR" sz="1700" dirty="0" smtClean="0">
                <a:solidFill>
                  <a:srgbClr val="002060"/>
                </a:solidFill>
              </a:rPr>
              <a:t> </a:t>
            </a:r>
            <a:r>
              <a:rPr lang="pt-BR" sz="1700" b="1" dirty="0" smtClean="0">
                <a:solidFill>
                  <a:srgbClr val="002060"/>
                </a:solidFill>
              </a:rPr>
              <a:t>pelo </a:t>
            </a:r>
            <a:r>
              <a:rPr lang="pt-BR" sz="1700" b="1" dirty="0">
                <a:solidFill>
                  <a:srgbClr val="002060"/>
                </a:solidFill>
              </a:rPr>
              <a:t>governo </a:t>
            </a:r>
            <a:r>
              <a:rPr lang="pt-BR" sz="1700" b="1" dirty="0" smtClean="0">
                <a:solidFill>
                  <a:srgbClr val="002060"/>
                </a:solidFill>
              </a:rPr>
              <a:t>federal</a:t>
            </a:r>
          </a:p>
        </p:txBody>
      </p:sp>
      <p:sp>
        <p:nvSpPr>
          <p:cNvPr id="5" name="Retângulo 4"/>
          <p:cNvSpPr/>
          <p:nvPr/>
        </p:nvSpPr>
        <p:spPr>
          <a:xfrm>
            <a:off x="2483768" y="438318"/>
            <a:ext cx="4181722" cy="661720"/>
          </a:xfrm>
          <a:prstGeom prst="rect">
            <a:avLst/>
          </a:prstGeom>
        </p:spPr>
        <p:txBody>
          <a:bodyPr wrap="none">
            <a:spAutoFit/>
          </a:bodyPr>
          <a:lstStyle/>
          <a:p>
            <a:pPr algn="ctr"/>
            <a:r>
              <a:rPr lang="pt-BR" sz="1700" b="1" dirty="0" smtClean="0">
                <a:solidFill>
                  <a:srgbClr val="002060"/>
                </a:solidFill>
              </a:rPr>
              <a:t>Normas internacionais do trabalho</a:t>
            </a:r>
          </a:p>
          <a:p>
            <a:pPr algn="ctr"/>
            <a:r>
              <a:rPr lang="pt-BR" sz="2000" b="1" dirty="0" smtClean="0">
                <a:solidFill>
                  <a:schemeClr val="tx2">
                    <a:lumMod val="75000"/>
                  </a:schemeClr>
                </a:solidFill>
                <a:effectLst>
                  <a:outerShdw blurRad="38100" dist="38100" dir="2700000" algn="tl">
                    <a:srgbClr val="000000">
                      <a:alpha val="43137"/>
                    </a:srgbClr>
                  </a:outerShdw>
                </a:effectLst>
              </a:rPr>
              <a:t>Convenções e Recomendações da OIT</a:t>
            </a:r>
            <a:endParaRPr lang="pt-BR" sz="2000" b="1" dirty="0">
              <a:solidFill>
                <a:schemeClr val="tx2">
                  <a:lumMod val="75000"/>
                </a:schemeClr>
              </a:solidFill>
              <a:effectLst>
                <a:outerShdw blurRad="38100" dist="38100" dir="2700000" algn="tl">
                  <a:srgbClr val="000000">
                    <a:alpha val="43137"/>
                  </a:srgbClr>
                </a:outerShdw>
              </a:effectLst>
            </a:endParaRPr>
          </a:p>
        </p:txBody>
      </p:sp>
      <p:sp>
        <p:nvSpPr>
          <p:cNvPr id="6" name="Retângulo 5"/>
          <p:cNvSpPr/>
          <p:nvPr/>
        </p:nvSpPr>
        <p:spPr>
          <a:xfrm>
            <a:off x="539552" y="3789040"/>
            <a:ext cx="3168352" cy="11387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1700" b="1" dirty="0" smtClean="0">
                <a:solidFill>
                  <a:srgbClr val="002060"/>
                </a:solidFill>
              </a:rPr>
              <a:t>As normas emanadas da convenção são </a:t>
            </a:r>
          </a:p>
          <a:p>
            <a:pPr algn="ctr"/>
            <a:r>
              <a:rPr lang="pt-BR" sz="1700" b="1" dirty="0" smtClean="0">
                <a:solidFill>
                  <a:srgbClr val="002060"/>
                </a:solidFill>
              </a:rPr>
              <a:t>automaticamente incorporadas à legislação brasileira. </a:t>
            </a:r>
            <a:endParaRPr lang="pt-BR" sz="1700" b="1" dirty="0">
              <a:solidFill>
                <a:srgbClr val="002060"/>
              </a:solidFill>
            </a:endParaRPr>
          </a:p>
        </p:txBody>
      </p:sp>
      <p:sp>
        <p:nvSpPr>
          <p:cNvPr id="7" name="Retângulo 6"/>
          <p:cNvSpPr/>
          <p:nvPr/>
        </p:nvSpPr>
        <p:spPr>
          <a:xfrm>
            <a:off x="1763688" y="5229200"/>
            <a:ext cx="5760640" cy="15311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lnSpc>
                <a:spcPct val="110000"/>
              </a:lnSpc>
            </a:pPr>
            <a:r>
              <a:rPr lang="pt-BR" sz="1700" b="1" dirty="0" smtClean="0">
                <a:solidFill>
                  <a:srgbClr val="002060"/>
                </a:solidFill>
              </a:rPr>
              <a:t>O Estado deve adotar medidas legais e operacionais que assegurem seu cumprimento, </a:t>
            </a:r>
          </a:p>
          <a:p>
            <a:pPr lvl="0" algn="ctr">
              <a:lnSpc>
                <a:spcPct val="110000"/>
              </a:lnSpc>
            </a:pPr>
            <a:r>
              <a:rPr lang="pt-BR" sz="1700" b="1" dirty="0" smtClean="0">
                <a:solidFill>
                  <a:srgbClr val="002060"/>
                </a:solidFill>
              </a:rPr>
              <a:t>incluindo consulta às entidades representativas de empregadores e trabalhadores e </a:t>
            </a:r>
          </a:p>
          <a:p>
            <a:pPr lvl="0" algn="ctr">
              <a:lnSpc>
                <a:spcPct val="110000"/>
              </a:lnSpc>
            </a:pPr>
            <a:r>
              <a:rPr lang="pt-BR" sz="1700" b="1" dirty="0" smtClean="0">
                <a:solidFill>
                  <a:srgbClr val="002060"/>
                </a:solidFill>
              </a:rPr>
              <a:t>ações regulares de inspeção</a:t>
            </a:r>
            <a:r>
              <a:rPr lang="pt-BR" sz="1700" dirty="0" smtClean="0">
                <a:solidFill>
                  <a:srgbClr val="002060"/>
                </a:solidFill>
              </a:rPr>
              <a:t>.</a:t>
            </a:r>
            <a:endParaRPr lang="pt-BR" sz="1700" dirty="0">
              <a:solidFill>
                <a:srgbClr val="002060"/>
              </a:solidFill>
            </a:endParaRPr>
          </a:p>
        </p:txBody>
      </p:sp>
      <p:sp>
        <p:nvSpPr>
          <p:cNvPr id="8" name="Retângulo 7"/>
          <p:cNvSpPr/>
          <p:nvPr/>
        </p:nvSpPr>
        <p:spPr>
          <a:xfrm>
            <a:off x="4572000" y="3933056"/>
            <a:ext cx="4248472" cy="95564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0000"/>
              </a:lnSpc>
              <a:spcAft>
                <a:spcPct val="20000"/>
              </a:spcAft>
            </a:pPr>
            <a:r>
              <a:rPr lang="pt-BR" sz="1700" b="1" dirty="0" smtClean="0">
                <a:solidFill>
                  <a:srgbClr val="002060"/>
                </a:solidFill>
              </a:rPr>
              <a:t>Compromisso na sua efetivação no ordenamento jurídico interno e na aceitação dos mecanismos de controle da OIT. </a:t>
            </a:r>
            <a:endParaRPr lang="pt-BR" sz="1700" b="1" dirty="0">
              <a:solidFill>
                <a:srgbClr val="002060"/>
              </a:solidFill>
            </a:endParaRPr>
          </a:p>
        </p:txBody>
      </p:sp>
      <p:sp>
        <p:nvSpPr>
          <p:cNvPr id="9" name="Seta para a direita 8"/>
          <p:cNvSpPr/>
          <p:nvPr/>
        </p:nvSpPr>
        <p:spPr>
          <a:xfrm>
            <a:off x="3779912" y="4149080"/>
            <a:ext cx="648072" cy="43204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out)">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47664" y="210901"/>
            <a:ext cx="5832475" cy="646331"/>
          </a:xfrm>
          <a:prstGeom prst="rect">
            <a:avLst/>
          </a:prstGeom>
          <a:noFill/>
          <a:ln w="9525">
            <a:noFill/>
            <a:miter lim="800000"/>
            <a:headEnd/>
            <a:tailEnd/>
          </a:ln>
          <a:effectLst/>
        </p:spPr>
        <p:txBody>
          <a:bodyPr>
            <a:spAutoFit/>
          </a:bodyPr>
          <a:lstStyle/>
          <a:p>
            <a:pPr algn="ctr"/>
            <a:r>
              <a:rPr lang="pt-BR" b="1" dirty="0">
                <a:solidFill>
                  <a:schemeClr val="tx2">
                    <a:lumMod val="75000"/>
                  </a:schemeClr>
                </a:solidFill>
                <a:effectLst>
                  <a:outerShdw blurRad="38100" dist="38100" dir="2700000" algn="tl">
                    <a:srgbClr val="000000">
                      <a:alpha val="43137"/>
                    </a:srgbClr>
                  </a:outerShdw>
                </a:effectLst>
              </a:rPr>
              <a:t>Convenções sobre segurança e saúde no trabalho da OIT ratificadas e promulgadas pelo Brasil até 10/06/2010</a:t>
            </a:r>
          </a:p>
        </p:txBody>
      </p:sp>
      <p:pic>
        <p:nvPicPr>
          <p:cNvPr id="3" name="Picture 8"/>
          <p:cNvPicPr>
            <a:picLocks noChangeAspect="1" noChangeArrowheads="1"/>
          </p:cNvPicPr>
          <p:nvPr/>
        </p:nvPicPr>
        <p:blipFill>
          <a:blip r:embed="rId2" cstate="email"/>
          <a:srcRect/>
          <a:stretch>
            <a:fillRect/>
          </a:stretch>
        </p:blipFill>
        <p:spPr bwMode="auto">
          <a:xfrm>
            <a:off x="899592" y="1063644"/>
            <a:ext cx="3363912" cy="5080000"/>
          </a:xfrm>
          <a:prstGeom prst="rect">
            <a:avLst/>
          </a:prstGeom>
          <a:noFill/>
          <a:ln w="9525" algn="ctr">
            <a:solidFill>
              <a:srgbClr val="CC9900"/>
            </a:solidFill>
            <a:miter lim="800000"/>
            <a:headEnd/>
            <a:tailEnd/>
          </a:ln>
          <a:effectLst>
            <a:outerShdw dist="71842" dir="2700000" algn="ctr" rotWithShape="0">
              <a:srgbClr val="996633">
                <a:alpha val="50000"/>
              </a:srgbClr>
            </a:outerShdw>
          </a:effectLst>
        </p:spPr>
      </p:pic>
      <p:pic>
        <p:nvPicPr>
          <p:cNvPr id="4" name="Picture 9"/>
          <p:cNvPicPr>
            <a:picLocks noChangeAspect="1" noChangeArrowheads="1"/>
          </p:cNvPicPr>
          <p:nvPr/>
        </p:nvPicPr>
        <p:blipFill>
          <a:blip r:embed="rId3" cstate="email"/>
          <a:srcRect/>
          <a:stretch>
            <a:fillRect/>
          </a:stretch>
        </p:blipFill>
        <p:spPr bwMode="auto">
          <a:xfrm>
            <a:off x="5004048" y="1207660"/>
            <a:ext cx="3287712" cy="4797425"/>
          </a:xfrm>
          <a:prstGeom prst="rect">
            <a:avLst/>
          </a:prstGeom>
          <a:noFill/>
          <a:ln w="9525" algn="ctr">
            <a:solidFill>
              <a:srgbClr val="CC9900"/>
            </a:solidFill>
            <a:miter lim="800000"/>
            <a:headEnd/>
            <a:tailEnd/>
          </a:ln>
          <a:effectLst>
            <a:outerShdw dist="71842" dir="2700000" algn="ctr" rotWithShape="0">
              <a:srgbClr val="996633">
                <a:alpha val="50000"/>
              </a:srgbClr>
            </a:outerShdw>
          </a:effectLst>
        </p:spPr>
      </p:pic>
      <p:sp>
        <p:nvSpPr>
          <p:cNvPr id="5" name="Retângulo 4"/>
          <p:cNvSpPr/>
          <p:nvPr/>
        </p:nvSpPr>
        <p:spPr>
          <a:xfrm>
            <a:off x="3160286" y="6488668"/>
            <a:ext cx="2635850" cy="276999"/>
          </a:xfrm>
          <a:prstGeom prst="rect">
            <a:avLst/>
          </a:prstGeom>
        </p:spPr>
        <p:txBody>
          <a:bodyPr wrap="none">
            <a:spAutoFit/>
          </a:bodyPr>
          <a:lstStyle/>
          <a:p>
            <a:r>
              <a:rPr lang="pt-BR" sz="1200" dirty="0" smtClean="0">
                <a:hlinkClick r:id="rId4"/>
              </a:rPr>
              <a:t>http://www.oitbrasil.org.br/convention</a:t>
            </a:r>
            <a:endParaRPr lang="pt-BR"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2539695"/>
            <a:ext cx="8501122" cy="12464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pt-BR" sz="1500" dirty="0" smtClean="0">
                <a:hlinkClick r:id="rId2"/>
              </a:rPr>
              <a:t>Convenção e Recomendação sobre Trabalho Decente para as Trabalhadoras e os Trabalhadores Domésticos </a:t>
            </a:r>
            <a:endParaRPr lang="pt-BR" sz="1500" dirty="0" smtClean="0"/>
          </a:p>
          <a:p>
            <a:r>
              <a:rPr lang="pt-BR" sz="1500" dirty="0" smtClean="0"/>
              <a:t>Adoção OIT: 2011</a:t>
            </a:r>
            <a:br>
              <a:rPr lang="pt-BR" sz="1500" dirty="0" smtClean="0"/>
            </a:br>
            <a:r>
              <a:rPr lang="pt-BR" sz="1500" dirty="0" smtClean="0"/>
              <a:t>Ratificação Brasil: 31/01/2018</a:t>
            </a:r>
            <a:br>
              <a:rPr lang="pt-BR" sz="1500" dirty="0" smtClean="0"/>
            </a:br>
            <a:r>
              <a:rPr lang="pt-BR" sz="1500" dirty="0" smtClean="0"/>
              <a:t>Status: Em vigor (no Brasil a Convenção entrará em vigor a partir de 31/01/2019)</a:t>
            </a:r>
            <a:br>
              <a:rPr lang="pt-BR" sz="1500" dirty="0" smtClean="0"/>
            </a:br>
            <a:r>
              <a:rPr lang="pt-BR" sz="1500" dirty="0" smtClean="0"/>
              <a:t>Nota: Instrumento atualizado</a:t>
            </a:r>
            <a:endParaRPr lang="pt-BR" sz="1500" dirty="0"/>
          </a:p>
        </p:txBody>
      </p:sp>
      <p:sp>
        <p:nvSpPr>
          <p:cNvPr id="3" name="Retângulo 2"/>
          <p:cNvSpPr/>
          <p:nvPr/>
        </p:nvSpPr>
        <p:spPr>
          <a:xfrm>
            <a:off x="2286016" y="6429396"/>
            <a:ext cx="4572000" cy="276999"/>
          </a:xfrm>
          <a:prstGeom prst="rect">
            <a:avLst/>
          </a:prstGeom>
        </p:spPr>
        <p:txBody>
          <a:bodyPr>
            <a:spAutoFit/>
          </a:bodyPr>
          <a:lstStyle/>
          <a:p>
            <a:pPr algn="ctr"/>
            <a:r>
              <a:rPr lang="pt-BR" sz="1200" dirty="0" smtClean="0">
                <a:hlinkClick r:id="rId3"/>
              </a:rPr>
              <a:t>https://www.ilo.org/brasilia/convencoes/lang--pt/index.htm</a:t>
            </a:r>
            <a:endParaRPr lang="pt-BR" sz="1200" dirty="0"/>
          </a:p>
        </p:txBody>
      </p:sp>
      <p:sp>
        <p:nvSpPr>
          <p:cNvPr id="4" name="Rectangle 6"/>
          <p:cNvSpPr>
            <a:spLocks noChangeArrowheads="1"/>
          </p:cNvSpPr>
          <p:nvPr/>
        </p:nvSpPr>
        <p:spPr bwMode="auto">
          <a:xfrm>
            <a:off x="1547664" y="1599734"/>
            <a:ext cx="5832475" cy="646331"/>
          </a:xfrm>
          <a:prstGeom prst="rect">
            <a:avLst/>
          </a:prstGeom>
          <a:noFill/>
          <a:ln w="9525">
            <a:noFill/>
            <a:miter lim="800000"/>
            <a:headEnd/>
            <a:tailEnd/>
          </a:ln>
          <a:effectLst/>
        </p:spPr>
        <p:txBody>
          <a:bodyPr>
            <a:spAutoFit/>
          </a:bodyPr>
          <a:lstStyle/>
          <a:p>
            <a:pPr algn="ctr"/>
            <a:r>
              <a:rPr lang="pt-BR" b="1" dirty="0">
                <a:solidFill>
                  <a:schemeClr val="tx2">
                    <a:lumMod val="75000"/>
                  </a:schemeClr>
                </a:solidFill>
                <a:effectLst>
                  <a:outerShdw blurRad="38100" dist="38100" dir="2700000" algn="tl">
                    <a:srgbClr val="000000">
                      <a:alpha val="43137"/>
                    </a:srgbClr>
                  </a:outerShdw>
                </a:effectLst>
              </a:rPr>
              <a:t>Convenções sobre segurança e saúde no trabalho da OIT ratificadas e promulgadas pelo Brasil </a:t>
            </a:r>
            <a:r>
              <a:rPr lang="pt-BR" b="1" dirty="0" smtClean="0">
                <a:solidFill>
                  <a:schemeClr val="tx2">
                    <a:lumMod val="75000"/>
                  </a:schemeClr>
                </a:solidFill>
                <a:effectLst>
                  <a:outerShdw blurRad="38100" dist="38100" dir="2700000" algn="tl">
                    <a:srgbClr val="000000">
                      <a:alpha val="43137"/>
                    </a:srgbClr>
                  </a:outerShdw>
                </a:effectLst>
              </a:rPr>
              <a:t>após 2010</a:t>
            </a:r>
            <a:endParaRPr lang="pt-BR"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
          <p:cNvSpPr>
            <a:spLocks noChangeArrowheads="1"/>
          </p:cNvSpPr>
          <p:nvPr/>
        </p:nvSpPr>
        <p:spPr bwMode="auto">
          <a:xfrm>
            <a:off x="539552" y="980728"/>
            <a:ext cx="8101012" cy="51892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lnSpc>
                <a:spcPct val="150000"/>
              </a:lnSpc>
              <a:spcAft>
                <a:spcPts val="600"/>
              </a:spcAft>
              <a:buFont typeface="Wingdings" pitchFamily="2" charset="2"/>
              <a:buChar char="§"/>
            </a:pPr>
            <a:r>
              <a:rPr lang="pt-BR" dirty="0" smtClean="0">
                <a:solidFill>
                  <a:srgbClr val="002060"/>
                </a:solidFill>
                <a:effectLst>
                  <a:outerShdw blurRad="38100" dist="38100" dir="2700000" algn="tl">
                    <a:srgbClr val="000000"/>
                  </a:outerShdw>
                </a:effectLst>
              </a:rPr>
              <a:t> Séc</a:t>
            </a:r>
            <a:r>
              <a:rPr lang="pt-BR" dirty="0">
                <a:solidFill>
                  <a:srgbClr val="002060"/>
                </a:solidFill>
                <a:effectLst>
                  <a:outerShdw blurRad="38100" dist="38100" dir="2700000" algn="tl">
                    <a:srgbClr val="000000"/>
                  </a:outerShdw>
                </a:effectLst>
              </a:rPr>
              <a:t>. XIX/XX</a:t>
            </a:r>
            <a:r>
              <a:rPr lang="pt-BR" dirty="0">
                <a:solidFill>
                  <a:srgbClr val="002060"/>
                </a:solidFill>
              </a:rPr>
              <a:t> (</a:t>
            </a:r>
            <a:r>
              <a:rPr lang="pt-BR" dirty="0">
                <a:solidFill>
                  <a:srgbClr val="002060"/>
                </a:solidFill>
                <a:effectLst>
                  <a:outerShdw blurRad="38100" dist="38100" dir="2700000" algn="tl">
                    <a:srgbClr val="000000"/>
                  </a:outerShdw>
                </a:effectLst>
              </a:rPr>
              <a:t>revolução paradigmática / </a:t>
            </a:r>
            <a:r>
              <a:rPr lang="pt-BR" dirty="0" smtClean="0">
                <a:solidFill>
                  <a:srgbClr val="002060"/>
                </a:solidFill>
                <a:effectLst>
                  <a:outerShdw blurRad="38100" dist="38100" dir="2700000" algn="tl">
                    <a:srgbClr val="000000"/>
                  </a:outerShdw>
                </a:effectLst>
              </a:rPr>
              <a:t>microbiológica) =&gt;</a:t>
            </a:r>
            <a:r>
              <a:rPr lang="pt-BR" dirty="0" smtClean="0">
                <a:solidFill>
                  <a:srgbClr val="002060"/>
                </a:solidFill>
              </a:rPr>
              <a:t> </a:t>
            </a:r>
            <a:r>
              <a:rPr lang="pt-BR" dirty="0">
                <a:solidFill>
                  <a:srgbClr val="002060"/>
                </a:solidFill>
              </a:rPr>
              <a:t>modelo </a:t>
            </a:r>
            <a:r>
              <a:rPr lang="pt-BR" dirty="0" err="1">
                <a:solidFill>
                  <a:srgbClr val="002060"/>
                </a:solidFill>
              </a:rPr>
              <a:t>unicausal</a:t>
            </a:r>
            <a:r>
              <a:rPr lang="pt-BR" dirty="0">
                <a:solidFill>
                  <a:srgbClr val="002060"/>
                </a:solidFill>
              </a:rPr>
              <a:t> explicativo de doenças ou das causas específicas. </a:t>
            </a:r>
          </a:p>
          <a:p>
            <a:pPr algn="just">
              <a:lnSpc>
                <a:spcPct val="150000"/>
              </a:lnSpc>
              <a:spcAft>
                <a:spcPts val="600"/>
              </a:spcAft>
              <a:buFont typeface="Wingdings" pitchFamily="2" charset="2"/>
              <a:buChar char="§"/>
            </a:pPr>
            <a:r>
              <a:rPr lang="pt-BR" dirty="0" smtClean="0">
                <a:solidFill>
                  <a:srgbClr val="002060"/>
                </a:solidFill>
              </a:rPr>
              <a:t> </a:t>
            </a:r>
            <a:r>
              <a:rPr lang="pt-BR" b="1" dirty="0" smtClean="0">
                <a:solidFill>
                  <a:srgbClr val="002060"/>
                </a:solidFill>
                <a:effectLst>
                  <a:outerShdw blurRad="38100" dist="38100" dir="2700000" algn="tl">
                    <a:srgbClr val="000000">
                      <a:alpha val="43137"/>
                    </a:srgbClr>
                  </a:outerShdw>
                </a:effectLst>
              </a:rPr>
              <a:t>D</a:t>
            </a:r>
            <a:r>
              <a:rPr lang="pt-BR" dirty="0" smtClean="0">
                <a:solidFill>
                  <a:srgbClr val="002060"/>
                </a:solidFill>
                <a:effectLst>
                  <a:outerShdw blurRad="38100" dist="38100" dir="2700000" algn="tl">
                    <a:srgbClr val="000000"/>
                  </a:outerShdw>
                </a:effectLst>
              </a:rPr>
              <a:t>oenças </a:t>
            </a:r>
            <a:r>
              <a:rPr lang="pt-BR" dirty="0">
                <a:solidFill>
                  <a:srgbClr val="002060"/>
                </a:solidFill>
                <a:effectLst>
                  <a:outerShdw blurRad="38100" dist="38100" dir="2700000" algn="tl">
                    <a:srgbClr val="000000"/>
                  </a:outerShdw>
                </a:effectLst>
              </a:rPr>
              <a:t>dos trabalhadores passam a ser associadas</a:t>
            </a:r>
            <a:r>
              <a:rPr lang="pt-BR" dirty="0">
                <a:solidFill>
                  <a:srgbClr val="002060"/>
                </a:solidFill>
              </a:rPr>
              <a:t> e denominadas segundo seus </a:t>
            </a:r>
            <a:r>
              <a:rPr lang="pt-BR" dirty="0">
                <a:solidFill>
                  <a:srgbClr val="002060"/>
                </a:solidFill>
                <a:effectLst>
                  <a:outerShdw blurRad="38100" dist="38100" dir="2700000" algn="tl">
                    <a:srgbClr val="000000"/>
                  </a:outerShdw>
                </a:effectLst>
              </a:rPr>
              <a:t>agentes etiológicos específicos</a:t>
            </a:r>
            <a:r>
              <a:rPr lang="pt-BR" dirty="0">
                <a:solidFill>
                  <a:srgbClr val="002060"/>
                </a:solidFill>
              </a:rPr>
              <a:t> (biológicos, químicos e físicos). Embora esses </a:t>
            </a:r>
            <a:r>
              <a:rPr lang="pt-BR" dirty="0">
                <a:solidFill>
                  <a:srgbClr val="002060"/>
                </a:solidFill>
                <a:effectLst>
                  <a:outerShdw blurRad="38100" dist="38100" dir="2700000" algn="tl">
                    <a:srgbClr val="000000"/>
                  </a:outerShdw>
                </a:effectLst>
              </a:rPr>
              <a:t>avanços do conhecimento científico</a:t>
            </a:r>
            <a:r>
              <a:rPr lang="pt-BR" dirty="0">
                <a:solidFill>
                  <a:srgbClr val="002060"/>
                </a:solidFill>
              </a:rPr>
              <a:t> tenham desempenhado </a:t>
            </a:r>
            <a:r>
              <a:rPr lang="pt-BR" dirty="0">
                <a:solidFill>
                  <a:srgbClr val="002060"/>
                </a:solidFill>
                <a:effectLst>
                  <a:outerShdw blurRad="38100" dist="38100" dir="2700000" algn="tl">
                    <a:srgbClr val="000000"/>
                  </a:outerShdw>
                </a:effectLst>
              </a:rPr>
              <a:t>relevante papel no diagnóstico e tratamento de algumas doenças</a:t>
            </a:r>
            <a:r>
              <a:rPr lang="pt-BR" dirty="0">
                <a:solidFill>
                  <a:srgbClr val="002060"/>
                </a:solidFill>
              </a:rPr>
              <a:t>, </a:t>
            </a:r>
            <a:r>
              <a:rPr lang="pt-BR" dirty="0">
                <a:solidFill>
                  <a:srgbClr val="002060"/>
                </a:solidFill>
                <a:effectLst>
                  <a:outerShdw blurRad="38100" dist="38100" dir="2700000" algn="tl">
                    <a:srgbClr val="000000"/>
                  </a:outerShdw>
                </a:effectLst>
              </a:rPr>
              <a:t>inclusive das relacionadas ao trabalho</a:t>
            </a:r>
            <a:r>
              <a:rPr lang="pt-BR" dirty="0">
                <a:solidFill>
                  <a:srgbClr val="002060"/>
                </a:solidFill>
              </a:rPr>
              <a:t>, determinaram também uma mudança de enfoque no seu estudo. </a:t>
            </a:r>
          </a:p>
          <a:p>
            <a:pPr algn="just">
              <a:lnSpc>
                <a:spcPct val="150000"/>
              </a:lnSpc>
              <a:spcAft>
                <a:spcPts val="600"/>
              </a:spcAft>
              <a:buFont typeface="Wingdings" pitchFamily="2" charset="2"/>
              <a:buChar char="§"/>
            </a:pPr>
            <a:r>
              <a:rPr lang="pt-BR" dirty="0" smtClean="0">
                <a:solidFill>
                  <a:srgbClr val="002060"/>
                </a:solidFill>
              </a:rPr>
              <a:t> As </a:t>
            </a:r>
            <a:r>
              <a:rPr lang="pt-BR" dirty="0">
                <a:solidFill>
                  <a:srgbClr val="002060"/>
                </a:solidFill>
                <a:effectLst>
                  <a:outerShdw blurRad="38100" dist="38100" dir="2700000" algn="tl">
                    <a:srgbClr val="000000"/>
                  </a:outerShdw>
                </a:effectLst>
              </a:rPr>
              <a:t>pesquisas científicas direcionadas à identificação de nexos causais</a:t>
            </a:r>
            <a:r>
              <a:rPr lang="pt-BR" dirty="0">
                <a:solidFill>
                  <a:srgbClr val="002060"/>
                </a:solidFill>
              </a:rPr>
              <a:t>, especialmente propiciadas pela </a:t>
            </a:r>
            <a:r>
              <a:rPr lang="pt-BR" dirty="0">
                <a:solidFill>
                  <a:srgbClr val="002060"/>
                </a:solidFill>
                <a:effectLst>
                  <a:outerShdw blurRad="38100" dist="38100" dir="2700000" algn="tl">
                    <a:srgbClr val="000000"/>
                  </a:outerShdw>
                </a:effectLst>
              </a:rPr>
              <a:t>epidemiologia</a:t>
            </a:r>
            <a:r>
              <a:rPr lang="pt-BR" dirty="0">
                <a:solidFill>
                  <a:srgbClr val="002060"/>
                </a:solidFill>
              </a:rPr>
              <a:t>, transformaram-se na </a:t>
            </a:r>
            <a:r>
              <a:rPr lang="pt-BR" dirty="0">
                <a:solidFill>
                  <a:srgbClr val="002060"/>
                </a:solidFill>
                <a:effectLst>
                  <a:outerShdw blurRad="38100" dist="38100" dir="2700000" algn="tl">
                    <a:srgbClr val="000000"/>
                  </a:outerShdw>
                </a:effectLst>
              </a:rPr>
              <a:t>luva que a mão do capital necessitava para justificar o crescente “custo do direito” na reparação pecuniária dos danos “</a:t>
            </a:r>
            <a:r>
              <a:rPr lang="pt-BR" dirty="0" err="1">
                <a:solidFill>
                  <a:srgbClr val="002060"/>
                </a:solidFill>
                <a:effectLst>
                  <a:outerShdw blurRad="38100" dist="38100" dir="2700000" algn="tl">
                    <a:srgbClr val="000000"/>
                  </a:outerShdw>
                </a:effectLst>
              </a:rPr>
              <a:t>infortunísticos</a:t>
            </a:r>
            <a:r>
              <a:rPr lang="pt-BR" dirty="0">
                <a:solidFill>
                  <a:srgbClr val="002060"/>
                </a:solidFill>
                <a:effectLst>
                  <a:outerShdw blurRad="38100" dist="38100" dir="2700000" algn="tl">
                    <a:srgbClr val="000000"/>
                  </a:outerShdw>
                </a:effectLst>
              </a:rPr>
              <a:t>” do trabalho</a:t>
            </a:r>
            <a:r>
              <a:rPr lang="pt-BR" dirty="0">
                <a:solidFill>
                  <a:srgbClr val="002060"/>
                </a:solidFill>
              </a:rPr>
              <a:t> (Mendes, 1995, p. 14; Vasconcellos, 2007, p. 150), </a:t>
            </a:r>
            <a:r>
              <a:rPr lang="pt-BR" dirty="0">
                <a:solidFill>
                  <a:srgbClr val="002060"/>
                </a:solidFill>
                <a:effectLst>
                  <a:outerShdw blurRad="38100" dist="38100" dir="2700000" algn="tl">
                    <a:srgbClr val="000000"/>
                  </a:outerShdw>
                </a:effectLst>
              </a:rPr>
              <a:t>deixando de reconhecer suas razões mais essenciais</a:t>
            </a:r>
            <a:r>
              <a:rPr lang="pt-BR" dirty="0">
                <a:solidFill>
                  <a:srgbClr val="002060"/>
                </a:solidFill>
              </a:rPr>
              <a:t>.</a:t>
            </a:r>
          </a:p>
        </p:txBody>
      </p:sp>
      <p:sp>
        <p:nvSpPr>
          <p:cNvPr id="4" name="Rectangle 8"/>
          <p:cNvSpPr>
            <a:spLocks noChangeArrowheads="1"/>
          </p:cNvSpPr>
          <p:nvPr/>
        </p:nvSpPr>
        <p:spPr bwMode="auto">
          <a:xfrm>
            <a:off x="2005764" y="146015"/>
            <a:ext cx="5446556" cy="830997"/>
          </a:xfrm>
          <a:prstGeom prst="rect">
            <a:avLst/>
          </a:prstGeom>
          <a:noFill/>
          <a:ln w="9525">
            <a:noFill/>
            <a:miter lim="800000"/>
            <a:headEnd/>
            <a:tailEnd/>
          </a:ln>
          <a:effectLst/>
        </p:spPr>
        <p:txBody>
          <a:bodyPr wrap="none">
            <a:spAutoFit/>
          </a:bodyPr>
          <a:lstStyle/>
          <a:p>
            <a:r>
              <a:rPr lang="pt-BR" sz="2400" b="1" dirty="0">
                <a:solidFill>
                  <a:srgbClr val="002060"/>
                </a:solidFill>
                <a:effectLst>
                  <a:outerShdw blurRad="38100" dist="38100" dir="2700000" algn="tl">
                    <a:srgbClr val="000000">
                      <a:alpha val="43137"/>
                    </a:srgbClr>
                  </a:outerShdw>
                </a:effectLst>
              </a:rPr>
              <a:t>A saúde dos trabalhadores fora da </a:t>
            </a:r>
            <a:r>
              <a:rPr lang="pt-BR" sz="2400" b="1" dirty="0" smtClean="0">
                <a:solidFill>
                  <a:srgbClr val="002060"/>
                </a:solidFill>
                <a:effectLst>
                  <a:outerShdw blurRad="38100" dist="38100" dir="2700000" algn="tl">
                    <a:srgbClr val="000000">
                      <a:alpha val="43137"/>
                    </a:srgbClr>
                  </a:outerShdw>
                </a:effectLst>
              </a:rPr>
              <a:t>saúde </a:t>
            </a:r>
          </a:p>
          <a:p>
            <a:pPr algn="ctr"/>
            <a:r>
              <a:rPr lang="pt-BR" sz="2400" b="1" dirty="0" smtClean="0">
                <a:solidFill>
                  <a:srgbClr val="002060"/>
                </a:solidFill>
              </a:rPr>
              <a:t>- Reflexões -</a:t>
            </a:r>
            <a:endParaRPr lang="pt-BR"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71600" y="1390398"/>
            <a:ext cx="7236296" cy="13388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kumimoji="0" lang="pt-BR" b="1" i="0" u="none" strike="noStrike" cap="none" normalizeH="0" baseline="0" dirty="0" smtClean="0">
                <a:ln>
                  <a:noFill/>
                </a:ln>
                <a:solidFill>
                  <a:srgbClr val="002060"/>
                </a:solidFill>
                <a:latin typeface="Calibri" pitchFamily="34" charset="0"/>
                <a:ea typeface="Calibri" pitchFamily="34" charset="0"/>
                <a:cs typeface="Minion Pro" pitchFamily="18" charset="0"/>
              </a:rPr>
              <a:t>A epidemiologia ocupacional, instrumento da medicina previdenciária, </a:t>
            </a:r>
            <a:r>
              <a:rPr lang="pt-BR" b="1" dirty="0" smtClean="0">
                <a:solidFill>
                  <a:srgbClr val="002060"/>
                </a:solidFill>
                <a:latin typeface="Calibri" pitchFamily="34" charset="0"/>
                <a:ea typeface="Calibri" pitchFamily="34" charset="0"/>
                <a:cs typeface="Minion Pro" pitchFamily="18" charset="0"/>
              </a:rPr>
              <a:t>em muitos momentos, </a:t>
            </a:r>
            <a:r>
              <a:rPr kumimoji="0" lang="pt-BR" b="1" i="0" u="none" strike="noStrike" cap="none" normalizeH="0" baseline="0" dirty="0" smtClean="0">
                <a:ln>
                  <a:noFill/>
                </a:ln>
                <a:solidFill>
                  <a:srgbClr val="002060"/>
                </a:solidFill>
                <a:latin typeface="Calibri" pitchFamily="34" charset="0"/>
                <a:ea typeface="Calibri" pitchFamily="34" charset="0"/>
                <a:cs typeface="Minion Pro" pitchFamily="18" charset="0"/>
              </a:rPr>
              <a:t>silenciou a ciência, </a:t>
            </a:r>
            <a:r>
              <a:rPr kumimoji="0" lang="pt-BR" b="1" i="1" u="none" strike="noStrike" cap="none" normalizeH="0" baseline="0" dirty="0" smtClean="0">
                <a:ln>
                  <a:noFill/>
                </a:ln>
                <a:solidFill>
                  <a:srgbClr val="002060"/>
                </a:solidFill>
                <a:latin typeface="Calibri" pitchFamily="34" charset="0"/>
                <a:ea typeface="Calibri" pitchFamily="34" charset="0"/>
                <a:cs typeface="Minion Pro" pitchFamily="18" charset="0"/>
              </a:rPr>
              <a:t>desconsiderando a categoria trabalho como essência para o andar a vida da criatura humana</a:t>
            </a:r>
            <a:r>
              <a:rPr kumimoji="0" lang="pt-BR" b="1" i="0" u="none" strike="noStrike" cap="none" normalizeH="0" baseline="0" dirty="0" smtClean="0">
                <a:ln>
                  <a:noFill/>
                </a:ln>
                <a:solidFill>
                  <a:srgbClr val="002060"/>
                </a:solidFill>
                <a:latin typeface="Calibri" pitchFamily="34" charset="0"/>
                <a:ea typeface="Calibri" pitchFamily="34" charset="0"/>
                <a:cs typeface="Minion Pro" pitchFamily="18" charset="0"/>
              </a:rPr>
              <a:t>.</a:t>
            </a:r>
            <a:endParaRPr kumimoji="0" lang="pt-BR" b="1" i="0" u="none" strike="noStrike" cap="none" normalizeH="0" baseline="0" dirty="0" smtClean="0">
              <a:ln>
                <a:noFill/>
              </a:ln>
              <a:solidFill>
                <a:srgbClr val="002060"/>
              </a:solidFill>
              <a:latin typeface="Arial" pitchFamily="34" charset="0"/>
              <a:cs typeface="Arial" pitchFamily="34" charset="0"/>
            </a:endParaRPr>
          </a:p>
        </p:txBody>
      </p:sp>
      <p:sp>
        <p:nvSpPr>
          <p:cNvPr id="6" name="CaixaDeTexto 5"/>
          <p:cNvSpPr txBox="1"/>
          <p:nvPr/>
        </p:nvSpPr>
        <p:spPr>
          <a:xfrm>
            <a:off x="251520" y="3212976"/>
            <a:ext cx="8568952" cy="21268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lnSpc>
                <a:spcPct val="150000"/>
              </a:lnSpc>
            </a:pPr>
            <a:r>
              <a:rPr lang="pt-BR" dirty="0" smtClean="0">
                <a:solidFill>
                  <a:srgbClr val="002060"/>
                </a:solidFill>
              </a:rPr>
              <a:t>Alinhada aos Princípios da Administração Científica de Taylor (1911) e ao setor mais lucrativo da fábrica (medicina do trabalho), segundo Henry Ford, a </a:t>
            </a:r>
            <a:r>
              <a:rPr lang="pt-BR" b="1" dirty="0" smtClean="0">
                <a:solidFill>
                  <a:srgbClr val="002060"/>
                </a:solidFill>
              </a:rPr>
              <a:t>epidemiologia fragmentadora</a:t>
            </a:r>
            <a:r>
              <a:rPr lang="pt-BR" dirty="0" smtClean="0">
                <a:solidFill>
                  <a:srgbClr val="002060"/>
                </a:solidFill>
              </a:rPr>
              <a:t> – adjetivada de </a:t>
            </a:r>
            <a:r>
              <a:rPr lang="pt-BR" dirty="0" err="1" smtClean="0">
                <a:solidFill>
                  <a:srgbClr val="002060"/>
                </a:solidFill>
              </a:rPr>
              <a:t>bioestatísitca</a:t>
            </a:r>
            <a:r>
              <a:rPr lang="pt-BR" dirty="0" smtClean="0">
                <a:solidFill>
                  <a:srgbClr val="002060"/>
                </a:solidFill>
              </a:rPr>
              <a:t> – </a:t>
            </a:r>
            <a:r>
              <a:rPr lang="pt-BR" b="1" dirty="0" smtClean="0">
                <a:solidFill>
                  <a:srgbClr val="002060"/>
                </a:solidFill>
              </a:rPr>
              <a:t>tem a pretensão de ‘pasteurizar’ singularidades</a:t>
            </a:r>
            <a:r>
              <a:rPr lang="pt-BR" dirty="0" smtClean="0">
                <a:solidFill>
                  <a:srgbClr val="002060"/>
                </a:solidFill>
              </a:rPr>
              <a:t>, aplicar-lhes ‘botox’ ou um ‘</a:t>
            </a:r>
            <a:r>
              <a:rPr lang="pt-BR" dirty="0" err="1" smtClean="0">
                <a:solidFill>
                  <a:srgbClr val="002060"/>
                </a:solidFill>
              </a:rPr>
              <a:t>photoshop</a:t>
            </a:r>
            <a:r>
              <a:rPr lang="pt-BR" dirty="0" smtClean="0">
                <a:solidFill>
                  <a:srgbClr val="002060"/>
                </a:solidFill>
              </a:rPr>
              <a:t>’, retirar-lhes a humanidade, a integralidade, a arte, a artesanal criação humana! </a:t>
            </a:r>
            <a:endParaRPr lang="pt-BR" dirty="0">
              <a:solidFill>
                <a:srgbClr val="002060"/>
              </a:solidFill>
            </a:endParaRPr>
          </a:p>
        </p:txBody>
      </p:sp>
      <p:sp>
        <p:nvSpPr>
          <p:cNvPr id="7" name="Rectangle 8"/>
          <p:cNvSpPr>
            <a:spLocks noChangeArrowheads="1"/>
          </p:cNvSpPr>
          <p:nvPr/>
        </p:nvSpPr>
        <p:spPr bwMode="auto">
          <a:xfrm>
            <a:off x="6325215" y="0"/>
            <a:ext cx="2818785" cy="276999"/>
          </a:xfrm>
          <a:prstGeom prst="rect">
            <a:avLst/>
          </a:prstGeom>
          <a:noFill/>
          <a:ln w="9525">
            <a:noFill/>
            <a:miter lim="800000"/>
            <a:headEnd/>
            <a:tailEnd/>
          </a:ln>
          <a:effectLst/>
        </p:spPr>
        <p:txBody>
          <a:bodyPr wrap="none">
            <a:spAutoFit/>
          </a:bodyPr>
          <a:lstStyle/>
          <a:p>
            <a:pPr>
              <a:spcAft>
                <a:spcPct val="40000"/>
              </a:spcAft>
            </a:pPr>
            <a:r>
              <a:rPr lang="pt-BR" sz="1200" b="1" dirty="0">
                <a:solidFill>
                  <a:srgbClr val="002060"/>
                </a:solidFill>
                <a:effectLst>
                  <a:outerShdw blurRad="38100" dist="38100" dir="2700000" algn="tl">
                    <a:srgbClr val="000000">
                      <a:alpha val="43137"/>
                    </a:srgbClr>
                  </a:outerShdw>
                </a:effectLst>
              </a:rPr>
              <a:t>A saúde dos trabalhadores fora da </a:t>
            </a:r>
            <a:r>
              <a:rPr lang="pt-BR" sz="1200" b="1" dirty="0" smtClean="0">
                <a:solidFill>
                  <a:srgbClr val="002060"/>
                </a:solidFill>
                <a:effectLst>
                  <a:outerShdw blurRad="38100" dist="38100" dir="2700000" algn="tl">
                    <a:srgbClr val="000000">
                      <a:alpha val="43137"/>
                    </a:srgbClr>
                  </a:outerShdw>
                </a:effectLst>
              </a:rPr>
              <a:t>saúde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6516216" y="0"/>
            <a:ext cx="2595582" cy="261610"/>
          </a:xfrm>
          <a:prstGeom prst="rect">
            <a:avLst/>
          </a:prstGeom>
          <a:noFill/>
          <a:ln w="9525">
            <a:noFill/>
            <a:miter lim="800000"/>
            <a:headEnd/>
            <a:tailEnd/>
          </a:ln>
          <a:effectLst/>
        </p:spPr>
        <p:txBody>
          <a:bodyPr wrap="none">
            <a:spAutoFit/>
          </a:bodyPr>
          <a:lstStyle/>
          <a:p>
            <a:pPr>
              <a:spcAft>
                <a:spcPct val="40000"/>
              </a:spcAft>
            </a:pPr>
            <a:r>
              <a:rPr lang="pt-BR" sz="1100" b="1" dirty="0">
                <a:solidFill>
                  <a:srgbClr val="002060"/>
                </a:solidFill>
                <a:effectLst>
                  <a:outerShdw blurRad="38100" dist="38100" dir="2700000" algn="tl">
                    <a:srgbClr val="000000">
                      <a:alpha val="43137"/>
                    </a:srgbClr>
                  </a:outerShdw>
                </a:effectLst>
              </a:rPr>
              <a:t>A saúde dos trabalhadores fora da </a:t>
            </a:r>
            <a:r>
              <a:rPr lang="pt-BR" sz="1100" b="1" dirty="0" smtClean="0">
                <a:solidFill>
                  <a:srgbClr val="002060"/>
                </a:solidFill>
                <a:effectLst>
                  <a:outerShdw blurRad="38100" dist="38100" dir="2700000" algn="tl">
                    <a:srgbClr val="000000">
                      <a:alpha val="43137"/>
                    </a:srgbClr>
                  </a:outerShdw>
                </a:effectLst>
              </a:rPr>
              <a:t>saúde </a:t>
            </a:r>
          </a:p>
        </p:txBody>
      </p:sp>
      <p:sp>
        <p:nvSpPr>
          <p:cNvPr id="4" name="Rectangle 8"/>
          <p:cNvSpPr>
            <a:spLocks noChangeArrowheads="1"/>
          </p:cNvSpPr>
          <p:nvPr/>
        </p:nvSpPr>
        <p:spPr bwMode="auto">
          <a:xfrm>
            <a:off x="2267744" y="332656"/>
            <a:ext cx="2899192" cy="461665"/>
          </a:xfrm>
          <a:prstGeom prst="rect">
            <a:avLst/>
          </a:prstGeom>
          <a:noFill/>
          <a:ln w="9525">
            <a:noFill/>
            <a:miter lim="800000"/>
            <a:headEnd/>
            <a:tailEnd/>
          </a:ln>
          <a:effectLst/>
        </p:spPr>
        <p:txBody>
          <a:bodyPr wrap="none">
            <a:spAutoFit/>
          </a:bodyPr>
          <a:lstStyle/>
          <a:p>
            <a:pPr algn="ctr"/>
            <a:r>
              <a:rPr lang="pt-BR" sz="2400" b="1" dirty="0" smtClean="0">
                <a:solidFill>
                  <a:srgbClr val="002060"/>
                </a:solidFill>
                <a:effectLst>
                  <a:outerShdw blurRad="38100" dist="38100" dir="2700000" algn="tl">
                    <a:srgbClr val="000000">
                      <a:alpha val="43137"/>
                    </a:srgbClr>
                  </a:outerShdw>
                </a:effectLst>
              </a:rPr>
              <a:t>Efeito do trabalhador</a:t>
            </a:r>
            <a:endParaRPr lang="pt-BR" sz="2400" b="1" dirty="0">
              <a:solidFill>
                <a:srgbClr val="002060"/>
              </a:solidFill>
            </a:endParaRPr>
          </a:p>
        </p:txBody>
      </p:sp>
      <p:sp>
        <p:nvSpPr>
          <p:cNvPr id="12" name="Texto explicativo em forma de nuvem 11"/>
          <p:cNvSpPr/>
          <p:nvPr/>
        </p:nvSpPr>
        <p:spPr>
          <a:xfrm>
            <a:off x="323528" y="1124744"/>
            <a:ext cx="2880320" cy="1008112"/>
          </a:xfrm>
          <a:prstGeom prst="cloudCallout">
            <a:avLst>
              <a:gd name="adj1" fmla="val 38297"/>
              <a:gd name="adj2" fmla="val 123114"/>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As salas de aula têm boa acústica?</a:t>
            </a:r>
          </a:p>
        </p:txBody>
      </p:sp>
      <p:sp>
        <p:nvSpPr>
          <p:cNvPr id="13" name="Texto explicativo em forma de nuvem 12"/>
          <p:cNvSpPr/>
          <p:nvPr/>
        </p:nvSpPr>
        <p:spPr>
          <a:xfrm>
            <a:off x="144016" y="2852936"/>
            <a:ext cx="4427984" cy="2952328"/>
          </a:xfrm>
          <a:prstGeom prst="cloudCallout">
            <a:avLst>
              <a:gd name="adj1" fmla="val 66754"/>
              <a:gd name="adj2" fmla="val 42632"/>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rgbClr val="002060"/>
              </a:solidFill>
            </a:endParaRPr>
          </a:p>
          <a:p>
            <a:pPr algn="ctr"/>
            <a:r>
              <a:rPr lang="pt-BR" b="1" dirty="0" smtClean="0">
                <a:solidFill>
                  <a:srgbClr val="002060"/>
                </a:solidFill>
              </a:rPr>
              <a:t>As multitarefas e capacidade de resposta do docente aos requisitos de avaliação de produtividade são compatíveis com sua carga horária e conformação de ser humano?</a:t>
            </a:r>
            <a:endParaRPr lang="pt-BR" b="1" dirty="0">
              <a:solidFill>
                <a:srgbClr val="002060"/>
              </a:solidFill>
            </a:endParaRPr>
          </a:p>
        </p:txBody>
      </p:sp>
      <p:sp>
        <p:nvSpPr>
          <p:cNvPr id="14" name="Texto explicativo em forma de nuvem 13"/>
          <p:cNvSpPr/>
          <p:nvPr/>
        </p:nvSpPr>
        <p:spPr>
          <a:xfrm>
            <a:off x="3491880" y="764704"/>
            <a:ext cx="4427984" cy="2160240"/>
          </a:xfrm>
          <a:prstGeom prst="cloudCallout">
            <a:avLst>
              <a:gd name="adj1" fmla="val -4455"/>
              <a:gd name="adj2" fmla="val 104452"/>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smtClean="0">
              <a:solidFill>
                <a:srgbClr val="002060"/>
              </a:solidFill>
            </a:endParaRPr>
          </a:p>
          <a:p>
            <a:pPr algn="ctr"/>
            <a:r>
              <a:rPr lang="pt-BR" b="1" dirty="0" smtClean="0">
                <a:solidFill>
                  <a:srgbClr val="002060"/>
                </a:solidFill>
              </a:rPr>
              <a:t>O número de alunos em sala é compatível com a capacidade do professor em se fazer ouvir e compreender?</a:t>
            </a:r>
          </a:p>
        </p:txBody>
      </p:sp>
      <p:pic>
        <p:nvPicPr>
          <p:cNvPr id="15" name="Picture 26" descr="ANd9GcTKGL0flRJYK4rmkB2QwwV21C0mOkWiVVYXokXE1rssPS2Nv2-IEg"/>
          <p:cNvPicPr>
            <a:picLocks noChangeAspect="1" noChangeArrowheads="1"/>
          </p:cNvPicPr>
          <p:nvPr/>
        </p:nvPicPr>
        <p:blipFill>
          <a:blip r:embed="rId2" cstate="email">
            <a:clrChange>
              <a:clrFrom>
                <a:srgbClr val="FEFEFE"/>
              </a:clrFrom>
              <a:clrTo>
                <a:srgbClr val="FEFEFE">
                  <a:alpha val="0"/>
                </a:srgbClr>
              </a:clrTo>
            </a:clrChange>
          </a:blip>
          <a:srcRect/>
          <a:stretch>
            <a:fillRect/>
          </a:stretch>
        </p:blipFill>
        <p:spPr bwMode="auto">
          <a:xfrm>
            <a:off x="5364088" y="4005064"/>
            <a:ext cx="2160239" cy="2437469"/>
          </a:xfrm>
          <a:prstGeom prst="rect">
            <a:avLst/>
          </a:prstGeom>
          <a:noFill/>
        </p:spPr>
      </p:pic>
      <p:sp>
        <p:nvSpPr>
          <p:cNvPr id="16" name="CaixaDeTexto 15"/>
          <p:cNvSpPr txBox="1"/>
          <p:nvPr/>
        </p:nvSpPr>
        <p:spPr>
          <a:xfrm>
            <a:off x="4965694" y="157108"/>
            <a:ext cx="2016224"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400" b="1" dirty="0" smtClean="0">
                <a:solidFill>
                  <a:srgbClr val="002060"/>
                </a:solidFill>
                <a:effectLst>
                  <a:outerShdw blurRad="38100" dist="38100" dir="2700000" algn="tl">
                    <a:srgbClr val="000000">
                      <a:alpha val="43137"/>
                    </a:srgbClr>
                  </a:outerShdw>
                </a:effectLst>
              </a:rPr>
              <a:t>sadio</a:t>
            </a:r>
            <a:r>
              <a:rPr lang="pt-B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pt-BR"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o explicativo em forma de nuvem 16"/>
          <p:cNvSpPr/>
          <p:nvPr/>
        </p:nvSpPr>
        <p:spPr>
          <a:xfrm>
            <a:off x="6012160" y="2852936"/>
            <a:ext cx="2880320" cy="1008112"/>
          </a:xfrm>
          <a:prstGeom prst="cloudCallout">
            <a:avLst>
              <a:gd name="adj1" fmla="val -21986"/>
              <a:gd name="adj2" fmla="val 100216"/>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As salas de aula têm boa ventilação?</a:t>
            </a:r>
          </a:p>
        </p:txBody>
      </p:sp>
      <p:sp>
        <p:nvSpPr>
          <p:cNvPr id="18" name="Texto explicativo em forma de nuvem 17"/>
          <p:cNvSpPr/>
          <p:nvPr/>
        </p:nvSpPr>
        <p:spPr>
          <a:xfrm>
            <a:off x="7020272" y="4857760"/>
            <a:ext cx="2123728" cy="864096"/>
          </a:xfrm>
          <a:prstGeom prst="cloudCallout">
            <a:avLst>
              <a:gd name="adj1" fmla="val -49980"/>
              <a:gd name="adj2" fmla="val -6058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solidFill>
                  <a:srgbClr val="002060"/>
                </a:solidFill>
              </a:rPr>
              <a:t>... iluminação?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heel(4)">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4)">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4)">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heel(4)">
                                      <p:cBhvr>
                                        <p:cTn id="3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17"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14282" y="997220"/>
            <a:ext cx="8643966" cy="55750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À medida que as regras trabalhistas e previdenciárias,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iam sendo promulgadas no Brasil,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caso do Decreto 3.724 (15 de janeiro de 1919),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de indenização por acidente de trabalho,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e da Lei Eloy Chaves (Decreto 4.682, de 24 de janeiro de 1923),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que cria a Caixa de Aposentadoria e Pensões dos Ferroviários,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a responsabilidade da saúde pública sobre as questões do trabalho foi diminuindo,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com maior ingerência das estruturas de Estado </a:t>
            </a:r>
          </a:p>
          <a:p>
            <a:pPr algn="ctr">
              <a:lnSpc>
                <a:spcPct val="150000"/>
              </a:lnSpc>
            </a:pPr>
            <a:r>
              <a:rPr lang="pt-BR" sz="2400" b="1" i="1" dirty="0" smtClean="0">
                <a:solidFill>
                  <a:srgbClr val="002060"/>
                </a:solidFill>
                <a:effectLst>
                  <a:outerShdw blurRad="101600" dist="12700" dir="2700000" algn="tl" rotWithShape="0">
                    <a:prstClr val="black">
                      <a:alpha val="40000"/>
                    </a:prstClr>
                  </a:outerShdw>
                </a:effectLst>
              </a:rPr>
              <a:t>do trabalho, da indústria e do comércio. </a:t>
            </a:r>
          </a:p>
        </p:txBody>
      </p:sp>
      <p:sp>
        <p:nvSpPr>
          <p:cNvPr id="5" name="Retângulo 4"/>
          <p:cNvSpPr/>
          <p:nvPr/>
        </p:nvSpPr>
        <p:spPr>
          <a:xfrm>
            <a:off x="2143108" y="142852"/>
            <a:ext cx="5357834" cy="461665"/>
          </a:xfrm>
          <a:prstGeom prst="rect">
            <a:avLst/>
          </a:prstGeom>
        </p:spPr>
        <p:txBody>
          <a:bodyPr wrap="square">
            <a:spAutoFit/>
          </a:bodyPr>
          <a:lstStyle/>
          <a:p>
            <a:pPr algn="ctr"/>
            <a:r>
              <a:rPr lang="pt-BR" sz="2400" b="1" i="1" dirty="0" smtClean="0">
                <a:solidFill>
                  <a:srgbClr val="002060"/>
                </a:solidFill>
                <a:effectLst>
                  <a:outerShdw blurRad="101600" dist="12700" dir="2700000" algn="tl" rotWithShape="0">
                    <a:prstClr val="black">
                      <a:alpha val="40000"/>
                    </a:prstClr>
                  </a:outerShdw>
                </a:effectLst>
              </a:rPr>
              <a:t>A saúde no trabalho fora do seu lugar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910377">
            <a:off x="386218" y="1046698"/>
            <a:ext cx="8280920" cy="1569660"/>
          </a:xfrm>
          <a:prstGeom prst="rect">
            <a:avLst/>
          </a:prstGeom>
          <a:solidFill>
            <a:schemeClr val="bg1"/>
          </a:solidFill>
          <a:ln w="9525">
            <a:solidFill>
              <a:schemeClr val="bg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pt-BR" sz="1600" b="0" u="none" strike="noStrike" cap="none" normalizeH="0" baseline="0" dirty="0" smtClean="0">
                <a:ln>
                  <a:noFill/>
                </a:ln>
                <a:latin typeface="Arial" pitchFamily="34" charset="0"/>
                <a:ea typeface="Calibri" pitchFamily="34" charset="0"/>
                <a:cs typeface="Arial" pitchFamily="34" charset="0"/>
              </a:rPr>
              <a:t>“</a:t>
            </a:r>
            <a:r>
              <a:rPr kumimoji="0" lang="pt-PT" sz="1600" b="1" i="1" u="none" strike="noStrike" cap="none" normalizeH="0" baseline="0" dirty="0" smtClean="0">
                <a:ln>
                  <a:noFill/>
                </a:ln>
                <a:latin typeface="Arial" pitchFamily="34" charset="0"/>
                <a:ea typeface="Calibri" pitchFamily="34" charset="0"/>
                <a:cs typeface="Arial" pitchFamily="34" charset="0"/>
              </a:rPr>
              <a:t>Acredita-se que há produtos de uso comum que, pouco a pouco, silenciosamente, causem danos julgados inofensivos até que chegue o momento de mostrar sua oculta maldade</a:t>
            </a:r>
            <a:r>
              <a:rPr kumimoji="0" lang="pt-PT" sz="1600" b="0" u="none" strike="noStrike" cap="none" normalizeH="0" baseline="0" dirty="0" smtClean="0">
                <a:ln>
                  <a:noFill/>
                </a:ln>
                <a:latin typeface="Arial" pitchFamily="34" charset="0"/>
                <a:ea typeface="Calibri" pitchFamily="34" charset="0"/>
                <a:cs typeface="Arial" pitchFamily="34" charset="0"/>
              </a:rPr>
              <a:t>.”</a:t>
            </a:r>
          </a:p>
          <a:p>
            <a:pPr marL="0" marR="0" lvl="0" indent="0" algn="r" defTabSz="914400" rtl="0" eaLnBrk="1" fontAlgn="base" latinLnBrk="0" hangingPunct="1">
              <a:lnSpc>
                <a:spcPct val="150000"/>
              </a:lnSpc>
              <a:spcBef>
                <a:spcPct val="0"/>
              </a:spcBef>
              <a:spcAft>
                <a:spcPct val="0"/>
              </a:spcAft>
              <a:buClrTx/>
              <a:buSzTx/>
              <a:buFontTx/>
              <a:buNone/>
              <a:tabLst/>
            </a:pPr>
            <a:r>
              <a:rPr kumimoji="0" lang="pt-PT" sz="1600" b="0" u="none" strike="noStrike" cap="none" normalizeH="0" baseline="0" dirty="0" smtClean="0">
                <a:ln>
                  <a:noFill/>
                </a:ln>
                <a:solidFill>
                  <a:srgbClr val="0000FF"/>
                </a:solidFill>
                <a:latin typeface="Arial" pitchFamily="34" charset="0"/>
                <a:ea typeface="Calibri" pitchFamily="34" charset="0"/>
                <a:cs typeface="Arial" pitchFamily="34" charset="0"/>
              </a:rPr>
              <a:t>Bernardino</a:t>
            </a:r>
            <a:r>
              <a:rPr kumimoji="0" lang="pt-PT" sz="1600" b="0" u="none" strike="noStrike" cap="none" normalizeH="0" dirty="0" smtClean="0">
                <a:ln>
                  <a:noFill/>
                </a:ln>
                <a:solidFill>
                  <a:srgbClr val="0000FF"/>
                </a:solidFill>
                <a:latin typeface="Arial" pitchFamily="34" charset="0"/>
                <a:ea typeface="Calibri" pitchFamily="34" charset="0"/>
                <a:cs typeface="Arial" pitchFamily="34" charset="0"/>
              </a:rPr>
              <a:t> Ramazzini, 1700:106. </a:t>
            </a:r>
            <a:r>
              <a:rPr lang="pt-PT" sz="1600" dirty="0" smtClean="0">
                <a:solidFill>
                  <a:srgbClr val="0000FF"/>
                </a:solidFill>
                <a:latin typeface="Arial" pitchFamily="34" charset="0"/>
                <a:ea typeface="Calibri" pitchFamily="34" charset="0"/>
                <a:cs typeface="Arial" pitchFamily="34" charset="0"/>
              </a:rPr>
              <a:t>D</a:t>
            </a:r>
            <a:r>
              <a:rPr kumimoji="0" lang="pt-PT" sz="1600" b="0" u="none" strike="noStrike" cap="none" normalizeH="0" baseline="0" dirty="0" smtClean="0">
                <a:ln>
                  <a:noFill/>
                </a:ln>
                <a:solidFill>
                  <a:srgbClr val="0000FF"/>
                </a:solidFill>
                <a:latin typeface="Arial" pitchFamily="34" charset="0"/>
                <a:ea typeface="Calibri" pitchFamily="34" charset="0"/>
                <a:cs typeface="Arial" pitchFamily="34" charset="0"/>
              </a:rPr>
              <a:t>oenças dos fabricantes de amido</a:t>
            </a:r>
            <a:endParaRPr kumimoji="0" lang="pt-PT" sz="1600" b="0" u="none" strike="noStrike" cap="none" normalizeH="0" baseline="0" dirty="0" smtClean="0">
              <a:ln>
                <a:noFill/>
              </a:ln>
              <a:solidFill>
                <a:srgbClr val="0000FF"/>
              </a:solidFill>
              <a:latin typeface="Arial" pitchFamily="34" charset="0"/>
              <a:cs typeface="Arial" pitchFamily="34" charset="0"/>
            </a:endParaRPr>
          </a:p>
        </p:txBody>
      </p:sp>
      <p:sp>
        <p:nvSpPr>
          <p:cNvPr id="3" name="Rectangle 6"/>
          <p:cNvSpPr>
            <a:spLocks noChangeArrowheads="1"/>
          </p:cNvSpPr>
          <p:nvPr/>
        </p:nvSpPr>
        <p:spPr bwMode="auto">
          <a:xfrm>
            <a:off x="618982" y="-27384"/>
            <a:ext cx="8215903" cy="584775"/>
          </a:xfrm>
          <a:prstGeom prst="rect">
            <a:avLst/>
          </a:prstGeom>
          <a:noFill/>
          <a:ln w="9525">
            <a:noFill/>
            <a:miter lim="800000"/>
            <a:headEnd/>
            <a:tailEnd/>
          </a:ln>
          <a:effectLst/>
        </p:spPr>
        <p:txBody>
          <a:bodyPr wrap="none">
            <a:spAutoFit/>
          </a:bodyPr>
          <a:lstStyle/>
          <a:p>
            <a:pPr algn="ctr">
              <a:spcAft>
                <a:spcPct val="40000"/>
              </a:spcAft>
            </a:pPr>
            <a:r>
              <a:rPr lang="pt-BR" sz="3200" b="1" dirty="0" smtClean="0">
                <a:solidFill>
                  <a:schemeClr val="tx2">
                    <a:lumMod val="75000"/>
                  </a:schemeClr>
                </a:solidFill>
                <a:effectLst>
                  <a:outerShdw blurRad="38100" dist="38100" dir="2700000" algn="tl">
                    <a:srgbClr val="000000">
                      <a:alpha val="43137"/>
                    </a:srgbClr>
                  </a:outerShdw>
                </a:effectLst>
              </a:rPr>
              <a:t>Resgatando o lugar da saúde </a:t>
            </a:r>
            <a:r>
              <a:rPr lang="pt-BR" sz="3200" b="1" dirty="0">
                <a:solidFill>
                  <a:schemeClr val="tx2">
                    <a:lumMod val="75000"/>
                  </a:schemeClr>
                </a:solidFill>
                <a:effectLst>
                  <a:outerShdw blurRad="38100" dist="38100" dir="2700000" algn="tl">
                    <a:srgbClr val="000000">
                      <a:alpha val="43137"/>
                    </a:srgbClr>
                  </a:outerShdw>
                </a:effectLst>
              </a:rPr>
              <a:t>dos </a:t>
            </a:r>
            <a:r>
              <a:rPr lang="pt-BR" sz="3200" b="1" dirty="0" smtClean="0">
                <a:solidFill>
                  <a:schemeClr val="tx2">
                    <a:lumMod val="75000"/>
                  </a:schemeClr>
                </a:solidFill>
                <a:effectLst>
                  <a:outerShdw blurRad="38100" dist="38100" dir="2700000" algn="tl">
                    <a:srgbClr val="000000">
                      <a:alpha val="43137"/>
                    </a:srgbClr>
                  </a:outerShdw>
                </a:effectLst>
              </a:rPr>
              <a:t>trabalhadores</a:t>
            </a:r>
            <a:endParaRPr lang="pt-BR" sz="3200" b="1" dirty="0">
              <a:solidFill>
                <a:schemeClr val="tx2">
                  <a:lumMod val="75000"/>
                </a:schemeClr>
              </a:solidFill>
              <a:effectLst>
                <a:outerShdw blurRad="38100" dist="38100" dir="2700000" algn="tl">
                  <a:srgbClr val="000000">
                    <a:alpha val="43137"/>
                  </a:srgbClr>
                </a:outerShdw>
              </a:effectLst>
            </a:endParaRPr>
          </a:p>
        </p:txBody>
      </p:sp>
      <p:sp>
        <p:nvSpPr>
          <p:cNvPr id="4" name="Rectangle 2"/>
          <p:cNvSpPr>
            <a:spLocks noChangeArrowheads="1"/>
          </p:cNvSpPr>
          <p:nvPr/>
        </p:nvSpPr>
        <p:spPr bwMode="auto">
          <a:xfrm>
            <a:off x="728142" y="2920752"/>
            <a:ext cx="8030126" cy="383181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ea typeface="Calibri" pitchFamily="34" charset="0"/>
                <a:cs typeface="Times New Roman" pitchFamily="18" charset="0"/>
              </a:rPr>
              <a:t>A participação ativa e ética do trabalhador na VISAT possibilita fortalecer a </a:t>
            </a:r>
          </a:p>
          <a:p>
            <a:pPr marL="0" marR="0" lvl="0" indent="0" algn="ctr" defTabSz="914400" rtl="0" eaLnBrk="1" fontAlgn="base" latinLnBrk="0" hangingPunct="1">
              <a:lnSpc>
                <a:spcPct val="150000"/>
              </a:lnSpc>
              <a:spcBef>
                <a:spcPct val="0"/>
              </a:spcBef>
              <a:spcAft>
                <a:spcPct val="0"/>
              </a:spcAft>
              <a:buClrTx/>
              <a:buSzTx/>
              <a:buFontTx/>
              <a:buNone/>
              <a:tabLst/>
            </a:pPr>
            <a:r>
              <a:rPr kumimoji="0" lang="pt-BR" b="1" i="0" u="none" strike="noStrike" cap="none" normalizeH="0" baseline="0" dirty="0" smtClean="0">
                <a:ln>
                  <a:noFill/>
                </a:ln>
                <a:solidFill>
                  <a:schemeClr val="tx1"/>
                </a:solidFill>
                <a:effectLst/>
                <a:ea typeface="Calibri" pitchFamily="34" charset="0"/>
                <a:cs typeface="Times New Roman" pitchFamily="18" charset="0"/>
              </a:rPr>
              <a:t>compreensão de que a luta pela saúde do trabalhador deseja uma </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EPIDEMIOLOGIA</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que aplica técnicas para trazer a saúde para o seu lugar: </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na integralidade, universalidade e equidade do SUS;</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que é a LUVA (não o </a:t>
            </a:r>
            <a:r>
              <a:rPr kumimoji="0" lang="pt-BR" b="1" i="0" u="none" strike="noStrike" cap="none" normalizeH="0" baseline="0" dirty="0" err="1" smtClean="0">
                <a:ln>
                  <a:noFill/>
                </a:ln>
                <a:solidFill>
                  <a:srgbClr val="0000FF"/>
                </a:solidFill>
                <a:effectLst/>
                <a:ea typeface="Calibri" pitchFamily="34" charset="0"/>
                <a:cs typeface="Times New Roman" pitchFamily="18" charset="0"/>
              </a:rPr>
              <a:t>E.P.I.</a:t>
            </a:r>
            <a:r>
              <a:rPr kumimoji="0" lang="pt-BR" b="1" i="0" u="none" strike="noStrike" cap="none" normalizeH="0" baseline="0" dirty="0" smtClean="0">
                <a:ln>
                  <a:noFill/>
                </a:ln>
                <a:solidFill>
                  <a:srgbClr val="0000FF"/>
                </a:solidFill>
                <a:effectLst/>
                <a:ea typeface="Calibri" pitchFamily="34" charset="0"/>
                <a:cs typeface="Times New Roman" pitchFamily="18" charset="0"/>
              </a:rPr>
              <a:t>) do TRABALHADOR;</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centrada na complexidade e singularidade do processo </a:t>
            </a:r>
            <a:r>
              <a:rPr kumimoji="0" lang="pt-BR" b="1" i="0" u="none" strike="noStrike" cap="none" normalizeH="0" baseline="0" dirty="0" err="1" smtClean="0">
                <a:ln>
                  <a:noFill/>
                </a:ln>
                <a:solidFill>
                  <a:srgbClr val="0000FF"/>
                </a:solidFill>
                <a:effectLst/>
                <a:ea typeface="Calibri" pitchFamily="34" charset="0"/>
                <a:cs typeface="Times New Roman" pitchFamily="18" charset="0"/>
              </a:rPr>
              <a:t>saúde-trabalho-doença</a:t>
            </a:r>
            <a:r>
              <a:rPr kumimoji="0" lang="pt-BR" b="1" i="0" u="none" strike="noStrike" cap="none" normalizeH="0" baseline="0" dirty="0" smtClean="0">
                <a:ln>
                  <a:noFill/>
                </a:ln>
                <a:solidFill>
                  <a:srgbClr val="0000FF"/>
                </a:solidFill>
                <a:effectLst/>
                <a:ea typeface="Calibri" pitchFamily="34" charset="0"/>
                <a:cs typeface="Times New Roman" pitchFamily="18" charset="0"/>
              </a:rPr>
              <a:t>;</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e na atenção integral à saúde</a:t>
            </a:r>
            <a:endParaRPr kumimoji="0" lang="pt-BR" b="0" i="0" u="none" strike="noStrike" cap="none" normalizeH="0" baseline="0" dirty="0" smtClean="0">
              <a:ln>
                <a:noFill/>
              </a:ln>
              <a:solidFill>
                <a:schemeClr val="tx1"/>
              </a:solidFill>
              <a:effectLst/>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pt-BR" b="1" i="0" u="none" strike="noStrike" cap="none" normalizeH="0" baseline="0" dirty="0" smtClean="0">
                <a:ln>
                  <a:noFill/>
                </a:ln>
                <a:solidFill>
                  <a:srgbClr val="0000FF"/>
                </a:solidFill>
                <a:effectLst/>
                <a:ea typeface="Calibri" pitchFamily="34" charset="0"/>
                <a:cs typeface="Times New Roman" pitchFamily="18" charset="0"/>
              </a:rPr>
              <a:t>compreendida e praticada por Ramazzini!</a:t>
            </a:r>
            <a:endParaRPr kumimoji="0" lang="pt-BR"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142876" y="112683"/>
            <a:ext cx="8929718" cy="6187840"/>
            <a:chOff x="142876" y="112683"/>
            <a:chExt cx="8929718" cy="6187840"/>
          </a:xfrm>
        </p:grpSpPr>
        <p:pic>
          <p:nvPicPr>
            <p:cNvPr id="7" name="Picture 12" descr="Haymarket Square labor riot of 1886"/>
            <p:cNvPicPr>
              <a:picLocks noChangeAspect="1" noChangeArrowheads="1"/>
            </p:cNvPicPr>
            <p:nvPr/>
          </p:nvPicPr>
          <p:blipFill>
            <a:blip r:embed="rId2" cstate="email"/>
            <a:srcRect/>
            <a:stretch>
              <a:fillRect/>
            </a:stretch>
          </p:blipFill>
          <p:spPr bwMode="auto">
            <a:xfrm>
              <a:off x="142876" y="112683"/>
              <a:ext cx="8929718" cy="6187840"/>
            </a:xfrm>
            <a:prstGeom prst="rect">
              <a:avLst/>
            </a:prstGeom>
            <a:noFill/>
            <a:ln w="9525">
              <a:noFill/>
              <a:miter lim="800000"/>
              <a:headEnd/>
              <a:tailEnd/>
            </a:ln>
          </p:spPr>
        </p:pic>
        <p:sp>
          <p:nvSpPr>
            <p:cNvPr id="8" name="Rectangle 14"/>
            <p:cNvSpPr>
              <a:spLocks noChangeArrowheads="1"/>
            </p:cNvSpPr>
            <p:nvPr/>
          </p:nvSpPr>
          <p:spPr bwMode="auto">
            <a:xfrm>
              <a:off x="3286116" y="571480"/>
              <a:ext cx="5405054" cy="276999"/>
            </a:xfrm>
            <a:prstGeom prst="rect">
              <a:avLst/>
            </a:prstGeom>
            <a:noFill/>
            <a:ln w="9525">
              <a:noFill/>
              <a:miter lim="800000"/>
              <a:headEnd/>
              <a:tailEnd/>
            </a:ln>
          </p:spPr>
          <p:txBody>
            <a:bodyPr wrap="square">
              <a:spAutoFit/>
            </a:bodyPr>
            <a:lstStyle/>
            <a:p>
              <a:r>
                <a:rPr lang="pt-BR" sz="1200" dirty="0">
                  <a:solidFill>
                    <a:srgbClr val="760000"/>
                  </a:solidFill>
                </a:rPr>
                <a:t>Fonte: </a:t>
              </a:r>
              <a:r>
                <a:rPr lang="pt-BR" sz="1200" dirty="0">
                  <a:solidFill>
                    <a:srgbClr val="760000"/>
                  </a:solidFill>
                  <a:hlinkClick r:id="rId3"/>
                </a:rPr>
                <a:t>http://frontpage.americandaughter.com/?</a:t>
              </a:r>
              <a:r>
                <a:rPr lang="pt-BR" sz="1200" dirty="0" err="1">
                  <a:solidFill>
                    <a:srgbClr val="760000"/>
                  </a:solidFill>
                  <a:hlinkClick r:id="rId3"/>
                </a:rPr>
                <a:t>cat</a:t>
              </a:r>
              <a:r>
                <a:rPr lang="pt-BR" sz="1200" dirty="0">
                  <a:solidFill>
                    <a:srgbClr val="760000"/>
                  </a:solidFill>
                  <a:hlinkClick r:id="rId3"/>
                </a:rPr>
                <a:t>=1156</a:t>
              </a:r>
              <a:endParaRPr lang="pt-BR" sz="1200" dirty="0">
                <a:solidFill>
                  <a:srgbClr val="760000"/>
                </a:solidFill>
              </a:endParaRPr>
            </a:p>
          </p:txBody>
        </p:sp>
      </p:grpSp>
      <p:sp>
        <p:nvSpPr>
          <p:cNvPr id="2" name="Retângulo 1"/>
          <p:cNvSpPr/>
          <p:nvPr/>
        </p:nvSpPr>
        <p:spPr>
          <a:xfrm>
            <a:off x="214282" y="1516205"/>
            <a:ext cx="8572560" cy="3970318"/>
          </a:xfrm>
          <a:prstGeom prst="rect">
            <a:avLst/>
          </a:prstGeom>
        </p:spPr>
        <p:txBody>
          <a:bodyPr wrap="square">
            <a:spAutoFit/>
          </a:bodyPr>
          <a:lstStyle/>
          <a:p>
            <a:pPr algn="just">
              <a:lnSpc>
                <a:spcPct val="150000"/>
              </a:lnSpc>
            </a:pPr>
            <a:r>
              <a:rPr lang="pt-BR" sz="2400" b="1" i="1" dirty="0" smtClean="0">
                <a:solidFill>
                  <a:schemeClr val="tx2">
                    <a:lumMod val="75000"/>
                  </a:schemeClr>
                </a:solidFill>
                <a:effectLst>
                  <a:outerShdw blurRad="38100" dist="38100" dir="2700000" algn="tl">
                    <a:srgbClr val="000000">
                      <a:alpha val="43137"/>
                    </a:srgbClr>
                  </a:outerShdw>
                </a:effectLst>
              </a:rPr>
              <a:t>Ao longo do século XIX, chegavam a Chicago milhares de americanos e imigrantes em busca de oportunidades de trabalho. Vários movimentos operários conviviam na luta por melhores condições de trabalho. Uma das suas principais reivindicações era a redução da jornada de trabalho para 8 horas, seguindo uma palavra de ordem: «oito horas para o trabalho, oito horas para o sono e oito horas para a casa». </a:t>
            </a:r>
            <a:endParaRPr lang="pt-BR" sz="2400" b="1" i="1" dirty="0">
              <a:solidFill>
                <a:schemeClr val="tx2">
                  <a:lumMod val="75000"/>
                </a:schemeClr>
              </a:solidFill>
              <a:effectLst>
                <a:outerShdw blurRad="38100" dist="38100" dir="2700000" algn="tl">
                  <a:srgbClr val="000000">
                    <a:alpha val="43137"/>
                  </a:srgbClr>
                </a:outerShdw>
              </a:effectLst>
            </a:endParaRPr>
          </a:p>
        </p:txBody>
      </p:sp>
      <p:sp>
        <p:nvSpPr>
          <p:cNvPr id="3" name="CaixaDeTexto 2"/>
          <p:cNvSpPr txBox="1"/>
          <p:nvPr/>
        </p:nvSpPr>
        <p:spPr>
          <a:xfrm>
            <a:off x="3223006" y="142852"/>
            <a:ext cx="2247731" cy="400110"/>
          </a:xfrm>
          <a:prstGeom prst="rect">
            <a:avLst/>
          </a:prstGeom>
          <a:noFill/>
        </p:spPr>
        <p:txBody>
          <a:bodyPr wrap="none" rtlCol="0">
            <a:spAutoFit/>
          </a:bodyPr>
          <a:lstStyle/>
          <a:p>
            <a:pPr algn="ctr"/>
            <a:r>
              <a:rPr lang="pt-BR" sz="2000" b="1" dirty="0" smtClean="0">
                <a:solidFill>
                  <a:srgbClr val="0000FF"/>
                </a:solidFill>
              </a:rPr>
              <a:t>1º de maio de 1886</a:t>
            </a:r>
            <a:endParaRPr lang="pt-BR" sz="2000" b="1" dirty="0">
              <a:solidFill>
                <a:srgbClr val="0000FF"/>
              </a:solidFill>
            </a:endParaRPr>
          </a:p>
        </p:txBody>
      </p:sp>
      <p:sp>
        <p:nvSpPr>
          <p:cNvPr id="4" name="Retângulo 3"/>
          <p:cNvSpPr/>
          <p:nvPr/>
        </p:nvSpPr>
        <p:spPr>
          <a:xfrm>
            <a:off x="214282" y="6286520"/>
            <a:ext cx="8572560" cy="400110"/>
          </a:xfrm>
          <a:prstGeom prst="rect">
            <a:avLst/>
          </a:prstGeom>
        </p:spPr>
        <p:txBody>
          <a:bodyPr wrap="square">
            <a:spAutoFit/>
          </a:bodyPr>
          <a:lstStyle/>
          <a:p>
            <a:pPr algn="just"/>
            <a:r>
              <a:rPr lang="pt-BR" sz="1000" dirty="0" smtClean="0"/>
              <a:t>Texto publicado no Boletim Intersindical nº 33/2018 e adaptado do capítulo 6 do livro </a:t>
            </a:r>
            <a:r>
              <a:rPr lang="pt-BR" sz="1000" i="1" dirty="0" smtClean="0"/>
              <a:t>Saúde, Trabalho, Direito: uma trajetória crítica e a crítica de uma trajetória, disponível em nosso blog www.multiplicadoresdevisat.com </a:t>
            </a:r>
            <a:endParaRPr lang="pt-B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51520" y="332656"/>
            <a:ext cx="8781508" cy="584775"/>
          </a:xfrm>
          <a:prstGeom prst="rect">
            <a:avLst/>
          </a:prstGeom>
          <a:noFill/>
          <a:ln w="9525">
            <a:noFill/>
            <a:miter lim="800000"/>
            <a:headEnd/>
            <a:tailEnd/>
          </a:ln>
          <a:effectLst/>
        </p:spPr>
        <p:txBody>
          <a:bodyPr wrap="none">
            <a:spAutoFit/>
          </a:bodyPr>
          <a:lstStyle/>
          <a:p>
            <a:pPr algn="ctr">
              <a:spcAft>
                <a:spcPct val="40000"/>
              </a:spcAft>
            </a:pPr>
            <a:r>
              <a:rPr lang="pt-BR" sz="3200" b="1" dirty="0" smtClean="0">
                <a:solidFill>
                  <a:schemeClr val="tx2">
                    <a:lumMod val="75000"/>
                  </a:schemeClr>
                </a:solidFill>
                <a:effectLst>
                  <a:outerShdw blurRad="38100" dist="38100" dir="2700000" algn="tl">
                    <a:srgbClr val="000000">
                      <a:alpha val="43137"/>
                    </a:srgbClr>
                  </a:outerShdw>
                </a:effectLst>
              </a:rPr>
              <a:t>Trazendo a saúde </a:t>
            </a:r>
            <a:r>
              <a:rPr lang="pt-BR" sz="3200" b="1" dirty="0">
                <a:solidFill>
                  <a:schemeClr val="tx2">
                    <a:lumMod val="75000"/>
                  </a:schemeClr>
                </a:solidFill>
                <a:effectLst>
                  <a:outerShdw blurRad="38100" dist="38100" dir="2700000" algn="tl">
                    <a:srgbClr val="000000">
                      <a:alpha val="43137"/>
                    </a:srgbClr>
                  </a:outerShdw>
                </a:effectLst>
              </a:rPr>
              <a:t>dos trabalhadores </a:t>
            </a:r>
            <a:r>
              <a:rPr lang="pt-BR" sz="3200" b="1" dirty="0" smtClean="0">
                <a:solidFill>
                  <a:schemeClr val="tx2">
                    <a:lumMod val="75000"/>
                  </a:schemeClr>
                </a:solidFill>
                <a:effectLst>
                  <a:outerShdw blurRad="38100" dist="38100" dir="2700000" algn="tl">
                    <a:srgbClr val="000000">
                      <a:alpha val="43137"/>
                    </a:srgbClr>
                  </a:outerShdw>
                </a:effectLst>
              </a:rPr>
              <a:t>para seu lugar</a:t>
            </a:r>
            <a:endParaRPr lang="pt-BR" sz="3200" b="1" dirty="0">
              <a:solidFill>
                <a:schemeClr val="tx2">
                  <a:lumMod val="75000"/>
                </a:schemeClr>
              </a:solidFill>
              <a:effectLst>
                <a:outerShdw blurRad="38100" dist="38100" dir="2700000" algn="tl">
                  <a:srgbClr val="000000">
                    <a:alpha val="43137"/>
                  </a:srgbClr>
                </a:outerShdw>
              </a:effectLst>
            </a:endParaRPr>
          </a:p>
        </p:txBody>
      </p:sp>
      <p:sp>
        <p:nvSpPr>
          <p:cNvPr id="3" name="Rectangle 7"/>
          <p:cNvSpPr>
            <a:spLocks noChangeArrowheads="1"/>
          </p:cNvSpPr>
          <p:nvPr/>
        </p:nvSpPr>
        <p:spPr bwMode="auto">
          <a:xfrm>
            <a:off x="611560" y="1916832"/>
            <a:ext cx="8066087" cy="30008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50000"/>
              </a:lnSpc>
            </a:pPr>
            <a:r>
              <a:rPr lang="pt-BR" i="1" dirty="0">
                <a:solidFill>
                  <a:srgbClr val="002060"/>
                </a:solidFill>
              </a:rPr>
              <a:t>No sentido complexo, </a:t>
            </a:r>
            <a:r>
              <a:rPr lang="pt-BR" sz="2400" i="1" dirty="0">
                <a:solidFill>
                  <a:srgbClr val="002060"/>
                </a:solidFill>
                <a:effectLst>
                  <a:outerShdw blurRad="38100" dist="38100" dir="2700000" algn="tl">
                    <a:srgbClr val="000000"/>
                  </a:outerShdw>
                </a:effectLst>
              </a:rPr>
              <a:t>o trabalho deve ser visto tanto na perspectiva de um </a:t>
            </a:r>
            <a:r>
              <a:rPr lang="pt-BR" sz="2400" i="1" dirty="0" smtClean="0">
                <a:solidFill>
                  <a:srgbClr val="002060"/>
                </a:solidFill>
                <a:effectLst>
                  <a:outerShdw blurRad="38100" dist="38100" dir="2700000" algn="tl">
                    <a:srgbClr val="000000"/>
                  </a:outerShdw>
                </a:effectLst>
              </a:rPr>
              <a:t>condicionante </a:t>
            </a:r>
            <a:r>
              <a:rPr lang="pt-BR" sz="2400" i="1" dirty="0">
                <a:solidFill>
                  <a:srgbClr val="002060"/>
                </a:solidFill>
                <a:effectLst>
                  <a:outerShdw blurRad="38100" dist="38100" dir="2700000" algn="tl">
                    <a:srgbClr val="000000"/>
                  </a:outerShdw>
                </a:effectLst>
              </a:rPr>
              <a:t>social de saúde quanto de um componente da vida</a:t>
            </a:r>
            <a:r>
              <a:rPr lang="pt-BR" i="1" dirty="0">
                <a:solidFill>
                  <a:srgbClr val="002060"/>
                </a:solidFill>
              </a:rPr>
              <a:t>, como expresso no conceito da Organização Mundial de Saúde: “Determinantes sociais de saúde são as condições nas quais as pessoas nascem, crescem, vivem, trabalham e envelhecem, incluindo o sistema de saúde” (WHO, 2010; grifo nosso).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107504" y="1700213"/>
            <a:ext cx="8892480" cy="153272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ct val="20000"/>
              </a:spcAft>
            </a:pPr>
            <a:r>
              <a:rPr lang="pt-BR" b="1" i="1" dirty="0">
                <a:solidFill>
                  <a:srgbClr val="002060"/>
                </a:solidFill>
              </a:rPr>
              <a:t>Ultrapassar a fronteira das </a:t>
            </a:r>
            <a:r>
              <a:rPr lang="pt-BR" b="1" i="1" dirty="0" smtClean="0">
                <a:solidFill>
                  <a:srgbClr val="002060"/>
                </a:solidFill>
              </a:rPr>
              <a:t>disciplinas.</a:t>
            </a:r>
            <a:endParaRPr lang="pt-BR" b="1" i="1" dirty="0">
              <a:solidFill>
                <a:srgbClr val="002060"/>
              </a:solidFill>
            </a:endParaRPr>
          </a:p>
          <a:p>
            <a:pPr algn="ctr">
              <a:lnSpc>
                <a:spcPct val="115000"/>
              </a:lnSpc>
              <a:spcAft>
                <a:spcPct val="20000"/>
              </a:spcAft>
            </a:pPr>
            <a:r>
              <a:rPr lang="pt-BR" b="1" i="1" dirty="0">
                <a:solidFill>
                  <a:srgbClr val="002060"/>
                </a:solidFill>
              </a:rPr>
              <a:t>Observar a convergência de reflexões e expectativas de </a:t>
            </a:r>
            <a:r>
              <a:rPr lang="pt-BR" b="1" i="1" dirty="0" smtClean="0">
                <a:solidFill>
                  <a:srgbClr val="002060"/>
                </a:solidFill>
              </a:rPr>
              <a:t>campos </a:t>
            </a:r>
            <a:r>
              <a:rPr lang="pt-BR" b="1" i="1" dirty="0">
                <a:solidFill>
                  <a:srgbClr val="002060"/>
                </a:solidFill>
              </a:rPr>
              <a:t>diversos do </a:t>
            </a:r>
            <a:r>
              <a:rPr lang="pt-BR" b="1" i="1" dirty="0" smtClean="0">
                <a:solidFill>
                  <a:srgbClr val="002060"/>
                </a:solidFill>
              </a:rPr>
              <a:t>conhecimento.</a:t>
            </a:r>
            <a:endParaRPr lang="pt-BR" b="1" i="1" dirty="0">
              <a:solidFill>
                <a:srgbClr val="002060"/>
              </a:solidFill>
            </a:endParaRPr>
          </a:p>
          <a:p>
            <a:pPr algn="ctr">
              <a:lnSpc>
                <a:spcPct val="115000"/>
              </a:lnSpc>
              <a:spcAft>
                <a:spcPct val="20000"/>
              </a:spcAft>
            </a:pPr>
            <a:r>
              <a:rPr lang="pt-BR" b="1" i="1" dirty="0">
                <a:solidFill>
                  <a:srgbClr val="002060"/>
                </a:solidFill>
              </a:rPr>
              <a:t>Enfrentar os desafios </a:t>
            </a:r>
            <a:r>
              <a:rPr lang="pt-BR" b="1" i="1" dirty="0" smtClean="0">
                <a:solidFill>
                  <a:srgbClr val="002060"/>
                </a:solidFill>
              </a:rPr>
              <a:t>para  </a:t>
            </a:r>
            <a:r>
              <a:rPr lang="pt-BR" b="1" i="1" dirty="0">
                <a:solidFill>
                  <a:srgbClr val="002060"/>
                </a:solidFill>
              </a:rPr>
              <a:t>avançar na construção de novos campos do saber </a:t>
            </a:r>
            <a:r>
              <a:rPr lang="pt-BR" b="1" i="1" dirty="0" smtClean="0">
                <a:solidFill>
                  <a:srgbClr val="002060"/>
                </a:solidFill>
              </a:rPr>
              <a:t>científico.</a:t>
            </a:r>
          </a:p>
          <a:p>
            <a:pPr algn="ctr">
              <a:lnSpc>
                <a:spcPct val="115000"/>
              </a:lnSpc>
              <a:spcAft>
                <a:spcPct val="20000"/>
              </a:spcAft>
            </a:pPr>
            <a:r>
              <a:rPr lang="pt-BR" b="1" i="1" dirty="0" smtClean="0">
                <a:solidFill>
                  <a:srgbClr val="002060"/>
                </a:solidFill>
              </a:rPr>
              <a:t>Vislumbrar outras perspectivas de harmonia do andar a vida.</a:t>
            </a:r>
            <a:endParaRPr lang="pt-BR" b="1" i="1" dirty="0">
              <a:solidFill>
                <a:srgbClr val="002060"/>
              </a:solidFill>
            </a:endParaRPr>
          </a:p>
        </p:txBody>
      </p:sp>
      <p:sp>
        <p:nvSpPr>
          <p:cNvPr id="4" name="AutoShape 12"/>
          <p:cNvSpPr>
            <a:spLocks noChangeArrowheads="1"/>
          </p:cNvSpPr>
          <p:nvPr/>
        </p:nvSpPr>
        <p:spPr bwMode="auto">
          <a:xfrm>
            <a:off x="4427984" y="3861048"/>
            <a:ext cx="360362" cy="719137"/>
          </a:xfrm>
          <a:prstGeom prst="downArrow">
            <a:avLst>
              <a:gd name="adj1" fmla="val 50000"/>
              <a:gd name="adj2" fmla="val 4989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pt-BR"/>
          </a:p>
        </p:txBody>
      </p:sp>
      <p:sp>
        <p:nvSpPr>
          <p:cNvPr id="6" name="Rectangle 14"/>
          <p:cNvSpPr>
            <a:spLocks noChangeArrowheads="1"/>
          </p:cNvSpPr>
          <p:nvPr/>
        </p:nvSpPr>
        <p:spPr bwMode="auto">
          <a:xfrm>
            <a:off x="1187624" y="4869160"/>
            <a:ext cx="6624638" cy="777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25000"/>
              </a:lnSpc>
            </a:pPr>
            <a:r>
              <a:rPr lang="pt-BR" b="1" i="1" dirty="0">
                <a:solidFill>
                  <a:srgbClr val="002060"/>
                </a:solidFill>
                <a:effectLst>
                  <a:outerShdw blurRad="38100" dist="38100" dir="2700000" algn="tl">
                    <a:srgbClr val="000000">
                      <a:alpha val="43137"/>
                    </a:srgbClr>
                  </a:outerShdw>
                </a:effectLst>
              </a:rPr>
              <a:t>Para isso, o campo de uma saúde no trabalho restringida e enclausurada na regra contratual não se presta.</a:t>
            </a:r>
          </a:p>
        </p:txBody>
      </p:sp>
      <p:sp>
        <p:nvSpPr>
          <p:cNvPr id="8" name="Rectangle 6"/>
          <p:cNvSpPr>
            <a:spLocks noChangeArrowheads="1"/>
          </p:cNvSpPr>
          <p:nvPr/>
        </p:nvSpPr>
        <p:spPr bwMode="auto">
          <a:xfrm>
            <a:off x="251520" y="332656"/>
            <a:ext cx="8781508" cy="584775"/>
          </a:xfrm>
          <a:prstGeom prst="rect">
            <a:avLst/>
          </a:prstGeom>
          <a:noFill/>
          <a:ln w="9525">
            <a:noFill/>
            <a:miter lim="800000"/>
            <a:headEnd/>
            <a:tailEnd/>
          </a:ln>
          <a:effectLst/>
        </p:spPr>
        <p:txBody>
          <a:bodyPr wrap="none">
            <a:spAutoFit/>
          </a:bodyPr>
          <a:lstStyle/>
          <a:p>
            <a:pPr algn="ctr">
              <a:spcAft>
                <a:spcPct val="40000"/>
              </a:spcAft>
            </a:pPr>
            <a:r>
              <a:rPr lang="pt-BR" sz="3200" b="1" dirty="0" smtClean="0">
                <a:solidFill>
                  <a:schemeClr val="tx2">
                    <a:lumMod val="75000"/>
                  </a:schemeClr>
                </a:solidFill>
                <a:effectLst>
                  <a:outerShdw blurRad="38100" dist="38100" dir="2700000" algn="tl">
                    <a:srgbClr val="000000">
                      <a:alpha val="43137"/>
                    </a:srgbClr>
                  </a:outerShdw>
                </a:effectLst>
              </a:rPr>
              <a:t>Trazendo a saúde </a:t>
            </a:r>
            <a:r>
              <a:rPr lang="pt-BR" sz="3200" b="1" dirty="0">
                <a:solidFill>
                  <a:schemeClr val="tx2">
                    <a:lumMod val="75000"/>
                  </a:schemeClr>
                </a:solidFill>
                <a:effectLst>
                  <a:outerShdw blurRad="38100" dist="38100" dir="2700000" algn="tl">
                    <a:srgbClr val="000000">
                      <a:alpha val="43137"/>
                    </a:srgbClr>
                  </a:outerShdw>
                </a:effectLst>
              </a:rPr>
              <a:t>dos trabalhadores </a:t>
            </a:r>
            <a:r>
              <a:rPr lang="pt-BR" sz="3200" b="1" dirty="0" smtClean="0">
                <a:solidFill>
                  <a:schemeClr val="tx2">
                    <a:lumMod val="75000"/>
                  </a:schemeClr>
                </a:solidFill>
                <a:effectLst>
                  <a:outerShdw blurRad="38100" dist="38100" dir="2700000" algn="tl">
                    <a:srgbClr val="000000">
                      <a:alpha val="43137"/>
                    </a:srgbClr>
                  </a:outerShdw>
                </a:effectLst>
              </a:rPr>
              <a:t>para seu lugar</a:t>
            </a:r>
            <a:endParaRPr lang="pt-BR" sz="3200" b="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4"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AutoShape 5" descr="2Q=="/>
          <p:cNvSpPr>
            <a:spLocks noChangeAspect="1" noChangeArrowheads="1"/>
          </p:cNvSpPr>
          <p:nvPr/>
        </p:nvSpPr>
        <p:spPr bwMode="auto">
          <a:xfrm>
            <a:off x="3648075" y="2495550"/>
            <a:ext cx="1847850" cy="1866900"/>
          </a:xfrm>
          <a:prstGeom prst="rect">
            <a:avLst/>
          </a:prstGeom>
          <a:noFill/>
        </p:spPr>
        <p:txBody>
          <a:bodyPr/>
          <a:lstStyle/>
          <a:p>
            <a:endParaRPr lang="pt-BR"/>
          </a:p>
        </p:txBody>
      </p:sp>
      <p:pic>
        <p:nvPicPr>
          <p:cNvPr id="2058" name="Picture 10" descr="MC900438736[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lgn="ctr">
            <a:noFill/>
            <a:miter lim="800000"/>
            <a:headEnd/>
            <a:tailEnd/>
          </a:ln>
          <a:effectLst/>
        </p:spPr>
      </p:pic>
      <p:pic>
        <p:nvPicPr>
          <p:cNvPr id="2057" name="Picture 9" descr="grauna3"/>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flipH="1">
            <a:off x="0" y="5552857"/>
            <a:ext cx="1224136" cy="1263650"/>
          </a:xfrm>
          <a:prstGeom prst="rect">
            <a:avLst/>
          </a:prstGeom>
          <a:noFill/>
        </p:spPr>
      </p:pic>
      <p:pic>
        <p:nvPicPr>
          <p:cNvPr id="2064" name="Picture 16" descr="ANd9GcQZr8F9SULho_PIe_ZKnyaTATAaat95qpH2JLn_Yv_o2_07cX4K"/>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611188" y="1771650"/>
            <a:ext cx="1008062" cy="1316038"/>
          </a:xfrm>
          <a:prstGeom prst="rect">
            <a:avLst/>
          </a:prstGeom>
          <a:noFill/>
        </p:spPr>
      </p:pic>
      <p:pic>
        <p:nvPicPr>
          <p:cNvPr id="2066" name="Picture 18" descr="ANd9GcTzfB-dSyOrT5OC3xwGkvbyQee1Qz4VFfJlFKDoRdx3HCqAJRkc"/>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3851275" y="3500438"/>
            <a:ext cx="1485900" cy="1782762"/>
          </a:xfrm>
          <a:prstGeom prst="rect">
            <a:avLst/>
          </a:prstGeom>
          <a:noFill/>
        </p:spPr>
      </p:pic>
      <p:pic>
        <p:nvPicPr>
          <p:cNvPr id="2068" name="Picture 20" descr="ANd9GcSqR8W02edZzZVtHf-Jz2AhVd0s2RQz5yQAYj_M4uc9ByoInEsH"/>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2411413" y="3171825"/>
            <a:ext cx="1476375" cy="1193800"/>
          </a:xfrm>
          <a:prstGeom prst="rect">
            <a:avLst/>
          </a:prstGeom>
          <a:noFill/>
        </p:spPr>
      </p:pic>
      <p:pic>
        <p:nvPicPr>
          <p:cNvPr id="2074" name="Picture 26" descr="ANd9GcTKGL0flRJYK4rmkB2QwwV21C0mOkWiVVYXokXE1rssPS2Nv2-IEg"/>
          <p:cNvPicPr>
            <a:picLocks noChangeAspect="1" noChangeArrowheads="1"/>
          </p:cNvPicPr>
          <p:nvPr/>
        </p:nvPicPr>
        <p:blipFill>
          <a:blip r:embed="rId7" cstate="email">
            <a:clrChange>
              <a:clrFrom>
                <a:srgbClr val="FEFEFE"/>
              </a:clrFrom>
              <a:clrTo>
                <a:srgbClr val="FEFEFE">
                  <a:alpha val="0"/>
                </a:srgbClr>
              </a:clrTo>
            </a:clrChange>
          </a:blip>
          <a:srcRect/>
          <a:stretch>
            <a:fillRect/>
          </a:stretch>
        </p:blipFill>
        <p:spPr bwMode="auto">
          <a:xfrm>
            <a:off x="4195564" y="1939925"/>
            <a:ext cx="952500" cy="1074737"/>
          </a:xfrm>
          <a:prstGeom prst="rect">
            <a:avLst/>
          </a:prstGeom>
          <a:noFill/>
        </p:spPr>
      </p:pic>
      <p:sp>
        <p:nvSpPr>
          <p:cNvPr id="2075" name="AutoShape 27"/>
          <p:cNvSpPr>
            <a:spLocks noChangeArrowheads="1"/>
          </p:cNvSpPr>
          <p:nvPr/>
        </p:nvSpPr>
        <p:spPr bwMode="auto">
          <a:xfrm>
            <a:off x="971550" y="0"/>
            <a:ext cx="6913563" cy="503238"/>
          </a:xfrm>
          <a:prstGeom prst="ellipseRibbon">
            <a:avLst>
              <a:gd name="adj1" fmla="val 25000"/>
              <a:gd name="adj2" fmla="val 49981"/>
              <a:gd name="adj3" fmla="val 3125"/>
            </a:avLst>
          </a:prstGeom>
          <a:gradFill rotWithShape="1">
            <a:gsLst>
              <a:gs pos="0">
                <a:srgbClr val="E6DCAC"/>
              </a:gs>
              <a:gs pos="23000">
                <a:srgbClr val="C7AC4C"/>
              </a:gs>
              <a:gs pos="55000">
                <a:srgbClr val="E6D78A"/>
              </a:gs>
              <a:gs pos="70000">
                <a:srgbClr val="C7AC4C"/>
              </a:gs>
              <a:gs pos="88000">
                <a:srgbClr val="E6D78A"/>
              </a:gs>
              <a:gs pos="100000">
                <a:srgbClr val="E6DCAC"/>
              </a:gs>
            </a:gsLst>
            <a:lin ang="5400000" scaled="1"/>
          </a:gradFill>
          <a:ln w="44450">
            <a:solidFill>
              <a:srgbClr val="CC9900"/>
            </a:solidFill>
            <a:round/>
            <a:headEnd/>
            <a:tailEnd/>
          </a:ln>
          <a:effectLst/>
        </p:spPr>
        <p:txBody>
          <a:bodyPr wrap="none" anchor="ctr"/>
          <a:lstStyle/>
          <a:p>
            <a:pPr algn="ctr"/>
            <a:r>
              <a:rPr lang="pt-BR" b="1" dirty="0" smtClean="0">
                <a:solidFill>
                  <a:schemeClr val="tx1">
                    <a:lumMod val="50000"/>
                    <a:lumOff val="50000"/>
                  </a:schemeClr>
                </a:solidFill>
                <a:effectLst>
                  <a:outerShdw blurRad="38100" dist="38100" dir="2700000" algn="tl">
                    <a:srgbClr val="000000"/>
                  </a:outerShdw>
                </a:effectLst>
              </a:rPr>
              <a:t>CÚPULA IMPERIAL </a:t>
            </a:r>
            <a:r>
              <a:rPr lang="pt-BR" b="1" dirty="0">
                <a:solidFill>
                  <a:schemeClr val="tx1">
                    <a:lumMod val="50000"/>
                    <a:lumOff val="50000"/>
                  </a:schemeClr>
                </a:solidFill>
                <a:effectLst>
                  <a:outerShdw blurRad="38100" dist="38100" dir="2700000" algn="tl">
                    <a:srgbClr val="000000"/>
                  </a:outerShdw>
                </a:effectLst>
              </a:rPr>
              <a:t>CHOPP</a:t>
            </a:r>
          </a:p>
        </p:txBody>
      </p:sp>
      <p:sp>
        <p:nvSpPr>
          <p:cNvPr id="2076" name="Text Box 28"/>
          <p:cNvSpPr txBox="1">
            <a:spLocks noChangeArrowheads="1"/>
          </p:cNvSpPr>
          <p:nvPr/>
        </p:nvSpPr>
        <p:spPr bwMode="auto">
          <a:xfrm>
            <a:off x="3635375" y="6263948"/>
            <a:ext cx="1657350" cy="581025"/>
          </a:xfrm>
          <a:prstGeom prst="rect">
            <a:avLst/>
          </a:prstGeom>
          <a:noFill/>
          <a:ln w="9525" algn="ctr">
            <a:noFill/>
            <a:miter lim="800000"/>
            <a:headEnd/>
            <a:tailEnd/>
          </a:ln>
          <a:effectLst/>
        </p:spPr>
        <p:txBody>
          <a:bodyPr>
            <a:spAutoFit/>
          </a:bodyPr>
          <a:lstStyle/>
          <a:p>
            <a:pPr algn="ctr">
              <a:spcBef>
                <a:spcPct val="50000"/>
              </a:spcBef>
            </a:pPr>
            <a:r>
              <a:rPr lang="pt-BR" sz="1600" b="1" dirty="0">
                <a:solidFill>
                  <a:srgbClr val="CC3300"/>
                </a:solidFill>
              </a:rPr>
              <a:t>Imperador Guilherme II</a:t>
            </a:r>
          </a:p>
        </p:txBody>
      </p:sp>
      <p:sp>
        <p:nvSpPr>
          <p:cNvPr id="2080" name="Text Box 32"/>
          <p:cNvSpPr txBox="1">
            <a:spLocks noChangeArrowheads="1"/>
          </p:cNvSpPr>
          <p:nvPr/>
        </p:nvSpPr>
        <p:spPr bwMode="auto">
          <a:xfrm>
            <a:off x="1547664" y="4221088"/>
            <a:ext cx="1368425" cy="825500"/>
          </a:xfrm>
          <a:prstGeom prst="rect">
            <a:avLst/>
          </a:prstGeom>
          <a:noFill/>
          <a:ln w="9525" algn="ctr">
            <a:noFill/>
            <a:miter lim="800000"/>
            <a:headEnd/>
            <a:tailEnd/>
          </a:ln>
          <a:effectLst/>
        </p:spPr>
        <p:txBody>
          <a:bodyPr>
            <a:spAutoFit/>
          </a:bodyPr>
          <a:lstStyle/>
          <a:p>
            <a:pPr algn="ctr">
              <a:spcBef>
                <a:spcPct val="50000"/>
              </a:spcBef>
            </a:pPr>
            <a:r>
              <a:rPr lang="pt-BR" sz="1600" b="1" dirty="0">
                <a:solidFill>
                  <a:srgbClr val="CC3300"/>
                </a:solidFill>
              </a:rPr>
              <a:t>Chanceler Otto </a:t>
            </a:r>
            <a:r>
              <a:rPr lang="pt-BR" sz="1600" b="1" dirty="0" err="1">
                <a:solidFill>
                  <a:srgbClr val="CC3300"/>
                </a:solidFill>
              </a:rPr>
              <a:t>von</a:t>
            </a:r>
            <a:r>
              <a:rPr lang="pt-BR" sz="1600" b="1" dirty="0">
                <a:solidFill>
                  <a:srgbClr val="CC3300"/>
                </a:solidFill>
              </a:rPr>
              <a:t> Bismarck</a:t>
            </a:r>
          </a:p>
        </p:txBody>
      </p:sp>
      <p:sp>
        <p:nvSpPr>
          <p:cNvPr id="2081" name="Text Box 33"/>
          <p:cNvSpPr txBox="1">
            <a:spLocks noChangeArrowheads="1"/>
          </p:cNvSpPr>
          <p:nvPr/>
        </p:nvSpPr>
        <p:spPr bwMode="auto">
          <a:xfrm>
            <a:off x="4139952" y="2996952"/>
            <a:ext cx="936625" cy="336550"/>
          </a:xfrm>
          <a:prstGeom prst="rect">
            <a:avLst/>
          </a:prstGeom>
          <a:noFill/>
          <a:ln w="9525" algn="ctr">
            <a:noFill/>
            <a:miter lim="800000"/>
            <a:headEnd/>
            <a:tailEnd/>
          </a:ln>
          <a:effectLst/>
        </p:spPr>
        <p:txBody>
          <a:bodyPr>
            <a:spAutoFit/>
          </a:bodyPr>
          <a:lstStyle/>
          <a:p>
            <a:pPr algn="ctr">
              <a:spcBef>
                <a:spcPct val="50000"/>
              </a:spcBef>
            </a:pPr>
            <a:r>
              <a:rPr lang="pt-BR" sz="1600" b="1" dirty="0" err="1">
                <a:solidFill>
                  <a:srgbClr val="CC3300"/>
                </a:solidFill>
              </a:rPr>
              <a:t>O.I.T.M.</a:t>
            </a:r>
            <a:endParaRPr lang="pt-BR" sz="1600" b="1" dirty="0">
              <a:solidFill>
                <a:srgbClr val="CC3300"/>
              </a:solidFill>
            </a:endParaRPr>
          </a:p>
        </p:txBody>
      </p:sp>
      <p:sp>
        <p:nvSpPr>
          <p:cNvPr id="2082" name="Text Box 34"/>
          <p:cNvSpPr txBox="1">
            <a:spLocks noChangeArrowheads="1"/>
          </p:cNvSpPr>
          <p:nvPr/>
        </p:nvSpPr>
        <p:spPr bwMode="auto">
          <a:xfrm>
            <a:off x="323528" y="3140968"/>
            <a:ext cx="1368425" cy="581025"/>
          </a:xfrm>
          <a:prstGeom prst="rect">
            <a:avLst/>
          </a:prstGeom>
          <a:noFill/>
          <a:ln w="9525">
            <a:noFill/>
            <a:miter lim="800000"/>
            <a:headEnd/>
            <a:tailEnd/>
          </a:ln>
          <a:effectLst/>
        </p:spPr>
        <p:txBody>
          <a:bodyPr>
            <a:spAutoFit/>
          </a:bodyPr>
          <a:lstStyle/>
          <a:p>
            <a:pPr algn="ctr">
              <a:spcBef>
                <a:spcPct val="50000"/>
              </a:spcBef>
            </a:pPr>
            <a:r>
              <a:rPr lang="pt-BR" sz="1600" b="1" dirty="0">
                <a:solidFill>
                  <a:srgbClr val="CC3300"/>
                </a:solidFill>
              </a:rPr>
              <a:t>Bernardino Ramazzini</a:t>
            </a:r>
          </a:p>
        </p:txBody>
      </p:sp>
      <p:pic>
        <p:nvPicPr>
          <p:cNvPr id="2088" name="Picture 40" descr="grauna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3563938" y="476250"/>
            <a:ext cx="733425" cy="1152525"/>
          </a:xfrm>
          <a:prstGeom prst="rect">
            <a:avLst/>
          </a:prstGeom>
          <a:noFill/>
        </p:spPr>
      </p:pic>
      <p:pic>
        <p:nvPicPr>
          <p:cNvPr id="2089" name="Picture 41" descr="grauna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859338" y="476250"/>
            <a:ext cx="733425" cy="1152525"/>
          </a:xfrm>
          <a:prstGeom prst="rect">
            <a:avLst/>
          </a:prstGeom>
          <a:noFill/>
        </p:spPr>
      </p:pic>
      <p:pic>
        <p:nvPicPr>
          <p:cNvPr id="2095" name="Picture 47" descr="Grauna"/>
          <p:cNvPicPr>
            <a:picLocks noChangeAspect="1" noChangeArrowheads="1" noCrop="1"/>
          </p:cNvPicPr>
          <p:nvPr/>
        </p:nvPicPr>
        <p:blipFill>
          <a:blip r:embed="rId9" cstate="email"/>
          <a:srcRect/>
          <a:stretch>
            <a:fillRect/>
          </a:stretch>
        </p:blipFill>
        <p:spPr bwMode="auto">
          <a:xfrm>
            <a:off x="8027988" y="5157266"/>
            <a:ext cx="727075" cy="1114425"/>
          </a:xfrm>
          <a:prstGeom prst="rect">
            <a:avLst/>
          </a:prstGeom>
          <a:noFill/>
        </p:spPr>
      </p:pic>
      <p:sp>
        <p:nvSpPr>
          <p:cNvPr id="2098" name="AutoShape 50"/>
          <p:cNvSpPr>
            <a:spLocks noChangeArrowheads="1"/>
          </p:cNvSpPr>
          <p:nvPr/>
        </p:nvSpPr>
        <p:spPr bwMode="auto">
          <a:xfrm>
            <a:off x="7020272" y="4365104"/>
            <a:ext cx="2123728" cy="864269"/>
          </a:xfrm>
          <a:prstGeom prst="cloudCallout">
            <a:avLst>
              <a:gd name="adj1" fmla="val -9893"/>
              <a:gd name="adj2" fmla="val 96600"/>
            </a:avLst>
          </a:prstGeom>
          <a:solidFill>
            <a:schemeClr val="bg1"/>
          </a:solidFill>
          <a:ln w="9525">
            <a:solidFill>
              <a:schemeClr val="tx1"/>
            </a:solidFill>
            <a:round/>
            <a:headEnd/>
            <a:tailEnd/>
          </a:ln>
          <a:effectLst/>
        </p:spPr>
        <p:txBody>
          <a:bodyPr/>
          <a:lstStyle/>
          <a:p>
            <a:pPr algn="ctr"/>
            <a:r>
              <a:rPr lang="pt-BR" sz="1400" b="1" dirty="0"/>
              <a:t>E </a:t>
            </a:r>
            <a:r>
              <a:rPr lang="pt-BR" sz="1400" b="1" dirty="0" smtClean="0"/>
              <a:t>a saúde dos trabalhadores?????</a:t>
            </a:r>
            <a:endParaRPr lang="pt-BR" sz="1400" b="1" dirty="0"/>
          </a:p>
        </p:txBody>
      </p:sp>
      <p:sp>
        <p:nvSpPr>
          <p:cNvPr id="29" name="Pergaminho vertical 28"/>
          <p:cNvSpPr/>
          <p:nvPr/>
        </p:nvSpPr>
        <p:spPr>
          <a:xfrm>
            <a:off x="755576" y="6237312"/>
            <a:ext cx="1440160" cy="620688"/>
          </a:xfrm>
          <a:prstGeom prst="verticalScroll">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smtClean="0">
                <a:solidFill>
                  <a:schemeClr val="tx1"/>
                </a:solidFill>
              </a:rPr>
              <a:t>Agradecemos ao saudoso  Henfil!</a:t>
            </a:r>
            <a:endParaRPr lang="pt-BR" sz="1200" dirty="0">
              <a:solidFill>
                <a:schemeClr val="tx1"/>
              </a:solidFill>
            </a:endParaRPr>
          </a:p>
        </p:txBody>
      </p:sp>
      <p:sp>
        <p:nvSpPr>
          <p:cNvPr id="30" name="Text Box 28"/>
          <p:cNvSpPr txBox="1">
            <a:spLocks noChangeArrowheads="1"/>
          </p:cNvSpPr>
          <p:nvPr/>
        </p:nvSpPr>
        <p:spPr bwMode="auto">
          <a:xfrm>
            <a:off x="7215206" y="6201811"/>
            <a:ext cx="1657350" cy="584775"/>
          </a:xfrm>
          <a:prstGeom prst="rect">
            <a:avLst/>
          </a:prstGeom>
          <a:noFill/>
          <a:ln w="9525" algn="ctr">
            <a:noFill/>
            <a:miter lim="800000"/>
            <a:headEnd/>
            <a:tailEnd/>
          </a:ln>
          <a:effectLst/>
        </p:spPr>
        <p:txBody>
          <a:bodyPr>
            <a:spAutoFit/>
          </a:bodyPr>
          <a:lstStyle/>
          <a:p>
            <a:pPr algn="ctr">
              <a:spcBef>
                <a:spcPct val="50000"/>
              </a:spcBef>
            </a:pPr>
            <a:r>
              <a:rPr lang="pt-BR" sz="1600" b="1" dirty="0" smtClean="0">
                <a:solidFill>
                  <a:srgbClr val="FF0000"/>
                </a:solidFill>
                <a:effectLst>
                  <a:outerShdw blurRad="38100" dist="38100" dir="2700000" algn="tl">
                    <a:srgbClr val="000000">
                      <a:alpha val="43137"/>
                    </a:srgbClr>
                  </a:outerShdw>
                </a:effectLst>
              </a:rPr>
              <a:t>V Curso Intersindical</a:t>
            </a:r>
            <a:endParaRPr lang="pt-BR" sz="1600" b="1" dirty="0">
              <a:solidFill>
                <a:srgbClr val="FF0000"/>
              </a:solidFill>
              <a:effectLst>
                <a:outerShdw blurRad="38100" dist="38100" dir="2700000" algn="tl">
                  <a:srgbClr val="000000">
                    <a:alpha val="43137"/>
                  </a:srgbClr>
                </a:outerShdw>
              </a:effectLst>
            </a:endParaRPr>
          </a:p>
        </p:txBody>
      </p:sp>
      <p:pic>
        <p:nvPicPr>
          <p:cNvPr id="16389" name="Picture 5" descr="http://www.tonydemarco.com.br/portfolio/wp-content/uploads/2013/07/Grauna.png">
            <a:hlinkClick r:id="rId10"/>
          </p:cNvPr>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4139951" y="620688"/>
            <a:ext cx="875465" cy="1008112"/>
          </a:xfrm>
          <a:prstGeom prst="rect">
            <a:avLst/>
          </a:prstGeom>
          <a:noFill/>
        </p:spPr>
      </p:pic>
      <p:sp>
        <p:nvSpPr>
          <p:cNvPr id="33" name="Text Box 38"/>
          <p:cNvSpPr txBox="1">
            <a:spLocks noChangeArrowheads="1"/>
          </p:cNvSpPr>
          <p:nvPr/>
        </p:nvSpPr>
        <p:spPr bwMode="auto">
          <a:xfrm>
            <a:off x="3851920" y="1484784"/>
            <a:ext cx="1368425" cy="336550"/>
          </a:xfrm>
          <a:prstGeom prst="rect">
            <a:avLst/>
          </a:prstGeom>
          <a:noFill/>
          <a:ln w="9525">
            <a:noFill/>
            <a:miter lim="800000"/>
            <a:headEnd/>
            <a:tailEnd/>
          </a:ln>
          <a:effectLst/>
        </p:spPr>
        <p:txBody>
          <a:bodyPr>
            <a:spAutoFit/>
          </a:bodyPr>
          <a:lstStyle/>
          <a:p>
            <a:pPr algn="ctr">
              <a:spcBef>
                <a:spcPct val="50000"/>
              </a:spcBef>
            </a:pPr>
            <a:r>
              <a:rPr lang="pt-BR" sz="1600" b="1" dirty="0" err="1" smtClean="0">
                <a:solidFill>
                  <a:srgbClr val="CC3300"/>
                </a:solidFill>
              </a:rPr>
              <a:t>Tripartismo</a:t>
            </a:r>
            <a:endParaRPr lang="pt-BR" sz="1600" b="1" dirty="0">
              <a:solidFill>
                <a:srgbClr val="CC3300"/>
              </a:solidFill>
            </a:endParaRPr>
          </a:p>
        </p:txBody>
      </p:sp>
      <p:grpSp>
        <p:nvGrpSpPr>
          <p:cNvPr id="2" name="Grupo 34"/>
          <p:cNvGrpSpPr/>
          <p:nvPr/>
        </p:nvGrpSpPr>
        <p:grpSpPr>
          <a:xfrm>
            <a:off x="1312863" y="188640"/>
            <a:ext cx="854075" cy="1513160"/>
            <a:chOff x="1312863" y="188640"/>
            <a:chExt cx="854075" cy="1513160"/>
          </a:xfrm>
        </p:grpSpPr>
        <p:pic>
          <p:nvPicPr>
            <p:cNvPr id="2085" name="Picture 37" descr="henfil_img03b"/>
            <p:cNvPicPr>
              <a:picLocks noChangeAspect="1" noChangeArrowheads="1"/>
            </p:cNvPicPr>
            <p:nvPr/>
          </p:nvPicPr>
          <p:blipFill>
            <a:blip r:embed="rId12" cstate="email">
              <a:clrChange>
                <a:clrFrom>
                  <a:srgbClr val="FEFEFE"/>
                </a:clrFrom>
                <a:clrTo>
                  <a:srgbClr val="FEFEFE">
                    <a:alpha val="0"/>
                  </a:srgbClr>
                </a:clrTo>
              </a:clrChange>
            </a:blip>
            <a:srcRect/>
            <a:stretch>
              <a:fillRect/>
            </a:stretch>
          </p:blipFill>
          <p:spPr bwMode="auto">
            <a:xfrm>
              <a:off x="1312863" y="765175"/>
              <a:ext cx="854075" cy="936625"/>
            </a:xfrm>
            <a:prstGeom prst="rect">
              <a:avLst/>
            </a:prstGeom>
            <a:noFill/>
          </p:spPr>
        </p:pic>
        <p:pic>
          <p:nvPicPr>
            <p:cNvPr id="34" name="Picture 4" descr="século xix,idade,detalhes,desenho,exemplo,famosos,ouro,tem,cabeça,velho,tiara papal,período,papa,religião,representação"/>
            <p:cNvPicPr>
              <a:picLocks noChangeAspect="1" noChangeArrowheads="1"/>
            </p:cNvPicPr>
            <p:nvPr/>
          </p:nvPicPr>
          <p:blipFill>
            <a:blip r:embed="rId13" cstate="email">
              <a:clrChange>
                <a:clrFrom>
                  <a:srgbClr val="FFFFFF"/>
                </a:clrFrom>
                <a:clrTo>
                  <a:srgbClr val="FFFFFF">
                    <a:alpha val="0"/>
                  </a:srgbClr>
                </a:clrTo>
              </a:clrChange>
            </a:blip>
            <a:srcRect r="13436"/>
            <a:stretch>
              <a:fillRect/>
            </a:stretch>
          </p:blipFill>
          <p:spPr bwMode="auto">
            <a:xfrm>
              <a:off x="1475656" y="188640"/>
              <a:ext cx="576064" cy="762000"/>
            </a:xfrm>
            <a:prstGeom prst="rect">
              <a:avLst/>
            </a:prstGeom>
            <a:noFill/>
          </p:spPr>
        </p:pic>
      </p:grpSp>
      <p:sp>
        <p:nvSpPr>
          <p:cNvPr id="36" name="Text Box 34"/>
          <p:cNvSpPr txBox="1">
            <a:spLocks noChangeArrowheads="1"/>
          </p:cNvSpPr>
          <p:nvPr/>
        </p:nvSpPr>
        <p:spPr bwMode="auto">
          <a:xfrm>
            <a:off x="251520" y="1268760"/>
            <a:ext cx="1368425" cy="338554"/>
          </a:xfrm>
          <a:prstGeom prst="rect">
            <a:avLst/>
          </a:prstGeom>
          <a:noFill/>
          <a:ln w="9525">
            <a:noFill/>
            <a:miter lim="800000"/>
            <a:headEnd/>
            <a:tailEnd/>
          </a:ln>
          <a:effectLst/>
        </p:spPr>
        <p:txBody>
          <a:bodyPr>
            <a:spAutoFit/>
          </a:bodyPr>
          <a:lstStyle/>
          <a:p>
            <a:pPr algn="ctr">
              <a:spcBef>
                <a:spcPct val="50000"/>
              </a:spcBef>
            </a:pPr>
            <a:r>
              <a:rPr lang="pt-BR" sz="1600" b="1" dirty="0" smtClean="0">
                <a:solidFill>
                  <a:srgbClr val="CC3300"/>
                </a:solidFill>
              </a:rPr>
              <a:t>Papa Leão XIII</a:t>
            </a:r>
            <a:endParaRPr lang="pt-BR" sz="1600" b="1" dirty="0">
              <a:solidFill>
                <a:srgbClr val="CC3300"/>
              </a:solidFill>
            </a:endParaRPr>
          </a:p>
        </p:txBody>
      </p:sp>
      <p:grpSp>
        <p:nvGrpSpPr>
          <p:cNvPr id="42" name="Grupo 41"/>
          <p:cNvGrpSpPr/>
          <p:nvPr/>
        </p:nvGrpSpPr>
        <p:grpSpPr>
          <a:xfrm>
            <a:off x="7404237" y="1989138"/>
            <a:ext cx="1527525" cy="2090036"/>
            <a:chOff x="7404237" y="1989138"/>
            <a:chExt cx="1527525" cy="2090036"/>
          </a:xfrm>
        </p:grpSpPr>
        <p:pic>
          <p:nvPicPr>
            <p:cNvPr id="2062" name="Picture 14" descr="ANd9GcS1ourWwqCtxSbNbr6Ss0yZFGJClX6AiQmP0yi8JpBMtAu49VTT"/>
            <p:cNvPicPr>
              <a:picLocks noChangeAspect="1" noChangeArrowheads="1"/>
            </p:cNvPicPr>
            <p:nvPr/>
          </p:nvPicPr>
          <p:blipFill>
            <a:blip r:embed="rId14" cstate="email">
              <a:clrChange>
                <a:clrFrom>
                  <a:srgbClr val="FFFFFF"/>
                </a:clrFrom>
                <a:clrTo>
                  <a:srgbClr val="FFFFFF">
                    <a:alpha val="0"/>
                  </a:srgbClr>
                </a:clrTo>
              </a:clrChange>
            </a:blip>
            <a:srcRect/>
            <a:stretch>
              <a:fillRect/>
            </a:stretch>
          </p:blipFill>
          <p:spPr bwMode="auto">
            <a:xfrm>
              <a:off x="7596188" y="1989138"/>
              <a:ext cx="1152525" cy="1657350"/>
            </a:xfrm>
            <a:prstGeom prst="rect">
              <a:avLst/>
            </a:prstGeom>
            <a:noFill/>
          </p:spPr>
        </p:pic>
        <p:sp>
          <p:nvSpPr>
            <p:cNvPr id="37" name="Text Box 35"/>
            <p:cNvSpPr txBox="1">
              <a:spLocks noChangeArrowheads="1"/>
            </p:cNvSpPr>
            <p:nvPr/>
          </p:nvSpPr>
          <p:spPr bwMode="auto">
            <a:xfrm rot="21279156">
              <a:off x="7404237" y="3494399"/>
              <a:ext cx="1527525" cy="584775"/>
            </a:xfrm>
            <a:prstGeom prst="rect">
              <a:avLst/>
            </a:prstGeom>
            <a:noFill/>
            <a:ln w="9525" algn="ctr">
              <a:noFill/>
              <a:miter lim="800000"/>
              <a:headEnd/>
              <a:tailEnd/>
            </a:ln>
            <a:effectLst/>
          </p:spPr>
          <p:txBody>
            <a:bodyPr wrap="square">
              <a:spAutoFit/>
            </a:bodyPr>
            <a:lstStyle/>
            <a:p>
              <a:pPr algn="ctr">
                <a:spcBef>
                  <a:spcPct val="50000"/>
                </a:spcBef>
              </a:pPr>
              <a:r>
                <a:rPr lang="pt-BR" sz="1600" b="1" dirty="0" smtClean="0">
                  <a:solidFill>
                    <a:srgbClr val="CC3300"/>
                  </a:solidFill>
                </a:rPr>
                <a:t>Epidemiologia reducionista</a:t>
              </a:r>
              <a:endParaRPr lang="pt-BR" sz="1600" b="1" dirty="0">
                <a:solidFill>
                  <a:srgbClr val="CC3300"/>
                </a:solidFill>
              </a:endParaRPr>
            </a:p>
          </p:txBody>
        </p:sp>
        <p:sp>
          <p:nvSpPr>
            <p:cNvPr id="38" name="CaixaDeTexto 37"/>
            <p:cNvSpPr txBox="1"/>
            <p:nvPr/>
          </p:nvSpPr>
          <p:spPr>
            <a:xfrm>
              <a:off x="7596336" y="2420888"/>
              <a:ext cx="1260648" cy="523220"/>
            </a:xfrm>
            <a:prstGeom prst="rect">
              <a:avLst/>
            </a:prstGeom>
            <a:noFill/>
          </p:spPr>
          <p:txBody>
            <a:bodyPr wrap="square" rtlCol="0">
              <a:spAutoFit/>
            </a:bodyPr>
            <a:lstStyle/>
            <a:p>
              <a:pPr algn="ctr"/>
              <a:r>
                <a:rPr lang="pt-BR" sz="1400" b="1" dirty="0" smtClean="0">
                  <a:solidFill>
                    <a:srgbClr val="0000FF"/>
                  </a:solidFill>
                  <a:sym typeface="Symbol"/>
                </a:rPr>
                <a:t>%&amp;#25=$$$$$$$$$$</a:t>
              </a:r>
              <a:endParaRPr lang="pt-BR" sz="1400" b="1" dirty="0">
                <a:solidFill>
                  <a:srgbClr val="0000FF"/>
                </a:solidFill>
              </a:endParaRPr>
            </a:p>
          </p:txBody>
        </p:sp>
      </p:grpSp>
      <p:grpSp>
        <p:nvGrpSpPr>
          <p:cNvPr id="44" name="Grupo 43"/>
          <p:cNvGrpSpPr/>
          <p:nvPr/>
        </p:nvGrpSpPr>
        <p:grpSpPr>
          <a:xfrm>
            <a:off x="5143504" y="2714620"/>
            <a:ext cx="1327924" cy="1512168"/>
            <a:chOff x="5072066" y="2500306"/>
            <a:chExt cx="1327924" cy="1512168"/>
          </a:xfrm>
        </p:grpSpPr>
        <p:sp>
          <p:nvSpPr>
            <p:cNvPr id="2077" name="Text Box 29"/>
            <p:cNvSpPr txBox="1">
              <a:spLocks noChangeArrowheads="1"/>
            </p:cNvSpPr>
            <p:nvPr/>
          </p:nvSpPr>
          <p:spPr bwMode="auto">
            <a:xfrm rot="-2070512">
              <a:off x="5205777" y="3666055"/>
              <a:ext cx="1194213" cy="338554"/>
            </a:xfrm>
            <a:prstGeom prst="rect">
              <a:avLst/>
            </a:prstGeom>
            <a:noFill/>
            <a:ln w="9525" algn="ctr">
              <a:noFill/>
              <a:miter lim="800000"/>
              <a:headEnd/>
              <a:tailEnd/>
            </a:ln>
            <a:effectLst/>
          </p:spPr>
          <p:txBody>
            <a:bodyPr wrap="square">
              <a:spAutoFit/>
            </a:bodyPr>
            <a:lstStyle/>
            <a:p>
              <a:pPr algn="ctr">
                <a:spcBef>
                  <a:spcPct val="50000"/>
                </a:spcBef>
              </a:pPr>
              <a:r>
                <a:rPr lang="pt-BR" sz="1600" b="1" dirty="0">
                  <a:solidFill>
                    <a:srgbClr val="CC3300"/>
                  </a:solidFill>
                </a:rPr>
                <a:t>Prof. </a:t>
              </a:r>
              <a:r>
                <a:rPr lang="pt-BR" sz="1600" b="1" dirty="0" err="1">
                  <a:solidFill>
                    <a:srgbClr val="CC3300"/>
                  </a:solidFill>
                </a:rPr>
                <a:t>Fadel</a:t>
              </a:r>
              <a:endParaRPr lang="pt-BR" sz="1600" b="1" dirty="0">
                <a:solidFill>
                  <a:srgbClr val="CC3300"/>
                </a:solidFill>
              </a:endParaRPr>
            </a:p>
          </p:txBody>
        </p:sp>
        <p:pic>
          <p:nvPicPr>
            <p:cNvPr id="35" name="Picture 16" descr="ANd9GcQZr8F9SULho_PIe_ZKnyaTATAaat95qpH2JLn_Yv_o2_07cX4K"/>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flipH="1">
              <a:off x="5072066" y="2500306"/>
              <a:ext cx="1158352" cy="1512168"/>
            </a:xfrm>
            <a:prstGeom prst="rect">
              <a:avLst/>
            </a:prstGeom>
            <a:noFill/>
          </p:spPr>
        </p:pic>
      </p:grpSp>
      <p:grpSp>
        <p:nvGrpSpPr>
          <p:cNvPr id="41" name="Grupo 40"/>
          <p:cNvGrpSpPr/>
          <p:nvPr/>
        </p:nvGrpSpPr>
        <p:grpSpPr>
          <a:xfrm>
            <a:off x="7358082" y="1928802"/>
            <a:ext cx="1497131" cy="2153462"/>
            <a:chOff x="10168155" y="571480"/>
            <a:chExt cx="1497131" cy="2153462"/>
          </a:xfrm>
        </p:grpSpPr>
        <p:pic>
          <p:nvPicPr>
            <p:cNvPr id="39" name="Picture 16" descr="ANd9GcQZr8F9SULho_PIe_ZKnyaTATAaat95qpH2JLn_Yv_o2_07cX4K"/>
            <p:cNvPicPr>
              <a:picLocks noChangeAspect="1" noChangeArrowheads="1"/>
            </p:cNvPicPr>
            <p:nvPr/>
          </p:nvPicPr>
          <p:blipFill>
            <a:blip r:embed="rId4" cstate="email">
              <a:clrChange>
                <a:clrFrom>
                  <a:srgbClr val="FFFFFF"/>
                </a:clrFrom>
                <a:clrTo>
                  <a:srgbClr val="FFFFFF">
                    <a:alpha val="0"/>
                  </a:srgbClr>
                </a:clrTo>
              </a:clrChange>
              <a:duotone>
                <a:schemeClr val="accent5">
                  <a:shade val="45000"/>
                  <a:satMod val="135000"/>
                </a:schemeClr>
                <a:prstClr val="white"/>
              </a:duotone>
            </a:blip>
            <a:srcRect/>
            <a:stretch>
              <a:fillRect/>
            </a:stretch>
          </p:blipFill>
          <p:spPr bwMode="auto">
            <a:xfrm>
              <a:off x="10215602" y="571480"/>
              <a:ext cx="1135304" cy="1512168"/>
            </a:xfrm>
            <a:prstGeom prst="rect">
              <a:avLst/>
            </a:prstGeom>
            <a:noFill/>
          </p:spPr>
        </p:pic>
        <p:sp>
          <p:nvSpPr>
            <p:cNvPr id="40" name="Text Box 35"/>
            <p:cNvSpPr txBox="1">
              <a:spLocks noChangeArrowheads="1"/>
            </p:cNvSpPr>
            <p:nvPr/>
          </p:nvSpPr>
          <p:spPr bwMode="auto">
            <a:xfrm rot="21279156" flipH="1">
              <a:off x="10168155" y="2140167"/>
              <a:ext cx="1497131" cy="584775"/>
            </a:xfrm>
            <a:prstGeom prst="rect">
              <a:avLst/>
            </a:prstGeom>
            <a:noFill/>
            <a:ln w="9525" algn="ctr">
              <a:noFill/>
              <a:miter lim="800000"/>
              <a:headEnd/>
              <a:tailEnd/>
            </a:ln>
            <a:effectLst/>
          </p:spPr>
          <p:txBody>
            <a:bodyPr wrap="square">
              <a:spAutoFit/>
            </a:bodyPr>
            <a:lstStyle/>
            <a:p>
              <a:pPr algn="ctr">
                <a:spcBef>
                  <a:spcPct val="50000"/>
                </a:spcBef>
              </a:pPr>
              <a:r>
                <a:rPr lang="pt-BR" sz="1600" b="1" dirty="0" smtClean="0">
                  <a:solidFill>
                    <a:srgbClr val="CC3300"/>
                  </a:solidFill>
                </a:rPr>
                <a:t>Epidemiologia social</a:t>
              </a:r>
              <a:endParaRPr lang="pt-BR" sz="1600" b="1" dirty="0">
                <a:solidFill>
                  <a:srgbClr val="CC33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2064"/>
                                        </p:tgtEl>
                                        <p:attrNameLst>
                                          <p:attrName>style.visibility</p:attrName>
                                        </p:attrNameLst>
                                      </p:cBhvr>
                                      <p:to>
                                        <p:strVal val="visible"/>
                                      </p:to>
                                    </p:set>
                                    <p:animEffect transition="in" filter="fade">
                                      <p:cBhvr>
                                        <p:cTn id="23" dur="770" decel="100000"/>
                                        <p:tgtEl>
                                          <p:spTgt spid="2064"/>
                                        </p:tgtEl>
                                      </p:cBhvr>
                                    </p:animEffect>
                                    <p:animScale>
                                      <p:cBhvr>
                                        <p:cTn id="24" dur="770" decel="100000"/>
                                        <p:tgtEl>
                                          <p:spTgt spid="2064"/>
                                        </p:tgtEl>
                                      </p:cBhvr>
                                      <p:from x="10000" y="10000"/>
                                      <p:to x="200000" y="450000"/>
                                    </p:animScale>
                                    <p:animScale>
                                      <p:cBhvr>
                                        <p:cTn id="25" dur="1230" accel="100000" fill="hold">
                                          <p:stCondLst>
                                            <p:cond delay="770"/>
                                          </p:stCondLst>
                                        </p:cTn>
                                        <p:tgtEl>
                                          <p:spTgt spid="2064"/>
                                        </p:tgtEl>
                                      </p:cBhvr>
                                      <p:from x="200000" y="450000"/>
                                      <p:to x="100000" y="100000"/>
                                    </p:animScale>
                                    <p:set>
                                      <p:cBhvr>
                                        <p:cTn id="26" dur="770" fill="hold"/>
                                        <p:tgtEl>
                                          <p:spTgt spid="2064"/>
                                        </p:tgtEl>
                                        <p:attrNameLst>
                                          <p:attrName>ppt_x</p:attrName>
                                        </p:attrNameLst>
                                      </p:cBhvr>
                                      <p:to>
                                        <p:strVal val="(0.5)"/>
                                      </p:to>
                                    </p:set>
                                    <p:anim from="(0.5)" to="(#ppt_x)" calcmode="lin" valueType="num">
                                      <p:cBhvr>
                                        <p:cTn id="27" dur="1230" accel="100000" fill="hold">
                                          <p:stCondLst>
                                            <p:cond delay="770"/>
                                          </p:stCondLst>
                                        </p:cTn>
                                        <p:tgtEl>
                                          <p:spTgt spid="2064"/>
                                        </p:tgtEl>
                                        <p:attrNameLst>
                                          <p:attrName>ppt_x</p:attrName>
                                        </p:attrNameLst>
                                      </p:cBhvr>
                                    </p:anim>
                                    <p:set>
                                      <p:cBhvr>
                                        <p:cTn id="28" dur="770" fill="hold"/>
                                        <p:tgtEl>
                                          <p:spTgt spid="2064"/>
                                        </p:tgtEl>
                                        <p:attrNameLst>
                                          <p:attrName>ppt_y</p:attrName>
                                        </p:attrNameLst>
                                      </p:cBhvr>
                                      <p:to>
                                        <p:strVal val="(#ppt_y+0.4)"/>
                                      </p:to>
                                    </p:set>
                                    <p:anim from="(#ppt_y+0.4)" to="(#ppt_y)" calcmode="lin" valueType="num">
                                      <p:cBhvr>
                                        <p:cTn id="29" dur="1230" accel="100000" fill="hold">
                                          <p:stCondLst>
                                            <p:cond delay="770"/>
                                          </p:stCondLst>
                                        </p:cTn>
                                        <p:tgtEl>
                                          <p:spTgt spid="2064"/>
                                        </p:tgtEl>
                                        <p:attrNameLst>
                                          <p:attrName>ppt_y</p:attrName>
                                        </p:attrNameLst>
                                      </p:cBhvr>
                                    </p:anim>
                                  </p:childTnLst>
                                </p:cTn>
                              </p:par>
                              <p:par>
                                <p:cTn id="30" presetID="51" presetClass="entr" presetSubtype="0" fill="hold" grpId="0" nodeType="withEffect">
                                  <p:stCondLst>
                                    <p:cond delay="0"/>
                                  </p:stCondLst>
                                  <p:childTnLst>
                                    <p:set>
                                      <p:cBhvr>
                                        <p:cTn id="31" dur="1" fill="hold">
                                          <p:stCondLst>
                                            <p:cond delay="0"/>
                                          </p:stCondLst>
                                        </p:cTn>
                                        <p:tgtEl>
                                          <p:spTgt spid="2082"/>
                                        </p:tgtEl>
                                        <p:attrNameLst>
                                          <p:attrName>style.visibility</p:attrName>
                                        </p:attrNameLst>
                                      </p:cBhvr>
                                      <p:to>
                                        <p:strVal val="visible"/>
                                      </p:to>
                                    </p:set>
                                    <p:animEffect transition="in" filter="fade">
                                      <p:cBhvr>
                                        <p:cTn id="32" dur="770" decel="100000"/>
                                        <p:tgtEl>
                                          <p:spTgt spid="2082"/>
                                        </p:tgtEl>
                                      </p:cBhvr>
                                    </p:animEffect>
                                    <p:animScale>
                                      <p:cBhvr>
                                        <p:cTn id="33" dur="770" decel="100000"/>
                                        <p:tgtEl>
                                          <p:spTgt spid="2082"/>
                                        </p:tgtEl>
                                      </p:cBhvr>
                                      <p:from x="10000" y="10000"/>
                                      <p:to x="200000" y="450000"/>
                                    </p:animScale>
                                    <p:animScale>
                                      <p:cBhvr>
                                        <p:cTn id="34" dur="1230" accel="100000" fill="hold">
                                          <p:stCondLst>
                                            <p:cond delay="770"/>
                                          </p:stCondLst>
                                        </p:cTn>
                                        <p:tgtEl>
                                          <p:spTgt spid="2082"/>
                                        </p:tgtEl>
                                      </p:cBhvr>
                                      <p:from x="200000" y="450000"/>
                                      <p:to x="100000" y="100000"/>
                                    </p:animScale>
                                    <p:set>
                                      <p:cBhvr>
                                        <p:cTn id="35" dur="770" fill="hold"/>
                                        <p:tgtEl>
                                          <p:spTgt spid="2082"/>
                                        </p:tgtEl>
                                        <p:attrNameLst>
                                          <p:attrName>ppt_x</p:attrName>
                                        </p:attrNameLst>
                                      </p:cBhvr>
                                      <p:to>
                                        <p:strVal val="(0.5)"/>
                                      </p:to>
                                    </p:set>
                                    <p:anim from="(0.5)" to="(#ppt_x)" calcmode="lin" valueType="num">
                                      <p:cBhvr>
                                        <p:cTn id="36" dur="1230" accel="100000" fill="hold">
                                          <p:stCondLst>
                                            <p:cond delay="770"/>
                                          </p:stCondLst>
                                        </p:cTn>
                                        <p:tgtEl>
                                          <p:spTgt spid="2082"/>
                                        </p:tgtEl>
                                        <p:attrNameLst>
                                          <p:attrName>ppt_x</p:attrName>
                                        </p:attrNameLst>
                                      </p:cBhvr>
                                    </p:anim>
                                    <p:set>
                                      <p:cBhvr>
                                        <p:cTn id="37" dur="770" fill="hold"/>
                                        <p:tgtEl>
                                          <p:spTgt spid="2082"/>
                                        </p:tgtEl>
                                        <p:attrNameLst>
                                          <p:attrName>ppt_y</p:attrName>
                                        </p:attrNameLst>
                                      </p:cBhvr>
                                      <p:to>
                                        <p:strVal val="(#ppt_y+0.4)"/>
                                      </p:to>
                                    </p:set>
                                    <p:anim from="(#ppt_y+0.4)" to="(#ppt_y)" calcmode="lin" valueType="num">
                                      <p:cBhvr>
                                        <p:cTn id="38" dur="1230" accel="100000" fill="hold">
                                          <p:stCondLst>
                                            <p:cond delay="770"/>
                                          </p:stCondLst>
                                        </p:cTn>
                                        <p:tgtEl>
                                          <p:spTgt spid="2082"/>
                                        </p:tgtEl>
                                        <p:attrNameLst>
                                          <p:attrName>ppt_y</p:attrName>
                                        </p:attrNameLst>
                                      </p:cBhvr>
                                    </p:anim>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770" decel="100000"/>
                                        <p:tgtEl>
                                          <p:spTgt spid="44"/>
                                        </p:tgtEl>
                                      </p:cBhvr>
                                    </p:animEffect>
                                    <p:animScale>
                                      <p:cBhvr>
                                        <p:cTn id="44" dur="770" decel="100000"/>
                                        <p:tgtEl>
                                          <p:spTgt spid="44"/>
                                        </p:tgtEl>
                                      </p:cBhvr>
                                      <p:from x="10000" y="10000"/>
                                      <p:to x="200000" y="450000"/>
                                    </p:animScale>
                                    <p:animScale>
                                      <p:cBhvr>
                                        <p:cTn id="45" dur="1230" accel="100000" fill="hold">
                                          <p:stCondLst>
                                            <p:cond delay="770"/>
                                          </p:stCondLst>
                                        </p:cTn>
                                        <p:tgtEl>
                                          <p:spTgt spid="44"/>
                                        </p:tgtEl>
                                      </p:cBhvr>
                                      <p:from x="200000" y="450000"/>
                                      <p:to x="100000" y="100000"/>
                                    </p:animScale>
                                    <p:set>
                                      <p:cBhvr>
                                        <p:cTn id="46" dur="770" fill="hold"/>
                                        <p:tgtEl>
                                          <p:spTgt spid="44"/>
                                        </p:tgtEl>
                                        <p:attrNameLst>
                                          <p:attrName>ppt_x</p:attrName>
                                        </p:attrNameLst>
                                      </p:cBhvr>
                                      <p:to>
                                        <p:strVal val="(0.5)"/>
                                      </p:to>
                                    </p:set>
                                    <p:anim from="(0.5)" to="(#ppt_x)" calcmode="lin" valueType="num">
                                      <p:cBhvr>
                                        <p:cTn id="47" dur="1230" accel="100000" fill="hold">
                                          <p:stCondLst>
                                            <p:cond delay="770"/>
                                          </p:stCondLst>
                                        </p:cTn>
                                        <p:tgtEl>
                                          <p:spTgt spid="44"/>
                                        </p:tgtEl>
                                        <p:attrNameLst>
                                          <p:attrName>ppt_x</p:attrName>
                                        </p:attrNameLst>
                                      </p:cBhvr>
                                    </p:anim>
                                    <p:set>
                                      <p:cBhvr>
                                        <p:cTn id="48" dur="770" fill="hold"/>
                                        <p:tgtEl>
                                          <p:spTgt spid="44"/>
                                        </p:tgtEl>
                                        <p:attrNameLst>
                                          <p:attrName>ppt_y</p:attrName>
                                        </p:attrNameLst>
                                      </p:cBhvr>
                                      <p:to>
                                        <p:strVal val="(#ppt_y+0.4)"/>
                                      </p:to>
                                    </p:set>
                                    <p:anim from="(#ppt_y+0.4)" to="(#ppt_y)" calcmode="lin" valueType="num">
                                      <p:cBhvr>
                                        <p:cTn id="49" dur="1230" accel="100000" fill="hold">
                                          <p:stCondLst>
                                            <p:cond delay="770"/>
                                          </p:stCondLst>
                                        </p:cTn>
                                        <p:tgtEl>
                                          <p:spTgt spid="44"/>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nodeType="clickEffect">
                                  <p:stCondLst>
                                    <p:cond delay="0"/>
                                  </p:stCondLst>
                                  <p:childTnLst>
                                    <p:animEffect transition="out" filter="dissolve">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1000" fill="hold"/>
                                        <p:tgtEl>
                                          <p:spTgt spid="30"/>
                                        </p:tgtEl>
                                        <p:attrNameLst>
                                          <p:attrName>ppt_w</p:attrName>
                                        </p:attrNameLst>
                                      </p:cBhvr>
                                      <p:tavLst>
                                        <p:tav tm="0">
                                          <p:val>
                                            <p:fltVal val="0"/>
                                          </p:val>
                                        </p:tav>
                                        <p:tav tm="100000">
                                          <p:val>
                                            <p:strVal val="#ppt_w"/>
                                          </p:val>
                                        </p:tav>
                                      </p:tavLst>
                                    </p:anim>
                                    <p:anim calcmode="lin" valueType="num">
                                      <p:cBhvr>
                                        <p:cTn id="64" dur="1000" fill="hold"/>
                                        <p:tgtEl>
                                          <p:spTgt spid="30"/>
                                        </p:tgtEl>
                                        <p:attrNameLst>
                                          <p:attrName>ppt_h</p:attrName>
                                        </p:attrNameLst>
                                      </p:cBhvr>
                                      <p:tavLst>
                                        <p:tav tm="0">
                                          <p:val>
                                            <p:fltVal val="0"/>
                                          </p:val>
                                        </p:tav>
                                        <p:tav tm="100000">
                                          <p:val>
                                            <p:strVal val="#ppt_h"/>
                                          </p:val>
                                        </p:tav>
                                      </p:tavLst>
                                    </p:anim>
                                    <p:animEffect transition="in" filter="fade">
                                      <p:cBhvr>
                                        <p:cTn id="6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6" grpId="0"/>
      <p:bldP spid="2080" grpId="0"/>
      <p:bldP spid="2082" grpId="0"/>
      <p:bldP spid="30" grpId="0"/>
      <p:bldP spid="33"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475656" y="908720"/>
            <a:ext cx="6188105" cy="584775"/>
          </a:xfrm>
          <a:prstGeom prst="rect">
            <a:avLst/>
          </a:prstGeom>
          <a:noFill/>
          <a:ln w="9525">
            <a:noFill/>
            <a:miter lim="800000"/>
            <a:headEnd/>
            <a:tailEnd/>
          </a:ln>
          <a:effectLst/>
        </p:spPr>
        <p:txBody>
          <a:bodyPr wrap="none">
            <a:spAutoFit/>
          </a:bodyPr>
          <a:lstStyle/>
          <a:p>
            <a:pPr algn="ctr">
              <a:spcAft>
                <a:spcPct val="40000"/>
              </a:spcAft>
            </a:pPr>
            <a:r>
              <a:rPr lang="pt-BR" sz="3200" b="1" dirty="0">
                <a:solidFill>
                  <a:schemeClr val="tx2">
                    <a:lumMod val="75000"/>
                  </a:schemeClr>
                </a:solidFill>
                <a:effectLst>
                  <a:outerShdw blurRad="38100" dist="38100" dir="2700000" algn="tl">
                    <a:srgbClr val="000000">
                      <a:alpha val="43137"/>
                    </a:srgbClr>
                  </a:outerShdw>
                </a:effectLst>
              </a:rPr>
              <a:t>A saúde dos trabalhadores </a:t>
            </a:r>
            <a:r>
              <a:rPr lang="pt-BR" sz="3200" b="1" dirty="0" smtClean="0">
                <a:solidFill>
                  <a:schemeClr val="tx2">
                    <a:lumMod val="75000"/>
                  </a:schemeClr>
                </a:solidFill>
                <a:effectLst>
                  <a:outerShdw blurRad="38100" dist="38100" dir="2700000" algn="tl">
                    <a:srgbClr val="000000">
                      <a:alpha val="43137"/>
                    </a:srgbClr>
                  </a:outerShdw>
                </a:effectLst>
              </a:rPr>
              <a:t>no lugar</a:t>
            </a:r>
            <a:endParaRPr lang="pt-BR" sz="3200" b="1" dirty="0">
              <a:solidFill>
                <a:schemeClr val="tx2">
                  <a:lumMod val="75000"/>
                </a:schemeClr>
              </a:solidFill>
              <a:effectLst>
                <a:outerShdw blurRad="38100" dist="38100" dir="2700000" algn="tl">
                  <a:srgbClr val="000000">
                    <a:alpha val="43137"/>
                  </a:srgbClr>
                </a:outerShdw>
              </a:effectLst>
            </a:endParaRPr>
          </a:p>
        </p:txBody>
      </p:sp>
      <p:sp>
        <p:nvSpPr>
          <p:cNvPr id="3" name="Rectangle 11"/>
          <p:cNvSpPr>
            <a:spLocks noChangeArrowheads="1"/>
          </p:cNvSpPr>
          <p:nvPr/>
        </p:nvSpPr>
        <p:spPr bwMode="auto">
          <a:xfrm>
            <a:off x="398492" y="2204864"/>
            <a:ext cx="8316912" cy="230832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50000"/>
              </a:lnSpc>
            </a:pPr>
            <a:r>
              <a:rPr lang="pt-BR" sz="2400" b="1" i="1" dirty="0" smtClean="0">
                <a:solidFill>
                  <a:schemeClr val="tx2">
                    <a:lumMod val="75000"/>
                  </a:schemeClr>
                </a:solidFill>
                <a:effectLst>
                  <a:outerShdw blurRad="38100" dist="38100" dir="2700000" algn="tl">
                    <a:srgbClr val="000000"/>
                  </a:outerShdw>
                </a:effectLst>
              </a:rPr>
              <a:t>Desejamos colocá-la no </a:t>
            </a:r>
            <a:r>
              <a:rPr lang="pt-BR" sz="2400" b="1" i="1" dirty="0">
                <a:solidFill>
                  <a:schemeClr val="tx2">
                    <a:lumMod val="75000"/>
                  </a:schemeClr>
                </a:solidFill>
                <a:effectLst>
                  <a:outerShdw blurRad="38100" dist="38100" dir="2700000" algn="tl">
                    <a:srgbClr val="000000"/>
                  </a:outerShdw>
                </a:effectLst>
              </a:rPr>
              <a:t>âmbito da saúde pública</a:t>
            </a:r>
            <a:r>
              <a:rPr lang="pt-BR" sz="2400" b="1" i="1" dirty="0" smtClean="0">
                <a:solidFill>
                  <a:schemeClr val="tx2">
                    <a:lumMod val="75000"/>
                  </a:schemeClr>
                </a:solidFill>
                <a:effectLst>
                  <a:outerShdw blurRad="38100" dist="38100" dir="2700000" algn="tl">
                    <a:srgbClr val="000000"/>
                  </a:outerShdw>
                </a:effectLst>
              </a:rPr>
              <a:t>, com </a:t>
            </a:r>
            <a:r>
              <a:rPr lang="pt-BR" sz="2400" b="1" i="1" dirty="0">
                <a:solidFill>
                  <a:schemeClr val="tx2">
                    <a:lumMod val="75000"/>
                  </a:schemeClr>
                </a:solidFill>
                <a:effectLst>
                  <a:outerShdw blurRad="38100" dist="38100" dir="2700000" algn="tl">
                    <a:srgbClr val="000000"/>
                  </a:outerShdw>
                </a:effectLst>
              </a:rPr>
              <a:t>atitudes do estado de direito </a:t>
            </a:r>
            <a:r>
              <a:rPr lang="pt-BR" sz="2400" b="1" i="1" dirty="0" smtClean="0">
                <a:solidFill>
                  <a:schemeClr val="tx2">
                    <a:lumMod val="75000"/>
                  </a:schemeClr>
                </a:solidFill>
                <a:effectLst>
                  <a:outerShdw blurRad="38100" dist="38100" dir="2700000" algn="tl">
                    <a:srgbClr val="000000"/>
                  </a:outerShdw>
                </a:effectLst>
              </a:rPr>
              <a:t>mais </a:t>
            </a:r>
            <a:r>
              <a:rPr lang="pt-BR" sz="2400" b="1" i="1" dirty="0">
                <a:solidFill>
                  <a:schemeClr val="tx2">
                    <a:lumMod val="75000"/>
                  </a:schemeClr>
                </a:solidFill>
                <a:effectLst>
                  <a:outerShdw blurRad="38100" dist="38100" dir="2700000" algn="tl">
                    <a:srgbClr val="000000"/>
                  </a:outerShdw>
                </a:effectLst>
              </a:rPr>
              <a:t>sintonizadas com uma saúde alçada                                à condição de direito humano </a:t>
            </a:r>
            <a:r>
              <a:rPr lang="pt-BR" sz="2400" b="1" i="1" dirty="0" smtClean="0">
                <a:solidFill>
                  <a:schemeClr val="tx2">
                    <a:lumMod val="75000"/>
                  </a:schemeClr>
                </a:solidFill>
                <a:effectLst>
                  <a:outerShdw blurRad="38100" dist="38100" dir="2700000" algn="tl">
                    <a:srgbClr val="000000"/>
                  </a:outerShdw>
                </a:effectLst>
              </a:rPr>
              <a:t>fundamental, sob a abordagem integral do processo saúde-doença dos trabalhadores.</a:t>
            </a:r>
            <a:endParaRPr lang="pt-BR" sz="2400" b="1" i="1" dirty="0">
              <a:solidFill>
                <a:schemeClr val="tx2">
                  <a:lumMod val="75000"/>
                </a:schemeClr>
              </a:solidFill>
              <a:effectLst>
                <a:outerShdw blurRad="38100" dist="38100" dir="2700000" algn="tl">
                  <a:srgbClr val="000000"/>
                </a:outerShdw>
              </a:effectLst>
            </a:endParaRPr>
          </a:p>
        </p:txBody>
      </p:sp>
      <p:sp>
        <p:nvSpPr>
          <p:cNvPr id="4" name="Retângulo 3"/>
          <p:cNvSpPr/>
          <p:nvPr/>
        </p:nvSpPr>
        <p:spPr>
          <a:xfrm>
            <a:off x="2071670" y="5143512"/>
            <a:ext cx="6480178" cy="114307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50000"/>
              </a:lnSpc>
            </a:pPr>
            <a:r>
              <a:rPr lang="pt-BR" sz="2400" b="1" i="1" dirty="0" smtClean="0">
                <a:solidFill>
                  <a:schemeClr val="tx2">
                    <a:lumMod val="75000"/>
                  </a:schemeClr>
                </a:solidFill>
                <a:effectLst>
                  <a:outerShdw blurRad="38100" dist="38100" dir="2700000" algn="tl">
                    <a:srgbClr val="000000"/>
                  </a:outerShdw>
                </a:effectLst>
              </a:rPr>
              <a:t>A saúde dos trabalhadores no lugar é a que nos ensina o “Pai da Saúde do Trabalhador”!</a:t>
            </a:r>
          </a:p>
        </p:txBody>
      </p:sp>
      <p:sp>
        <p:nvSpPr>
          <p:cNvPr id="6" name="Text Box 2"/>
          <p:cNvSpPr txBox="1">
            <a:spLocks noChangeArrowheads="1"/>
          </p:cNvSpPr>
          <p:nvPr/>
        </p:nvSpPr>
        <p:spPr bwMode="auto">
          <a:xfrm>
            <a:off x="8496032" y="5929330"/>
            <a:ext cx="648000" cy="936000"/>
          </a:xfrm>
          <a:prstGeom prst="downArrow">
            <a:avLst>
              <a:gd name="adj1" fmla="val 50000"/>
              <a:gd name="adj2" fmla="val 55480"/>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Aft>
                <a:spcPts val="0"/>
              </a:spcAft>
              <a:defRPr/>
            </a:pPr>
            <a:endParaRPr lang="pt-BR" sz="2800" b="1" i="1"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01ramazzini"/>
          <p:cNvPicPr>
            <a:picLocks noChangeAspect="1" noChangeArrowheads="1"/>
          </p:cNvPicPr>
          <p:nvPr/>
        </p:nvPicPr>
        <p:blipFill>
          <a:blip r:embed="rId2" cstate="email"/>
          <a:srcRect/>
          <a:stretch>
            <a:fillRect/>
          </a:stretch>
        </p:blipFill>
        <p:spPr bwMode="auto">
          <a:xfrm>
            <a:off x="214282" y="571480"/>
            <a:ext cx="4714876" cy="6007150"/>
          </a:xfrm>
          <a:prstGeom prst="rect">
            <a:avLst/>
          </a:prstGeom>
          <a:noFill/>
          <a:ln w="9525">
            <a:solidFill>
              <a:srgbClr val="9966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7410" name="Text Box 2"/>
          <p:cNvSpPr txBox="1">
            <a:spLocks noChangeArrowheads="1"/>
          </p:cNvSpPr>
          <p:nvPr/>
        </p:nvSpPr>
        <p:spPr bwMode="auto">
          <a:xfrm>
            <a:off x="5072066" y="2857496"/>
            <a:ext cx="3901837" cy="1532334"/>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Aft>
                <a:spcPts val="0"/>
              </a:spcAft>
              <a:defRPr/>
            </a:pPr>
            <a:r>
              <a:rPr lang="pt-BR" sz="2800" b="1" dirty="0">
                <a:solidFill>
                  <a:schemeClr val="bg1"/>
                </a:solidFill>
                <a:effectLst>
                  <a:outerShdw blurRad="38100" dist="38100" dir="2700000" algn="tl">
                    <a:srgbClr val="000000">
                      <a:alpha val="43137"/>
                    </a:srgbClr>
                  </a:outerShdw>
                </a:effectLst>
                <a:latin typeface="+mn-lt"/>
                <a:cs typeface="+mn-cs"/>
              </a:rPr>
              <a:t>O médico, </a:t>
            </a:r>
          </a:p>
          <a:p>
            <a:pPr algn="ctr">
              <a:spcAft>
                <a:spcPts val="0"/>
              </a:spcAft>
              <a:defRPr/>
            </a:pPr>
            <a:r>
              <a:rPr lang="pt-BR" sz="2800" b="1" dirty="0">
                <a:solidFill>
                  <a:schemeClr val="bg1"/>
                </a:solidFill>
                <a:effectLst>
                  <a:outerShdw blurRad="38100" dist="38100" dir="2700000" algn="tl">
                    <a:srgbClr val="000000">
                      <a:alpha val="43137"/>
                    </a:srgbClr>
                  </a:outerShdw>
                </a:effectLst>
                <a:latin typeface="+mn-lt"/>
                <a:cs typeface="+mn-cs"/>
              </a:rPr>
              <a:t>cientista e literato, </a:t>
            </a:r>
          </a:p>
          <a:p>
            <a:pPr algn="ctr">
              <a:spcAft>
                <a:spcPts val="0"/>
              </a:spcAft>
              <a:defRPr/>
            </a:pPr>
            <a:r>
              <a:rPr lang="pt-BR" sz="2800" b="1" i="1" dirty="0">
                <a:solidFill>
                  <a:schemeClr val="bg1"/>
                </a:solidFill>
                <a:effectLst>
                  <a:outerShdw blurRad="38100" dist="38100" dir="2700000" algn="tl">
                    <a:srgbClr val="000000">
                      <a:alpha val="43137"/>
                    </a:srgbClr>
                  </a:outerShdw>
                </a:effectLst>
                <a:latin typeface="+mn-lt"/>
                <a:cs typeface="+mn-cs"/>
              </a:rPr>
              <a:t>Bernardino Ramazzini</a:t>
            </a:r>
          </a:p>
        </p:txBody>
      </p:sp>
      <p:sp>
        <p:nvSpPr>
          <p:cNvPr id="6" name="Retângulo 5"/>
          <p:cNvSpPr/>
          <p:nvPr/>
        </p:nvSpPr>
        <p:spPr>
          <a:xfrm>
            <a:off x="1409805" y="5643578"/>
            <a:ext cx="2286203" cy="646331"/>
          </a:xfrm>
          <a:prstGeom prst="rect">
            <a:avLst/>
          </a:prstGeom>
        </p:spPr>
        <p:txBody>
          <a:bodyPr wrap="none">
            <a:spAutoFit/>
          </a:bodyPr>
          <a:lstStyle/>
          <a:p>
            <a:pPr algn="ctr"/>
            <a:r>
              <a:rPr lang="pt-BR" b="1" i="1" dirty="0" smtClean="0">
                <a:solidFill>
                  <a:schemeClr val="bg1"/>
                </a:solidFill>
              </a:rPr>
              <a:t>Bernardino </a:t>
            </a:r>
            <a:r>
              <a:rPr lang="pt-BR" b="1" i="1" dirty="0" err="1" smtClean="0">
                <a:solidFill>
                  <a:schemeClr val="bg1"/>
                </a:solidFill>
              </a:rPr>
              <a:t>Ramazzini</a:t>
            </a:r>
            <a:endParaRPr lang="pt-BR" b="1" i="1" dirty="0" smtClean="0">
              <a:solidFill>
                <a:schemeClr val="bg1"/>
              </a:solidFill>
            </a:endParaRPr>
          </a:p>
          <a:p>
            <a:pPr algn="ctr"/>
            <a:r>
              <a:rPr lang="pt-BR" b="1" i="1" dirty="0" smtClean="0">
                <a:solidFill>
                  <a:schemeClr val="bg1"/>
                </a:solidFill>
              </a:rPr>
              <a:t>1633-1714</a:t>
            </a:r>
            <a:endParaRPr lang="pt-BR"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142875" y="5000636"/>
            <a:ext cx="8858250" cy="1557337"/>
          </a:xfrm>
          <a:prstGeom prst="rect">
            <a:avLst/>
          </a:prstGeom>
          <a:noFill/>
          <a:ln w="9525">
            <a:noFill/>
            <a:miter lim="800000"/>
            <a:headEnd/>
            <a:tailEnd/>
          </a:ln>
        </p:spPr>
        <p:txBody>
          <a:bodyPr>
            <a:spAutoFit/>
          </a:bodyPr>
          <a:lstStyle/>
          <a:p>
            <a:pPr lvl="2">
              <a:spcAft>
                <a:spcPts val="1200"/>
              </a:spcAft>
            </a:pPr>
            <a:r>
              <a:rPr lang="pt-BR" i="1" dirty="0" err="1"/>
              <a:t>Ramazzini</a:t>
            </a:r>
            <a:r>
              <a:rPr lang="pt-BR" dirty="0"/>
              <a:t>, Bernardini: </a:t>
            </a:r>
            <a:br>
              <a:rPr lang="pt-BR" dirty="0"/>
            </a:br>
            <a:r>
              <a:rPr lang="pt-BR" dirty="0"/>
              <a:t> </a:t>
            </a:r>
            <a:r>
              <a:rPr lang="pt-BR" i="1" dirty="0"/>
              <a:t>Opera </a:t>
            </a:r>
            <a:r>
              <a:rPr lang="pt-BR" i="1" dirty="0" err="1"/>
              <a:t>omnia</a:t>
            </a:r>
            <a:r>
              <a:rPr lang="pt-BR" i="1" dirty="0"/>
              <a:t>, medica &amp; </a:t>
            </a:r>
            <a:r>
              <a:rPr lang="pt-BR" i="1" dirty="0" err="1"/>
              <a:t>phisiologica</a:t>
            </a:r>
            <a:r>
              <a:rPr lang="pt-BR" i="1" dirty="0"/>
              <a:t> </a:t>
            </a:r>
            <a:r>
              <a:rPr lang="pt-BR" i="1" dirty="0" err="1"/>
              <a:t>accesit</a:t>
            </a:r>
            <a:r>
              <a:rPr lang="pt-BR" i="1" dirty="0"/>
              <a:t> </a:t>
            </a:r>
            <a:r>
              <a:rPr lang="pt-BR" i="1" dirty="0" err="1"/>
              <a:t>vita</a:t>
            </a:r>
            <a:r>
              <a:rPr lang="pt-BR" dirty="0"/>
              <a:t>.../ RAMAZZINI, Bernardini.</a:t>
            </a:r>
            <a:br>
              <a:rPr lang="pt-BR" dirty="0"/>
            </a:br>
            <a:r>
              <a:rPr lang="pt-BR" dirty="0"/>
              <a:t>    </a:t>
            </a:r>
            <a:r>
              <a:rPr lang="pt-BR" dirty="0" err="1"/>
              <a:t>Genevae</a:t>
            </a:r>
            <a:r>
              <a:rPr lang="pt-BR" dirty="0"/>
              <a:t>: </a:t>
            </a:r>
            <a:r>
              <a:rPr lang="pt-BR" dirty="0" err="1"/>
              <a:t>Cramer</a:t>
            </a:r>
            <a:r>
              <a:rPr lang="pt-BR" dirty="0"/>
              <a:t> &amp; </a:t>
            </a:r>
            <a:r>
              <a:rPr lang="pt-BR" dirty="0" err="1"/>
              <a:t>Perachon</a:t>
            </a:r>
            <a:r>
              <a:rPr lang="pt-BR" dirty="0"/>
              <a:t>, 1717.  888p. </a:t>
            </a:r>
          </a:p>
          <a:p>
            <a:pPr algn="just"/>
            <a:r>
              <a:rPr lang="pt-BR" sz="1600" b="1" dirty="0">
                <a:effectLst>
                  <a:outerShdw blurRad="38100" dist="38100" dir="2700000" algn="tl">
                    <a:srgbClr val="000000">
                      <a:alpha val="43137"/>
                    </a:srgbClr>
                  </a:outerShdw>
                </a:effectLst>
              </a:rPr>
              <a:t>Obra organizada por seu sobrinho Bartolomeu </a:t>
            </a:r>
            <a:r>
              <a:rPr lang="pt-BR" sz="1600" b="1" dirty="0" err="1">
                <a:effectLst>
                  <a:outerShdw blurRad="38100" dist="38100" dir="2700000" algn="tl">
                    <a:srgbClr val="000000">
                      <a:alpha val="43137"/>
                    </a:srgbClr>
                  </a:outerShdw>
                </a:effectLst>
              </a:rPr>
              <a:t>Ramazzini</a:t>
            </a:r>
            <a:r>
              <a:rPr lang="pt-BR" sz="1600" b="1" dirty="0">
                <a:effectLst>
                  <a:outerShdw blurRad="38100" dist="38100" dir="2700000" algn="tl">
                    <a:srgbClr val="000000">
                      <a:alpha val="43137"/>
                    </a:srgbClr>
                  </a:outerShdw>
                </a:effectLst>
              </a:rPr>
              <a:t> (</a:t>
            </a:r>
            <a:r>
              <a:rPr lang="pt-BR" sz="1600" b="1" dirty="0" smtClean="0">
                <a:effectLst>
                  <a:outerShdw blurRad="38100" dist="38100" dir="2700000" algn="tl">
                    <a:srgbClr val="000000">
                      <a:alpha val="43137"/>
                    </a:srgbClr>
                  </a:outerShdw>
                </a:effectLst>
              </a:rPr>
              <a:t>1717) </a:t>
            </a:r>
            <a:r>
              <a:rPr lang="pt-BR" sz="1600" b="1" dirty="0">
                <a:effectLst>
                  <a:outerShdw blurRad="38100" dist="38100" dir="2700000" algn="tl">
                    <a:srgbClr val="000000">
                      <a:alpha val="43137"/>
                    </a:srgbClr>
                  </a:outerShdw>
                </a:effectLst>
              </a:rPr>
              <a:t>que compila os trabalhos de </a:t>
            </a:r>
            <a:r>
              <a:rPr lang="pt-BR" sz="1600" b="1" i="1" dirty="0" err="1">
                <a:effectLst>
                  <a:outerShdw blurRad="38100" dist="38100" dir="2700000" algn="tl">
                    <a:srgbClr val="000000">
                      <a:alpha val="43137"/>
                    </a:srgbClr>
                  </a:outerShdw>
                </a:effectLst>
              </a:rPr>
              <a:t>Ramazzini</a:t>
            </a:r>
            <a:r>
              <a:rPr lang="pt-BR" sz="1600" b="1" dirty="0">
                <a:effectLst>
                  <a:outerShdw blurRad="38100" dist="38100" dir="2700000" algn="tl">
                    <a:srgbClr val="000000">
                      <a:alpha val="43137"/>
                    </a:srgbClr>
                  </a:outerShdw>
                </a:effectLst>
              </a:rPr>
              <a:t>, inclusive o mais famoso (As doenças dos trabalhadores). Teve diversas traduções /edições.</a:t>
            </a:r>
          </a:p>
        </p:txBody>
      </p:sp>
      <p:pic>
        <p:nvPicPr>
          <p:cNvPr id="15363" name="Picture 17" descr="10_ramazzini_opera_omnia"/>
          <p:cNvPicPr>
            <a:picLocks noChangeAspect="1" noChangeArrowheads="1"/>
          </p:cNvPicPr>
          <p:nvPr/>
        </p:nvPicPr>
        <p:blipFill>
          <a:blip r:embed="rId2" cstate="email"/>
          <a:srcRect/>
          <a:stretch>
            <a:fillRect/>
          </a:stretch>
        </p:blipFill>
        <p:spPr bwMode="auto">
          <a:xfrm>
            <a:off x="1000100" y="1071546"/>
            <a:ext cx="7143773" cy="3796659"/>
          </a:xfrm>
          <a:prstGeom prst="rect">
            <a:avLst/>
          </a:prstGeom>
          <a:noFill/>
          <a:ln w="12700" algn="ctr">
            <a:solidFill>
              <a:srgbClr val="0000FF"/>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0723" name="Retângulo 2"/>
          <p:cNvSpPr>
            <a:spLocks noChangeArrowheads="1"/>
          </p:cNvSpPr>
          <p:nvPr/>
        </p:nvSpPr>
        <p:spPr bwMode="auto">
          <a:xfrm>
            <a:off x="2000232" y="285728"/>
            <a:ext cx="5561013" cy="519113"/>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defRPr/>
            </a:pPr>
            <a:r>
              <a:rPr lang="pt-BR" sz="2800" b="1" i="1" dirty="0">
                <a:effectLst>
                  <a:outerShdw blurRad="50800" dist="50800" dir="5400000" algn="ctr" rotWithShape="0">
                    <a:schemeClr val="tx1">
                      <a:alpha val="48000"/>
                    </a:schemeClr>
                  </a:outerShdw>
                </a:effectLst>
                <a:cs typeface="+mn-cs"/>
              </a:rPr>
              <a:t>Opera </a:t>
            </a:r>
            <a:r>
              <a:rPr lang="pt-BR" sz="2800" b="1" i="1" dirty="0" err="1">
                <a:effectLst>
                  <a:outerShdw blurRad="50800" dist="50800" dir="5400000" algn="ctr" rotWithShape="0">
                    <a:schemeClr val="tx1">
                      <a:alpha val="48000"/>
                    </a:schemeClr>
                  </a:outerShdw>
                </a:effectLst>
                <a:cs typeface="+mn-cs"/>
              </a:rPr>
              <a:t>omnia</a:t>
            </a:r>
            <a:r>
              <a:rPr lang="pt-BR" sz="2800" b="1" i="1" dirty="0">
                <a:effectLst>
                  <a:outerShdw blurRad="50800" dist="50800" dir="5400000" algn="ctr" rotWithShape="0">
                    <a:schemeClr val="tx1">
                      <a:alpha val="48000"/>
                    </a:schemeClr>
                  </a:outerShdw>
                </a:effectLst>
                <a:cs typeface="+mn-cs"/>
              </a:rPr>
              <a:t> medica </a:t>
            </a:r>
            <a:r>
              <a:rPr lang="pt-BR" sz="2800" b="1" i="1" dirty="0" err="1">
                <a:effectLst>
                  <a:outerShdw blurRad="50800" dist="50800" dir="5400000" algn="ctr" rotWithShape="0">
                    <a:schemeClr val="tx1">
                      <a:alpha val="48000"/>
                    </a:schemeClr>
                  </a:outerShdw>
                </a:effectLst>
                <a:cs typeface="+mn-cs"/>
              </a:rPr>
              <a:t>et</a:t>
            </a:r>
            <a:r>
              <a:rPr lang="pt-BR" sz="2800" b="1" i="1" dirty="0">
                <a:effectLst>
                  <a:outerShdw blurRad="50800" dist="50800" dir="5400000" algn="ctr" rotWithShape="0">
                    <a:schemeClr val="tx1">
                      <a:alpha val="48000"/>
                    </a:schemeClr>
                  </a:outerShdw>
                </a:effectLst>
                <a:cs typeface="+mn-cs"/>
              </a:rPr>
              <a:t> </a:t>
            </a:r>
            <a:r>
              <a:rPr lang="pt-BR" sz="2800" b="1" i="1" dirty="0" err="1">
                <a:effectLst>
                  <a:outerShdw blurRad="50800" dist="50800" dir="5400000" algn="ctr" rotWithShape="0">
                    <a:schemeClr val="tx1">
                      <a:alpha val="48000"/>
                    </a:schemeClr>
                  </a:outerShdw>
                </a:effectLst>
                <a:cs typeface="+mn-cs"/>
              </a:rPr>
              <a:t>physiologica</a:t>
            </a:r>
            <a:endParaRPr lang="pt-BR" sz="2800" b="1" i="1" dirty="0">
              <a:effectLst>
                <a:outerShdw blurRad="50800" dist="50800" dir="5400000" algn="ctr" rotWithShape="0">
                  <a:schemeClr val="tx1">
                    <a:alpha val="48000"/>
                  </a:schemeClr>
                </a:outerShdw>
              </a:effectLst>
              <a:cs typeface="+mn-cs"/>
            </a:endParaRPr>
          </a:p>
        </p:txBody>
      </p:sp>
      <p:sp>
        <p:nvSpPr>
          <p:cNvPr id="8" name="Retângulo 7"/>
          <p:cNvSpPr/>
          <p:nvPr/>
        </p:nvSpPr>
        <p:spPr>
          <a:xfrm>
            <a:off x="6535786" y="0"/>
            <a:ext cx="2608214" cy="276999"/>
          </a:xfrm>
          <a:prstGeom prst="rect">
            <a:avLst/>
          </a:prstGeom>
        </p:spPr>
        <p:txBody>
          <a:bodyPr wrap="none">
            <a:spAutoFit/>
          </a:bodyPr>
          <a:lstStyle/>
          <a:p>
            <a:pPr algn="ctr">
              <a:defRPr/>
            </a:pPr>
            <a:r>
              <a:rPr lang="pt-BR" sz="1200" dirty="0" smtClean="0"/>
              <a:t>“As doenças dos trabalhadores” (1700)</a:t>
            </a:r>
            <a:endParaRPr lang="pt-BR" sz="12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tângulo 2"/>
          <p:cNvSpPr>
            <a:spLocks noChangeArrowheads="1"/>
          </p:cNvSpPr>
          <p:nvPr/>
        </p:nvSpPr>
        <p:spPr bwMode="auto">
          <a:xfrm>
            <a:off x="1894892" y="0"/>
            <a:ext cx="5703421" cy="523220"/>
          </a:xfrm>
          <a:prstGeom prst="rect">
            <a:avLst/>
          </a:prstGeom>
          <a:noFill/>
          <a:ln w="9525" algn="ctr">
            <a:noFill/>
            <a:miter lim="800000"/>
            <a:headEnd/>
            <a:tailEnd/>
          </a:ln>
          <a:effectLst>
            <a:outerShdw dist="17961" dir="2700000" algn="ctr" rotWithShape="0">
              <a:schemeClr val="tx1"/>
            </a:outerShdw>
          </a:effectLst>
        </p:spPr>
        <p:txBody>
          <a:bodyPr wrap="none">
            <a:spAutoFit/>
          </a:bodyPr>
          <a:lstStyle/>
          <a:p>
            <a:pPr algn="ctr">
              <a:defRPr/>
            </a:pPr>
            <a:r>
              <a:rPr lang="pt-BR" sz="2800" b="1" dirty="0">
                <a:effectLst>
                  <a:outerShdw blurRad="50800" dist="50800" dir="5400000" algn="ctr" rotWithShape="0">
                    <a:schemeClr val="tx1"/>
                  </a:outerShdw>
                </a:effectLst>
              </a:rPr>
              <a:t>As Doenças dos </a:t>
            </a:r>
            <a:r>
              <a:rPr lang="pt-BR" sz="2800" b="1" dirty="0" smtClean="0">
                <a:effectLst>
                  <a:outerShdw blurRad="50800" dist="50800" dir="5400000" algn="ctr" rotWithShape="0">
                    <a:schemeClr val="tx1"/>
                  </a:outerShdw>
                </a:effectLst>
              </a:rPr>
              <a:t>Trabalhadores - 1700</a:t>
            </a:r>
            <a:endParaRPr lang="pt-BR" sz="2800" b="1" dirty="0">
              <a:effectLst>
                <a:outerShdw blurRad="50800" dist="50800" dir="5400000" algn="ctr" rotWithShape="0">
                  <a:schemeClr val="tx1"/>
                </a:outerShdw>
              </a:effectLst>
            </a:endParaRPr>
          </a:p>
        </p:txBody>
      </p:sp>
      <p:pic>
        <p:nvPicPr>
          <p:cNvPr id="10" name="Picture 10" descr="01ramazzini"/>
          <p:cNvPicPr>
            <a:picLocks noChangeAspect="1" noChangeArrowheads="1"/>
          </p:cNvPicPr>
          <p:nvPr/>
        </p:nvPicPr>
        <p:blipFill>
          <a:blip r:embed="rId2" cstate="email"/>
          <a:srcRect/>
          <a:stretch>
            <a:fillRect/>
          </a:stretch>
        </p:blipFill>
        <p:spPr bwMode="auto">
          <a:xfrm flipH="1">
            <a:off x="4792366" y="571480"/>
            <a:ext cx="4780294" cy="6715172"/>
          </a:xfrm>
          <a:prstGeom prst="ellipse">
            <a:avLst/>
          </a:prstGeom>
          <a:ln>
            <a:noFill/>
          </a:ln>
          <a:effectLst>
            <a:softEdge rad="317500"/>
          </a:effectLst>
        </p:spPr>
      </p:pic>
      <p:grpSp>
        <p:nvGrpSpPr>
          <p:cNvPr id="2" name="Grupo 7"/>
          <p:cNvGrpSpPr/>
          <p:nvPr/>
        </p:nvGrpSpPr>
        <p:grpSpPr>
          <a:xfrm>
            <a:off x="2571768" y="592521"/>
            <a:ext cx="4357686" cy="6265479"/>
            <a:chOff x="2286016" y="592521"/>
            <a:chExt cx="4357686" cy="6265479"/>
          </a:xfrm>
        </p:grpSpPr>
        <p:pic>
          <p:nvPicPr>
            <p:cNvPr id="1026" name="Picture 2"/>
            <p:cNvPicPr>
              <a:picLocks noChangeAspect="1" noChangeArrowheads="1"/>
            </p:cNvPicPr>
            <p:nvPr/>
          </p:nvPicPr>
          <p:blipFill>
            <a:blip r:embed="rId3" cstate="email"/>
            <a:srcRect/>
            <a:stretch>
              <a:fillRect/>
            </a:stretch>
          </p:blipFill>
          <p:spPr bwMode="auto">
            <a:xfrm>
              <a:off x="2286016" y="592521"/>
              <a:ext cx="4357686" cy="6265479"/>
            </a:xfrm>
            <a:prstGeom prst="rect">
              <a:avLst/>
            </a:prstGeom>
            <a:noFill/>
            <a:ln w="9525">
              <a:solidFill>
                <a:srgbClr val="9966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etângulo de cantos arredondados 5"/>
            <p:cNvSpPr/>
            <p:nvPr/>
          </p:nvSpPr>
          <p:spPr>
            <a:xfrm>
              <a:off x="2428860" y="6429396"/>
              <a:ext cx="857256" cy="357166"/>
            </a:xfrm>
            <a:prstGeom prst="round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smtClean="0">
                  <a:solidFill>
                    <a:schemeClr val="tx1"/>
                  </a:solidFill>
                </a:rPr>
                <a:t>2016</a:t>
              </a:r>
              <a:endParaRPr lang="pt-BR" sz="1600" b="1" dirty="0">
                <a:solidFill>
                  <a:schemeClr val="tx1"/>
                </a:solidFill>
              </a:endParaRPr>
            </a:p>
          </p:txBody>
        </p:sp>
      </p:grpSp>
      <p:sp>
        <p:nvSpPr>
          <p:cNvPr id="8" name="Retângulo 7"/>
          <p:cNvSpPr/>
          <p:nvPr/>
        </p:nvSpPr>
        <p:spPr>
          <a:xfrm rot="16200000">
            <a:off x="-2576177" y="3290501"/>
            <a:ext cx="5857918" cy="276999"/>
          </a:xfrm>
          <a:prstGeom prst="rect">
            <a:avLst/>
          </a:prstGeom>
        </p:spPr>
        <p:txBody>
          <a:bodyPr wrap="square">
            <a:spAutoFit/>
          </a:bodyPr>
          <a:lstStyle/>
          <a:p>
            <a:r>
              <a:rPr lang="pt-BR" sz="1200" dirty="0" smtClean="0">
                <a:hlinkClick r:id="rId4"/>
              </a:rPr>
              <a:t>https://docs.wixstatic.com/ugd/15557d_34bf07d01e944518a21e83c270f1cea4.pdf</a:t>
            </a:r>
            <a:endParaRPr lang="pt-B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07691 0.34699 L -0.33264 0.00069 " pathEditMode="relative" rAng="0" ptsTypes="AA">
                                      <p:cBhvr>
                                        <p:cTn id="6" dur="3000" fill="hold"/>
                                        <p:tgtEl>
                                          <p:spTgt spid="10"/>
                                        </p:tgtEl>
                                        <p:attrNameLst>
                                          <p:attrName>ppt_x</p:attrName>
                                          <p:attrName>ppt_y</p:attrName>
                                        </p:attrNameLst>
                                      </p:cBhvr>
                                      <p:rCtr x="-205" y="-173"/>
                                    </p:animMotion>
                                  </p:childTnLst>
                                </p:cTn>
                              </p:par>
                            </p:childTnLst>
                          </p:cTn>
                        </p:par>
                        <p:par>
                          <p:cTn id="7" fill="hold">
                            <p:stCondLst>
                              <p:cond delay="3000"/>
                            </p:stCondLst>
                            <p:childTnLst>
                              <p:par>
                                <p:cTn id="8" presetID="10" presetClass="exit" presetSubtype="0" fill="hold" nodeType="afterEffect">
                                  <p:stCondLst>
                                    <p:cond delay="0"/>
                                  </p:stCondLst>
                                  <p:childTnLst>
                                    <p:animEffect transition="out" filter="fade">
                                      <p:cBhvr>
                                        <p:cTn id="9" dur="3000"/>
                                        <p:tgtEl>
                                          <p:spTgt spid="10"/>
                                        </p:tgtEl>
                                      </p:cBhvr>
                                    </p:animEffect>
                                    <p:set>
                                      <p:cBhvr>
                                        <p:cTn id="10" dur="1" fill="hold">
                                          <p:stCondLst>
                                            <p:cond delay="2999"/>
                                          </p:stCondLst>
                                        </p:cTn>
                                        <p:tgtEl>
                                          <p:spTgt spid="1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a:spLocks noChangeArrowheads="1"/>
          </p:cNvSpPr>
          <p:nvPr/>
        </p:nvSpPr>
        <p:spPr bwMode="auto">
          <a:xfrm>
            <a:off x="2857488" y="2428868"/>
            <a:ext cx="3805228" cy="1464231"/>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Aft>
                <a:spcPts val="0"/>
              </a:spcAft>
              <a:defRPr/>
            </a:pPr>
            <a:r>
              <a:rPr lang="pt-BR" sz="4000" b="1" dirty="0">
                <a:solidFill>
                  <a:schemeClr val="bg1"/>
                </a:solidFill>
                <a:effectLst>
                  <a:outerShdw blurRad="38100" dist="38100" dir="2700000" algn="tl">
                    <a:srgbClr val="000000">
                      <a:alpha val="43137"/>
                    </a:srgbClr>
                  </a:outerShdw>
                </a:effectLst>
                <a:latin typeface="+mn-lt"/>
                <a:cs typeface="+mn-cs"/>
              </a:rPr>
              <a:t>Método de Ramazzini</a:t>
            </a:r>
          </a:p>
        </p:txBody>
      </p:sp>
      <p:sp>
        <p:nvSpPr>
          <p:cNvPr id="7" name="Retângulo 6"/>
          <p:cNvSpPr/>
          <p:nvPr/>
        </p:nvSpPr>
        <p:spPr>
          <a:xfrm>
            <a:off x="571504" y="6478809"/>
            <a:ext cx="7643834" cy="307777"/>
          </a:xfrm>
          <a:prstGeom prst="rect">
            <a:avLst/>
          </a:prstGeom>
        </p:spPr>
        <p:txBody>
          <a:bodyPr wrap="square">
            <a:spAutoFit/>
          </a:bodyPr>
          <a:lstStyle/>
          <a:p>
            <a:pPr algn="ctr"/>
            <a:r>
              <a:rPr lang="pt-BR" sz="1400" dirty="0" smtClean="0">
                <a:hlinkClick r:id="rId2"/>
              </a:rPr>
              <a:t>https://docs.wixstatic.com/ugd/15557d_ebf44d4516554646ba3fa9b5c5781837.pdf</a:t>
            </a:r>
            <a:endParaRPr lang="pt-BR" sz="1400" dirty="0"/>
          </a:p>
        </p:txBody>
      </p:sp>
      <p:sp>
        <p:nvSpPr>
          <p:cNvPr id="8" name="CaixaDeTexto 7"/>
          <p:cNvSpPr txBox="1"/>
          <p:nvPr/>
        </p:nvSpPr>
        <p:spPr>
          <a:xfrm>
            <a:off x="5500694" y="4000504"/>
            <a:ext cx="1539396" cy="369332"/>
          </a:xfrm>
          <a:prstGeom prst="rect">
            <a:avLst/>
          </a:prstGeom>
          <a:noFill/>
        </p:spPr>
        <p:txBody>
          <a:bodyPr wrap="none" rtlCol="0">
            <a:spAutoFit/>
          </a:bodyPr>
          <a:lstStyle/>
          <a:p>
            <a:r>
              <a:rPr lang="pt-BR" dirty="0" smtClean="0"/>
              <a:t>Breve síntese.</a:t>
            </a:r>
            <a:endParaRPr lang="pt-B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tângulo 9"/>
          <p:cNvSpPr>
            <a:spLocks noChangeArrowheads="1"/>
          </p:cNvSpPr>
          <p:nvPr/>
        </p:nvSpPr>
        <p:spPr bwMode="auto">
          <a:xfrm>
            <a:off x="3000364" y="4354076"/>
            <a:ext cx="3225813" cy="18610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000" b="1" dirty="0" smtClean="0">
                <a:solidFill>
                  <a:schemeClr val="bg1"/>
                </a:solidFill>
                <a:effectLst>
                  <a:outerShdw blurRad="38100" dist="38100" dir="2700000" algn="tl">
                    <a:srgbClr val="000000">
                      <a:alpha val="43137"/>
                    </a:srgbClr>
                  </a:outerShdw>
                </a:effectLst>
                <a:latin typeface="+mn-lt"/>
                <a:cs typeface="+mn-cs"/>
              </a:rPr>
              <a:t>Respeito </a:t>
            </a:r>
            <a:r>
              <a:rPr lang="pt-BR" sz="2000" b="1" dirty="0">
                <a:solidFill>
                  <a:schemeClr val="bg1"/>
                </a:solidFill>
                <a:effectLst>
                  <a:outerShdw blurRad="38100" dist="38100" dir="2700000" algn="tl">
                    <a:srgbClr val="000000">
                      <a:alpha val="43137"/>
                    </a:srgbClr>
                  </a:outerShdw>
                </a:effectLst>
                <a:latin typeface="+mn-lt"/>
                <a:cs typeface="+mn-cs"/>
              </a:rPr>
              <a:t>ao paciente independente de sua condição social</a:t>
            </a:r>
          </a:p>
        </p:txBody>
      </p:sp>
      <p:sp>
        <p:nvSpPr>
          <p:cNvPr id="25605" name="Rectangle 14"/>
          <p:cNvSpPr>
            <a:spLocks noChangeArrowheads="1"/>
          </p:cNvSpPr>
          <p:nvPr/>
        </p:nvSpPr>
        <p:spPr bwMode="auto">
          <a:xfrm>
            <a:off x="285720" y="714356"/>
            <a:ext cx="8569325" cy="3410164"/>
          </a:xfrm>
          <a:prstGeom prst="rect">
            <a:avLst/>
          </a:prstGeom>
          <a:noFill/>
          <a:ln w="9525">
            <a:noFill/>
            <a:miter lim="800000"/>
            <a:headEnd/>
            <a:tailEnd/>
          </a:ln>
        </p:spPr>
        <p:txBody>
          <a:bodyPr anchor="ctr">
            <a:spAutoFit/>
          </a:bodyPr>
          <a:lstStyle/>
          <a:p>
            <a:pPr algn="ctr" eaLnBrk="0" hangingPunct="0">
              <a:lnSpc>
                <a:spcPct val="140000"/>
              </a:lnSpc>
            </a:pPr>
            <a:r>
              <a:rPr lang="pt-PT" sz="2200" b="1" i="1" dirty="0" smtClean="0">
                <a:effectLst>
                  <a:outerShdw blurRad="38100" dist="38100" dir="2700000" algn="tl">
                    <a:srgbClr val="000000">
                      <a:alpha val="43137"/>
                    </a:srgbClr>
                  </a:outerShdw>
                </a:effectLst>
              </a:rPr>
              <a:t>O </a:t>
            </a:r>
            <a:r>
              <a:rPr lang="pt-PT" sz="2200" b="1" i="1" dirty="0">
                <a:effectLst>
                  <a:outerShdw blurRad="38100" dist="38100" dir="2700000" algn="tl">
                    <a:srgbClr val="000000">
                      <a:alpha val="43137"/>
                    </a:srgbClr>
                  </a:outerShdw>
                </a:effectLst>
              </a:rPr>
              <a:t>médico que vai atender a um paciente proletário </a:t>
            </a:r>
            <a:endParaRPr lang="pt-PT" sz="2200" b="1" i="1" dirty="0" smtClean="0">
              <a:effectLst>
                <a:outerShdw blurRad="38100" dist="38100" dir="2700000" algn="tl">
                  <a:srgbClr val="000000">
                    <a:alpha val="43137"/>
                  </a:srgbClr>
                </a:outerShdw>
              </a:effectLst>
            </a:endParaRPr>
          </a:p>
          <a:p>
            <a:pPr algn="ctr" eaLnBrk="0" hangingPunct="0">
              <a:lnSpc>
                <a:spcPct val="140000"/>
              </a:lnSpc>
            </a:pPr>
            <a:r>
              <a:rPr lang="pt-PT" sz="2200" b="1" i="1" dirty="0" smtClean="0">
                <a:effectLst>
                  <a:outerShdw blurRad="38100" dist="38100" dir="2700000" algn="tl">
                    <a:srgbClr val="000000">
                      <a:alpha val="43137"/>
                    </a:srgbClr>
                  </a:outerShdw>
                </a:effectLst>
              </a:rPr>
              <a:t>não </a:t>
            </a:r>
            <a:r>
              <a:rPr lang="pt-PT" sz="2200" b="1" i="1" dirty="0">
                <a:effectLst>
                  <a:outerShdw blurRad="38100" dist="38100" dir="2700000" algn="tl">
                    <a:srgbClr val="000000">
                      <a:alpha val="43137"/>
                    </a:srgbClr>
                  </a:outerShdw>
                </a:effectLst>
              </a:rPr>
              <a:t>se deve limitar a pôr a mão no pulso, com </a:t>
            </a:r>
            <a:r>
              <a:rPr lang="pt-PT" sz="2200" b="1" i="1" dirty="0" smtClean="0">
                <a:effectLst>
                  <a:outerShdw blurRad="38100" dist="38100" dir="2700000" algn="tl">
                    <a:srgbClr val="000000">
                      <a:alpha val="43137"/>
                    </a:srgbClr>
                  </a:outerShdw>
                </a:effectLst>
              </a:rPr>
              <a:t>pressa;</a:t>
            </a:r>
          </a:p>
          <a:p>
            <a:pPr algn="ctr" eaLnBrk="0" hangingPunct="0">
              <a:lnSpc>
                <a:spcPct val="140000"/>
              </a:lnSpc>
            </a:pPr>
            <a:r>
              <a:rPr lang="pt-PT" sz="2200" b="1" i="1" dirty="0" smtClean="0">
                <a:effectLst>
                  <a:outerShdw blurRad="38100" dist="38100" dir="2700000" algn="tl">
                    <a:srgbClr val="000000">
                      <a:alpha val="43137"/>
                    </a:srgbClr>
                  </a:outerShdw>
                </a:effectLst>
              </a:rPr>
              <a:t>não </a:t>
            </a:r>
            <a:r>
              <a:rPr lang="pt-PT" sz="2200" b="1" i="1" dirty="0">
                <a:effectLst>
                  <a:outerShdw blurRad="38100" dist="38100" dir="2700000" algn="tl">
                    <a:srgbClr val="000000">
                      <a:alpha val="43137"/>
                    </a:srgbClr>
                  </a:outerShdw>
                </a:effectLst>
              </a:rPr>
              <a:t>delibere de pé sobre o que convém ou não convém fazer, </a:t>
            </a:r>
            <a:endParaRPr lang="pt-PT" sz="2200" b="1" i="1" dirty="0" smtClean="0">
              <a:effectLst>
                <a:outerShdw blurRad="38100" dist="38100" dir="2700000" algn="tl">
                  <a:srgbClr val="000000">
                    <a:alpha val="43137"/>
                  </a:srgbClr>
                </a:outerShdw>
              </a:effectLst>
            </a:endParaRPr>
          </a:p>
          <a:p>
            <a:pPr algn="ctr" eaLnBrk="0" hangingPunct="0">
              <a:lnSpc>
                <a:spcPct val="140000"/>
              </a:lnSpc>
            </a:pPr>
            <a:r>
              <a:rPr lang="pt-PT" sz="2200" b="1" i="1" dirty="0" smtClean="0">
                <a:effectLst>
                  <a:outerShdw blurRad="38100" dist="38100" dir="2700000" algn="tl">
                    <a:srgbClr val="000000">
                      <a:alpha val="43137"/>
                    </a:srgbClr>
                  </a:outerShdw>
                </a:effectLst>
              </a:rPr>
              <a:t>como </a:t>
            </a:r>
            <a:r>
              <a:rPr lang="pt-PT" sz="2200" b="1" i="1" dirty="0">
                <a:effectLst>
                  <a:outerShdw blurRad="38100" dist="38100" dir="2700000" algn="tl">
                    <a:srgbClr val="000000">
                      <a:alpha val="43137"/>
                    </a:srgbClr>
                  </a:outerShdw>
                </a:effectLst>
              </a:rPr>
              <a:t>se não jogasse com a vida humana</a:t>
            </a:r>
            <a:r>
              <a:rPr lang="pt-PT" sz="2200" i="1" dirty="0"/>
              <a:t>; </a:t>
            </a:r>
            <a:endParaRPr lang="pt-PT" sz="2200" i="1" dirty="0" smtClean="0"/>
          </a:p>
          <a:p>
            <a:pPr algn="ctr" eaLnBrk="0" hangingPunct="0">
              <a:lnSpc>
                <a:spcPct val="140000"/>
              </a:lnSpc>
            </a:pPr>
            <a:r>
              <a:rPr lang="pt-PT" sz="2200" b="1" i="1" dirty="0" smtClean="0">
                <a:effectLst>
                  <a:outerShdw blurRad="38100" dist="38100" dir="2700000" algn="tl">
                    <a:srgbClr val="000000">
                      <a:alpha val="43137"/>
                    </a:srgbClr>
                  </a:outerShdw>
                </a:effectLst>
              </a:rPr>
              <a:t>deve </a:t>
            </a:r>
            <a:r>
              <a:rPr lang="pt-PT" sz="2200" b="1" i="1" dirty="0">
                <a:effectLst>
                  <a:outerShdw blurRad="38100" dist="38100" dir="2700000" algn="tl">
                    <a:srgbClr val="000000">
                      <a:alpha val="43137"/>
                    </a:srgbClr>
                  </a:outerShdw>
                </a:effectLst>
              </a:rPr>
              <a:t>sentar-se, com a dignidade de um juiz, </a:t>
            </a:r>
            <a:endParaRPr lang="pt-PT" sz="2200" b="1" i="1" dirty="0" smtClean="0">
              <a:effectLst>
                <a:outerShdw blurRad="38100" dist="38100" dir="2700000" algn="tl">
                  <a:srgbClr val="000000">
                    <a:alpha val="43137"/>
                  </a:srgbClr>
                </a:outerShdw>
              </a:effectLst>
            </a:endParaRPr>
          </a:p>
          <a:p>
            <a:pPr algn="ctr" eaLnBrk="0" hangingPunct="0">
              <a:lnSpc>
                <a:spcPct val="140000"/>
              </a:lnSpc>
            </a:pPr>
            <a:r>
              <a:rPr lang="pt-PT" sz="2200" b="1" i="1" dirty="0" smtClean="0">
                <a:effectLst>
                  <a:outerShdw blurRad="38100" dist="38100" dir="2700000" algn="tl">
                    <a:srgbClr val="000000">
                      <a:alpha val="43137"/>
                    </a:srgbClr>
                  </a:outerShdw>
                </a:effectLst>
              </a:rPr>
              <a:t>ainda </a:t>
            </a:r>
            <a:r>
              <a:rPr lang="pt-PT" sz="2200" b="1" i="1" dirty="0">
                <a:effectLst>
                  <a:outerShdw blurRad="38100" dist="38100" dir="2700000" algn="tl">
                    <a:srgbClr val="000000">
                      <a:alpha val="43137"/>
                    </a:srgbClr>
                  </a:outerShdw>
                </a:effectLst>
              </a:rPr>
              <a:t>que não seja em cadeira dourada, como em casa de magnatas</a:t>
            </a:r>
            <a:r>
              <a:rPr lang="pt-PT" sz="2200" i="1" dirty="0"/>
              <a:t>; </a:t>
            </a:r>
            <a:endParaRPr lang="pt-PT" sz="2200" i="1" dirty="0" smtClean="0"/>
          </a:p>
          <a:p>
            <a:pPr algn="ctr" eaLnBrk="0" hangingPunct="0">
              <a:lnSpc>
                <a:spcPct val="140000"/>
              </a:lnSpc>
            </a:pPr>
            <a:r>
              <a:rPr lang="pt-PT" sz="2200" b="1" i="1" dirty="0" smtClean="0">
                <a:effectLst>
                  <a:outerShdw blurRad="38100" dist="38100" dir="2700000" algn="tl">
                    <a:srgbClr val="000000">
                      <a:alpha val="43137"/>
                    </a:srgbClr>
                  </a:outerShdw>
                </a:effectLst>
              </a:rPr>
              <a:t>sente-se, </a:t>
            </a:r>
            <a:r>
              <a:rPr lang="pt-PT" sz="2200" b="1" i="1" dirty="0">
                <a:effectLst>
                  <a:outerShdw blurRad="38100" dist="38100" dir="2700000" algn="tl">
                    <a:srgbClr val="000000">
                      <a:alpha val="43137"/>
                    </a:srgbClr>
                  </a:outerShdw>
                </a:effectLst>
              </a:rPr>
              <a:t>mesmo num banco, </a:t>
            </a:r>
            <a:r>
              <a:rPr lang="pt-PT" sz="2200" b="1" i="1" dirty="0" smtClean="0">
                <a:effectLst>
                  <a:outerShdw blurRad="38100" dist="38100" dir="2700000" algn="tl">
                    <a:srgbClr val="000000">
                      <a:alpha val="43137"/>
                    </a:srgbClr>
                  </a:outerShdw>
                </a:effectLst>
              </a:rPr>
              <a:t>[...]</a:t>
            </a:r>
          </a:p>
        </p:txBody>
      </p:sp>
      <p:sp>
        <p:nvSpPr>
          <p:cNvPr id="8" name="CaixaDeTexto 2"/>
          <p:cNvSpPr txBox="1">
            <a:spLocks noChangeArrowheads="1"/>
          </p:cNvSpPr>
          <p:nvPr/>
        </p:nvSpPr>
        <p:spPr bwMode="auto">
          <a:xfrm>
            <a:off x="36467" y="59272"/>
            <a:ext cx="2892459" cy="369332"/>
          </a:xfrm>
          <a:prstGeom prst="rect">
            <a:avLst/>
          </a:prstGeom>
          <a:noFill/>
          <a:ln w="9525">
            <a:noFill/>
            <a:miter lim="800000"/>
            <a:headEnd/>
            <a:tailEnd/>
          </a:ln>
        </p:spPr>
        <p:txBody>
          <a:bodyPr wrap="none">
            <a:spAutoFit/>
          </a:bodyPr>
          <a:lstStyle/>
          <a:p>
            <a:pPr algn="ctr">
              <a:defRPr/>
            </a:pPr>
            <a:r>
              <a:rPr lang="pt-BR" b="1" dirty="0">
                <a:effectLst>
                  <a:outerShdw blurRad="38100" dist="38100" dir="2700000" algn="tl">
                    <a:srgbClr val="000000">
                      <a:alpha val="43137"/>
                    </a:srgbClr>
                  </a:outerShdw>
                </a:effectLst>
              </a:rPr>
              <a:t>O lugar de fala de </a:t>
            </a:r>
            <a:r>
              <a:rPr lang="pt-BR" b="1" i="1" dirty="0">
                <a:effectLst>
                  <a:outerShdw blurRad="38100" dist="38100" dir="2700000" algn="tl">
                    <a:srgbClr val="000000">
                      <a:alpha val="43137"/>
                    </a:srgbClr>
                  </a:outerShdw>
                </a:effectLst>
              </a:rPr>
              <a:t>Ramazzini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60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60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560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2"/>
          <p:cNvSpPr txBox="1">
            <a:spLocks noChangeArrowheads="1"/>
          </p:cNvSpPr>
          <p:nvPr/>
        </p:nvSpPr>
        <p:spPr bwMode="auto">
          <a:xfrm>
            <a:off x="3643306" y="4858306"/>
            <a:ext cx="1928813" cy="142821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000" b="1" dirty="0">
                <a:solidFill>
                  <a:schemeClr val="bg1"/>
                </a:solidFill>
                <a:effectLst>
                  <a:outerShdw blurRad="38100" dist="38100" dir="2700000" algn="tl">
                    <a:srgbClr val="000000">
                      <a:alpha val="43137"/>
                    </a:srgbClr>
                  </a:outerShdw>
                </a:effectLst>
                <a:latin typeface="+mn-lt"/>
                <a:cs typeface="+mn-cs"/>
              </a:rPr>
              <a:t>Saúde como bem maior</a:t>
            </a:r>
          </a:p>
        </p:txBody>
      </p:sp>
      <p:sp>
        <p:nvSpPr>
          <p:cNvPr id="8" name="CaixaDeTexto 2"/>
          <p:cNvSpPr txBox="1">
            <a:spLocks noChangeArrowheads="1"/>
          </p:cNvSpPr>
          <p:nvPr/>
        </p:nvSpPr>
        <p:spPr bwMode="auto">
          <a:xfrm>
            <a:off x="142877" y="130710"/>
            <a:ext cx="3357553" cy="369332"/>
          </a:xfrm>
          <a:prstGeom prst="rect">
            <a:avLst/>
          </a:prstGeom>
          <a:noFill/>
          <a:ln w="9525">
            <a:noFill/>
            <a:miter lim="800000"/>
            <a:headEnd/>
            <a:tailEnd/>
          </a:ln>
        </p:spPr>
        <p:txBody>
          <a:bodyPr wrap="square">
            <a:spAutoFit/>
          </a:bodyPr>
          <a:lstStyle/>
          <a:p>
            <a:pPr algn="ctr">
              <a:defRPr/>
            </a:pPr>
            <a:r>
              <a:rPr lang="pt-BR" b="1" dirty="0">
                <a:effectLst>
                  <a:outerShdw blurRad="38100" dist="38100" dir="2700000" algn="tl">
                    <a:srgbClr val="000000">
                      <a:alpha val="43137"/>
                    </a:srgbClr>
                  </a:outerShdw>
                </a:effectLst>
              </a:rPr>
              <a:t>O lugar de fala de </a:t>
            </a:r>
            <a:r>
              <a:rPr lang="pt-BR" b="1" i="1" dirty="0">
                <a:effectLst>
                  <a:outerShdw blurRad="38100" dist="38100" dir="2700000" algn="tl">
                    <a:srgbClr val="000000">
                      <a:alpha val="43137"/>
                    </a:srgbClr>
                  </a:outerShdw>
                </a:effectLst>
              </a:rPr>
              <a:t>Ramazzini</a:t>
            </a:r>
          </a:p>
        </p:txBody>
      </p:sp>
      <p:pic>
        <p:nvPicPr>
          <p:cNvPr id="20483" name="Picture 3" descr="Resultado de imagem para afiador de facas no rio de janeiro"/>
          <p:cNvPicPr>
            <a:picLocks noChangeAspect="1" noChangeArrowheads="1"/>
          </p:cNvPicPr>
          <p:nvPr/>
        </p:nvPicPr>
        <p:blipFill>
          <a:blip r:embed="rId2" cstate="email"/>
          <a:srcRect/>
          <a:stretch>
            <a:fillRect/>
          </a:stretch>
        </p:blipFill>
        <p:spPr bwMode="auto">
          <a:xfrm>
            <a:off x="3683004" y="0"/>
            <a:ext cx="5460996" cy="30718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9940" name="Text Box 6"/>
          <p:cNvSpPr txBox="1">
            <a:spLocks noChangeArrowheads="1"/>
          </p:cNvSpPr>
          <p:nvPr/>
        </p:nvSpPr>
        <p:spPr bwMode="auto">
          <a:xfrm>
            <a:off x="642910" y="3217208"/>
            <a:ext cx="8001056" cy="1466235"/>
          </a:xfrm>
          <a:prstGeom prst="rect">
            <a:avLst/>
          </a:prstGeom>
          <a:noFill/>
          <a:ln w="9525">
            <a:noFill/>
            <a:miter lim="800000"/>
            <a:headEnd/>
            <a:tailEnd/>
          </a:ln>
        </p:spPr>
        <p:txBody>
          <a:bodyPr wrap="square">
            <a:spAutoFit/>
          </a:bodyPr>
          <a:lstStyle/>
          <a:p>
            <a:pPr algn="ctr">
              <a:lnSpc>
                <a:spcPct val="200000"/>
              </a:lnSpc>
            </a:pPr>
            <a:r>
              <a:rPr lang="pt-PT" sz="2400" b="1" i="1" dirty="0" smtClean="0">
                <a:effectLst>
                  <a:outerShdw blurRad="38100" dist="38100" dir="2700000" algn="tl">
                    <a:srgbClr val="000000">
                      <a:alpha val="43137"/>
                    </a:srgbClr>
                  </a:outerShdw>
                </a:effectLst>
              </a:rPr>
              <a:t>a </a:t>
            </a:r>
            <a:r>
              <a:rPr lang="pt-PT" sz="2400" b="1" i="1" dirty="0">
                <a:effectLst>
                  <a:outerShdw blurRad="38100" dist="38100" dir="2700000" algn="tl">
                    <a:srgbClr val="000000">
                      <a:alpha val="43137"/>
                    </a:srgbClr>
                  </a:outerShdw>
                </a:effectLst>
              </a:rPr>
              <a:t>moderação e o repouso durante as horas de labor</a:t>
            </a:r>
            <a:r>
              <a:rPr lang="pt-PT" sz="2400" i="1" dirty="0">
                <a:effectLst>
                  <a:outerShdw blurRad="38100" dist="38100" dir="2700000" algn="tl">
                    <a:srgbClr val="000000">
                      <a:alpha val="43137"/>
                    </a:srgbClr>
                  </a:outerShdw>
                </a:effectLst>
              </a:rPr>
              <a:t>, </a:t>
            </a:r>
            <a:endParaRPr lang="pt-PT" sz="2400" i="1" dirty="0" smtClean="0">
              <a:effectLst>
                <a:outerShdw blurRad="38100" dist="38100" dir="2700000" algn="tl">
                  <a:srgbClr val="000000">
                    <a:alpha val="43137"/>
                  </a:srgbClr>
                </a:outerShdw>
              </a:effectLst>
            </a:endParaRPr>
          </a:p>
          <a:p>
            <a:pPr algn="ctr">
              <a:lnSpc>
                <a:spcPct val="200000"/>
              </a:lnSpc>
            </a:pPr>
            <a:r>
              <a:rPr lang="pt-PT" sz="2400" b="1" i="1" dirty="0" smtClean="0">
                <a:effectLst>
                  <a:outerShdw blurRad="38100" dist="38100" dir="2700000" algn="tl">
                    <a:srgbClr val="000000">
                      <a:alpha val="43137"/>
                    </a:srgbClr>
                  </a:outerShdw>
                </a:effectLst>
              </a:rPr>
              <a:t>não </a:t>
            </a:r>
            <a:r>
              <a:rPr lang="pt-PT" sz="2400" b="1" i="1" dirty="0">
                <a:effectLst>
                  <a:outerShdw blurRad="38100" dist="38100" dir="2700000" algn="tl">
                    <a:srgbClr val="000000">
                      <a:alpha val="43137"/>
                    </a:srgbClr>
                  </a:outerShdw>
                </a:effectLst>
              </a:rPr>
              <a:t>dando tanta importância ao ganho quanto à saúde</a:t>
            </a:r>
            <a:r>
              <a:rPr lang="pt-PT" sz="2000" i="1" dirty="0"/>
              <a:t>; </a:t>
            </a:r>
            <a:r>
              <a:rPr lang="pt-PT" sz="2000" dirty="0"/>
              <a:t>[...]</a:t>
            </a:r>
            <a:endParaRPr lang="pt-BR" sz="2000" dirty="0"/>
          </a:p>
        </p:txBody>
      </p:sp>
      <p:sp>
        <p:nvSpPr>
          <p:cNvPr id="9" name="Retângulo 8"/>
          <p:cNvSpPr/>
          <p:nvPr/>
        </p:nvSpPr>
        <p:spPr>
          <a:xfrm>
            <a:off x="428596" y="1285860"/>
            <a:ext cx="2703176" cy="1143070"/>
          </a:xfrm>
          <a:prstGeom prst="rect">
            <a:avLst/>
          </a:prstGeom>
        </p:spPr>
        <p:txBody>
          <a:bodyPr wrap="none">
            <a:spAutoFit/>
          </a:bodyPr>
          <a:lstStyle/>
          <a:p>
            <a:pPr algn="ctr">
              <a:lnSpc>
                <a:spcPct val="150000"/>
              </a:lnSpc>
              <a:spcAft>
                <a:spcPts val="0"/>
              </a:spcAft>
            </a:pPr>
            <a:r>
              <a:rPr lang="pt-PT" sz="2400" b="1" i="1" dirty="0" smtClean="0">
                <a:effectLst>
                  <a:outerShdw blurRad="38100" dist="38100" dir="2700000" algn="tl">
                    <a:srgbClr val="000000">
                      <a:alpha val="43137"/>
                    </a:srgbClr>
                  </a:outerShdw>
                </a:effectLst>
              </a:rPr>
              <a:t>DOENÇAS </a:t>
            </a:r>
          </a:p>
          <a:p>
            <a:pPr algn="ctr">
              <a:lnSpc>
                <a:spcPct val="150000"/>
              </a:lnSpc>
              <a:spcAft>
                <a:spcPts val="0"/>
              </a:spcAft>
            </a:pPr>
            <a:r>
              <a:rPr lang="pt-PT" sz="2400" b="1" i="1" dirty="0" smtClean="0">
                <a:effectLst>
                  <a:outerShdw blurRad="38100" dist="38100" dir="2700000" algn="tl">
                    <a:srgbClr val="000000">
                      <a:alpha val="43137"/>
                    </a:srgbClr>
                  </a:outerShdw>
                </a:effectLst>
              </a:rPr>
              <a:t>DOS AMOLADORES</a:t>
            </a:r>
            <a:r>
              <a:rPr lang="pt-BR" sz="2400" i="1" dirty="0" smtClean="0">
                <a:effectLst>
                  <a:outerShdw blurRad="38100" dist="38100" dir="2700000" algn="tl">
                    <a:srgbClr val="000000">
                      <a:alpha val="43137"/>
                    </a:srgbClr>
                  </a:outerShdw>
                </a:effectLst>
              </a:rPr>
              <a:t> </a:t>
            </a:r>
            <a:endParaRPr lang="pt-PT" sz="2400" i="1" dirty="0">
              <a:effectLst>
                <a:outerShdw blurRad="38100" dist="38100" dir="2700000" algn="tl">
                  <a:srgbClr val="000000">
                    <a:alpha val="43137"/>
                  </a:srgbClr>
                </a:outerShdw>
              </a:effectLst>
            </a:endParaRPr>
          </a:p>
        </p:txBody>
      </p:sp>
      <p:sp>
        <p:nvSpPr>
          <p:cNvPr id="10" name="Retângulo 9"/>
          <p:cNvSpPr/>
          <p:nvPr/>
        </p:nvSpPr>
        <p:spPr>
          <a:xfrm>
            <a:off x="3714744" y="1571612"/>
            <a:ext cx="1714512" cy="646331"/>
          </a:xfrm>
          <a:prstGeom prst="rect">
            <a:avLst/>
          </a:prstGeom>
        </p:spPr>
        <p:txBody>
          <a:bodyPr wrap="square">
            <a:spAutoFit/>
          </a:bodyPr>
          <a:lstStyle/>
          <a:p>
            <a:r>
              <a:rPr lang="pt-BR" b="1" dirty="0" smtClean="0">
                <a:effectLst>
                  <a:outerShdw blurRad="38100" dist="38100" dir="2700000" algn="tl">
                    <a:srgbClr val="000000">
                      <a:alpha val="43137"/>
                    </a:srgbClr>
                  </a:outerShdw>
                </a:effectLst>
              </a:rPr>
              <a:t>Seu Antonio,</a:t>
            </a:r>
          </a:p>
          <a:p>
            <a:r>
              <a:rPr lang="pt-BR" b="1" dirty="0" smtClean="0">
                <a:effectLst>
                  <a:outerShdw blurRad="38100" dist="38100" dir="2700000" algn="tl">
                    <a:srgbClr val="000000">
                      <a:alpha val="43137"/>
                    </a:srgbClr>
                  </a:outerShdw>
                </a:effectLst>
              </a:rPr>
              <a:t>Rio de Janeiro. </a:t>
            </a:r>
          </a:p>
        </p:txBody>
      </p:sp>
      <p:sp>
        <p:nvSpPr>
          <p:cNvPr id="11" name="Retângulo 10"/>
          <p:cNvSpPr/>
          <p:nvPr/>
        </p:nvSpPr>
        <p:spPr>
          <a:xfrm>
            <a:off x="6215074" y="2825589"/>
            <a:ext cx="2928958" cy="246221"/>
          </a:xfrm>
          <a:prstGeom prst="rect">
            <a:avLst/>
          </a:prstGeom>
        </p:spPr>
        <p:txBody>
          <a:bodyPr wrap="square">
            <a:spAutoFit/>
          </a:bodyPr>
          <a:lstStyle/>
          <a:p>
            <a:pPr algn="r"/>
            <a:r>
              <a:rPr lang="pt-BR" sz="1000" dirty="0" smtClean="0"/>
              <a:t>https://www.youtube.com/watch?v=qFYPHHdMIXI</a:t>
            </a:r>
            <a:endParaRPr lang="pt-B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223006" y="142852"/>
            <a:ext cx="2247731" cy="400110"/>
          </a:xfrm>
          <a:prstGeom prst="rect">
            <a:avLst/>
          </a:prstGeom>
          <a:noFill/>
        </p:spPr>
        <p:txBody>
          <a:bodyPr wrap="none" rtlCol="0">
            <a:spAutoFit/>
          </a:bodyPr>
          <a:lstStyle/>
          <a:p>
            <a:pPr algn="ctr"/>
            <a:r>
              <a:rPr lang="pt-BR" sz="2000" b="1" dirty="0" smtClean="0">
                <a:solidFill>
                  <a:srgbClr val="0000FF"/>
                </a:solidFill>
              </a:rPr>
              <a:t>1º de maio de 1886</a:t>
            </a:r>
            <a:endParaRPr lang="pt-BR" sz="2000" b="1" dirty="0">
              <a:solidFill>
                <a:srgbClr val="0000FF"/>
              </a:solidFill>
            </a:endParaRPr>
          </a:p>
        </p:txBody>
      </p:sp>
      <p:sp>
        <p:nvSpPr>
          <p:cNvPr id="5" name="Retângulo 4"/>
          <p:cNvSpPr/>
          <p:nvPr/>
        </p:nvSpPr>
        <p:spPr>
          <a:xfrm>
            <a:off x="214282" y="4214818"/>
            <a:ext cx="8643998" cy="1429622"/>
          </a:xfrm>
          <a:prstGeom prst="rect">
            <a:avLst/>
          </a:prstGeom>
        </p:spPr>
        <p:txBody>
          <a:bodyPr wrap="square">
            <a:spAutoFit/>
          </a:bodyPr>
          <a:lstStyle/>
          <a:p>
            <a:pPr algn="just">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Em Chicago, no dia 1° de maio de 1886, 200.000 trabalhadores iniciaram a greve e outros 200.000 ameaçavam parar. As mobilizações se seguiram, sendo que uma fábrica continuava trabalhando.</a:t>
            </a:r>
            <a:endParaRPr lang="pt-BR" sz="2000" b="1" i="1" dirty="0">
              <a:solidFill>
                <a:schemeClr val="tx2">
                  <a:lumMod val="75000"/>
                </a:schemeClr>
              </a:solidFill>
              <a:effectLst>
                <a:outerShdw blurRad="38100" dist="38100" dir="2700000" algn="tl">
                  <a:srgbClr val="000000">
                    <a:alpha val="43137"/>
                  </a:srgbClr>
                </a:outerShdw>
              </a:effectLst>
            </a:endParaRPr>
          </a:p>
        </p:txBody>
      </p:sp>
      <p:sp>
        <p:nvSpPr>
          <p:cNvPr id="6" name="Retângulo 5"/>
          <p:cNvSpPr/>
          <p:nvPr/>
        </p:nvSpPr>
        <p:spPr>
          <a:xfrm>
            <a:off x="214282" y="642918"/>
            <a:ext cx="8572560" cy="3276282"/>
          </a:xfrm>
          <a:prstGeom prst="rect">
            <a:avLst/>
          </a:prstGeom>
        </p:spPr>
        <p:txBody>
          <a:bodyPr wrap="square">
            <a:spAutoFit/>
          </a:bodyPr>
          <a:lstStyle/>
          <a:p>
            <a:pPr algn="just">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Em 1884, a Federação decidiu que a partir de 1º de maio de 1886 a duração da jornada de trabalho passaria a ser legalmente de 8 horas. Caso a reivindicação não fosse acatada, os trabalhadores fariam uma greve geral. A resolução repercutiu intensamente, pois trabalhadores viam a jornada de trabalho de 8 horas como a possibilidade de aumentar postos de trabalho, diminuindo o desemprego. Entre os dois anos programados para a mudança reforçaram-se os elos de solidariedade e mobilização dos trabalhadores. </a:t>
            </a:r>
            <a:endParaRPr lang="pt-BR" sz="2000" b="1" i="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214282" y="1142984"/>
            <a:ext cx="6286544" cy="4524315"/>
          </a:xfrm>
          <a:prstGeom prst="rect">
            <a:avLst/>
          </a:prstGeom>
          <a:noFill/>
          <a:ln w="9525">
            <a:noFill/>
            <a:miter lim="800000"/>
            <a:headEnd/>
            <a:tailEnd/>
          </a:ln>
        </p:spPr>
        <p:txBody>
          <a:bodyPr wrap="square">
            <a:spAutoFit/>
          </a:bodyPr>
          <a:lstStyle/>
          <a:p>
            <a:pPr algn="ctr">
              <a:lnSpc>
                <a:spcPct val="120000"/>
              </a:lnSpc>
            </a:pPr>
            <a:r>
              <a:rPr lang="pt-BR" sz="2400" b="1" i="1" dirty="0">
                <a:effectLst>
                  <a:outerShdw blurRad="38100" dist="38100" dir="2700000" algn="tl">
                    <a:srgbClr val="000000">
                      <a:alpha val="43137"/>
                    </a:srgbClr>
                  </a:outerShdw>
                </a:effectLst>
              </a:rPr>
              <a:t>Para solucionar as dúvidas, </a:t>
            </a:r>
            <a:endParaRPr lang="pt-BR" sz="2400" b="1" i="1" dirty="0" smtClean="0">
              <a:effectLst>
                <a:outerShdw blurRad="38100" dist="38100" dir="2700000" algn="tl">
                  <a:srgbClr val="000000">
                    <a:alpha val="43137"/>
                  </a:srgbClr>
                </a:outerShdw>
              </a:effectLst>
            </a:endParaRPr>
          </a:p>
          <a:p>
            <a:pPr algn="ctr">
              <a:lnSpc>
                <a:spcPct val="120000"/>
              </a:lnSpc>
            </a:pPr>
            <a:r>
              <a:rPr lang="pt-BR" sz="2400" b="1" i="1" dirty="0" smtClean="0">
                <a:effectLst>
                  <a:outerShdw blurRad="38100" dist="38100" dir="2700000" algn="tl">
                    <a:srgbClr val="000000">
                      <a:alpha val="43137"/>
                    </a:srgbClr>
                  </a:outerShdw>
                </a:effectLst>
              </a:rPr>
              <a:t>o </a:t>
            </a:r>
            <a:r>
              <a:rPr lang="pt-BR" sz="2400" b="1" i="1" dirty="0">
                <a:effectLst>
                  <a:outerShdw blurRad="38100" dist="38100" dir="2700000" algn="tl">
                    <a:srgbClr val="000000">
                      <a:alpha val="43137"/>
                    </a:srgbClr>
                  </a:outerShdw>
                </a:effectLst>
              </a:rPr>
              <a:t>autor aprofunda sua relação com os trabalhadores, deles se aproxima buscando respostas, de modo a devolvê-las com as soluções para suas aflições</a:t>
            </a:r>
            <a:r>
              <a:rPr lang="pt-BR" sz="2400" b="1" i="1" dirty="0"/>
              <a:t>. </a:t>
            </a:r>
            <a:r>
              <a:rPr lang="pt-BR" sz="2400" dirty="0"/>
              <a:t>[...]</a:t>
            </a:r>
            <a:r>
              <a:rPr lang="pt-BR" sz="2400" b="1" i="1" dirty="0"/>
              <a:t> </a:t>
            </a:r>
            <a:endParaRPr lang="pt-BR" sz="2400" b="1" i="1" dirty="0" smtClean="0"/>
          </a:p>
          <a:p>
            <a:pPr algn="ctr">
              <a:lnSpc>
                <a:spcPct val="120000"/>
              </a:lnSpc>
            </a:pPr>
            <a:r>
              <a:rPr lang="pt-BR" sz="2400" i="1" dirty="0" smtClean="0"/>
              <a:t>e</a:t>
            </a:r>
            <a:r>
              <a:rPr lang="pt-BR" sz="2400" i="1" dirty="0"/>
              <a:t>, se não chega às respostas desejadas, contenta-se com </a:t>
            </a:r>
            <a:r>
              <a:rPr lang="pt-BR" sz="2400" i="1" dirty="0" smtClean="0"/>
              <a:t>a</a:t>
            </a:r>
          </a:p>
          <a:p>
            <a:pPr algn="ctr">
              <a:lnSpc>
                <a:spcPct val="120000"/>
              </a:lnSpc>
            </a:pPr>
            <a:r>
              <a:rPr lang="pt-BR" sz="2400" i="1" dirty="0" smtClean="0"/>
              <a:t> </a:t>
            </a:r>
            <a:r>
              <a:rPr lang="pt-BR" sz="2400" b="1" i="1" dirty="0">
                <a:effectLst>
                  <a:outerShdw blurRad="38100" dist="38100" dir="2700000" algn="tl">
                    <a:srgbClr val="000000">
                      <a:alpha val="43137"/>
                    </a:srgbClr>
                  </a:outerShdw>
                </a:effectLst>
              </a:rPr>
              <a:t>poesia de Ovídio</a:t>
            </a:r>
            <a:r>
              <a:rPr lang="pt-BR" sz="2400" b="1" i="1" dirty="0"/>
              <a:t>:</a:t>
            </a:r>
            <a:r>
              <a:rPr lang="pt-BR" sz="2400" b="1" dirty="0"/>
              <a:t> </a:t>
            </a:r>
            <a:endParaRPr lang="pt-BR" sz="2400" b="1" dirty="0" smtClean="0"/>
          </a:p>
          <a:p>
            <a:pPr algn="ctr">
              <a:lnSpc>
                <a:spcPct val="120000"/>
              </a:lnSpc>
            </a:pPr>
            <a:r>
              <a:rPr lang="pt-BR" sz="2400" b="1" dirty="0" smtClean="0"/>
              <a:t>“</a:t>
            </a:r>
            <a:r>
              <a:rPr lang="pt-BR" sz="2400" b="1" i="1" dirty="0">
                <a:effectLst>
                  <a:outerShdw blurRad="38100" dist="38100" dir="2700000" algn="tl">
                    <a:srgbClr val="000000">
                      <a:alpha val="43137"/>
                    </a:srgbClr>
                  </a:outerShdw>
                </a:effectLst>
              </a:rPr>
              <a:t>Os próprios olhos enquanto olham os danosos, se danificam</a:t>
            </a:r>
            <a:r>
              <a:rPr lang="pt-BR" sz="2400" b="1" i="1" dirty="0"/>
              <a:t>”</a:t>
            </a:r>
            <a:endParaRPr lang="pt-BR" sz="2400" b="1" dirty="0"/>
          </a:p>
        </p:txBody>
      </p:sp>
      <p:sp>
        <p:nvSpPr>
          <p:cNvPr id="31748" name="Rectangle 8"/>
          <p:cNvSpPr>
            <a:spLocks noChangeArrowheads="1"/>
          </p:cNvSpPr>
          <p:nvPr/>
        </p:nvSpPr>
        <p:spPr bwMode="auto">
          <a:xfrm>
            <a:off x="6715125" y="6418263"/>
            <a:ext cx="2358210" cy="368049"/>
          </a:xfrm>
          <a:prstGeom prst="rect">
            <a:avLst/>
          </a:prstGeom>
          <a:noFill/>
          <a:ln w="9525">
            <a:noFill/>
            <a:miter lim="800000"/>
            <a:headEnd/>
            <a:tailEnd/>
          </a:ln>
        </p:spPr>
        <p:txBody>
          <a:bodyPr wrap="none">
            <a:spAutoFit/>
          </a:bodyPr>
          <a:lstStyle/>
          <a:p>
            <a:pPr>
              <a:lnSpc>
                <a:spcPct val="120000"/>
              </a:lnSpc>
            </a:pPr>
            <a:r>
              <a:rPr lang="pt-BR" sz="1600"/>
              <a:t>Vasconcellos e Gaze, 2009</a:t>
            </a:r>
            <a:endParaRPr lang="pt-BR" sz="1600" b="1"/>
          </a:p>
        </p:txBody>
      </p:sp>
      <p:sp>
        <p:nvSpPr>
          <p:cNvPr id="32773" name="CaixaDeTexto 4"/>
          <p:cNvSpPr txBox="1">
            <a:spLocks noChangeArrowheads="1"/>
          </p:cNvSpPr>
          <p:nvPr/>
        </p:nvSpPr>
        <p:spPr bwMode="auto">
          <a:xfrm>
            <a:off x="6643702" y="1500174"/>
            <a:ext cx="1857388" cy="116853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400" b="1" dirty="0">
                <a:solidFill>
                  <a:schemeClr val="bg1"/>
                </a:solidFill>
                <a:effectLst>
                  <a:outerShdw blurRad="38100" dist="38100" dir="2700000" algn="tl">
                    <a:srgbClr val="000000">
                      <a:alpha val="43137"/>
                    </a:srgbClr>
                  </a:outerShdw>
                </a:effectLst>
              </a:rPr>
              <a:t>saber operário</a:t>
            </a:r>
          </a:p>
        </p:txBody>
      </p:sp>
      <p:sp>
        <p:nvSpPr>
          <p:cNvPr id="32775" name="CaixaDeTexto 4"/>
          <p:cNvSpPr txBox="1">
            <a:spLocks noChangeArrowheads="1"/>
          </p:cNvSpPr>
          <p:nvPr/>
        </p:nvSpPr>
        <p:spPr bwMode="auto">
          <a:xfrm>
            <a:off x="6858016" y="3429000"/>
            <a:ext cx="1500198" cy="6491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400" b="1" dirty="0">
                <a:solidFill>
                  <a:schemeClr val="bg1"/>
                </a:solidFill>
                <a:effectLst>
                  <a:outerShdw blurRad="38100" dist="38100" dir="2700000" algn="tl">
                    <a:srgbClr val="000000">
                      <a:alpha val="43137"/>
                    </a:srgbClr>
                  </a:outerShdw>
                </a:effectLst>
              </a:rPr>
              <a:t>poesia</a:t>
            </a:r>
          </a:p>
        </p:txBody>
      </p:sp>
      <p:sp>
        <p:nvSpPr>
          <p:cNvPr id="8" name="Retângulo 7"/>
          <p:cNvSpPr/>
          <p:nvPr/>
        </p:nvSpPr>
        <p:spPr>
          <a:xfrm>
            <a:off x="7562413" y="0"/>
            <a:ext cx="1581587" cy="276999"/>
          </a:xfrm>
          <a:prstGeom prst="rect">
            <a:avLst/>
          </a:prstGeom>
        </p:spPr>
        <p:txBody>
          <a:bodyPr wrap="none">
            <a:spAutoFit/>
          </a:bodyPr>
          <a:lstStyle/>
          <a:p>
            <a:pPr algn="ctr">
              <a:defRPr/>
            </a:pPr>
            <a:r>
              <a:rPr lang="pt-BR" sz="1200" dirty="0" smtClean="0"/>
              <a:t>Método de </a:t>
            </a:r>
            <a:r>
              <a:rPr lang="pt-BR" sz="1200" i="1" dirty="0" err="1" smtClean="0"/>
              <a:t>Ramazzini</a:t>
            </a:r>
            <a:endParaRPr lang="pt-BR" sz="1200" i="1" dirty="0"/>
          </a:p>
        </p:txBody>
      </p:sp>
      <p:sp>
        <p:nvSpPr>
          <p:cNvPr id="10" name="CaixaDeTexto 2"/>
          <p:cNvSpPr txBox="1">
            <a:spLocks noChangeArrowheads="1"/>
          </p:cNvSpPr>
          <p:nvPr/>
        </p:nvSpPr>
        <p:spPr bwMode="auto">
          <a:xfrm>
            <a:off x="76200" y="57150"/>
            <a:ext cx="3643338" cy="510778"/>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Aft>
                <a:spcPts val="600"/>
              </a:spcAft>
              <a:defRPr/>
            </a:pPr>
            <a:r>
              <a:rPr lang="pt-BR" sz="2400" b="1" dirty="0" smtClean="0">
                <a:solidFill>
                  <a:schemeClr val="bg1"/>
                </a:solidFill>
                <a:effectLst>
                  <a:outerShdw blurRad="38100" dist="38100" dir="2700000" algn="tl">
                    <a:srgbClr val="000000">
                      <a:alpha val="43137"/>
                    </a:srgbClr>
                  </a:outerShdw>
                </a:effectLst>
              </a:rPr>
              <a:t>Método que incorpora...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xEl>
                                              <p:pRg st="1" end="1"/>
                                            </p:txEl>
                                          </p:spTgt>
                                        </p:tgtEl>
                                        <p:attrNameLst>
                                          <p:attrName>style.visibility</p:attrName>
                                        </p:attrNameLst>
                                      </p:cBhvr>
                                      <p:to>
                                        <p:strVal val="visible"/>
                                      </p:to>
                                    </p:set>
                                  </p:childTnLst>
                                </p:cTn>
                              </p:par>
                              <p:par>
                                <p:cTn id="9" presetID="50" presetClass="entr" presetSubtype="0" decel="100000" fill="hold" grpId="0" nodeType="withEffect">
                                  <p:stCondLst>
                                    <p:cond delay="0"/>
                                  </p:stCondLst>
                                  <p:childTnLst>
                                    <p:set>
                                      <p:cBhvr>
                                        <p:cTn id="10" dur="1" fill="hold">
                                          <p:stCondLst>
                                            <p:cond delay="0"/>
                                          </p:stCondLst>
                                        </p:cTn>
                                        <p:tgtEl>
                                          <p:spTgt spid="32773"/>
                                        </p:tgtEl>
                                        <p:attrNameLst>
                                          <p:attrName>style.visibility</p:attrName>
                                        </p:attrNameLst>
                                      </p:cBhvr>
                                      <p:to>
                                        <p:strVal val="visible"/>
                                      </p:to>
                                    </p:set>
                                    <p:anim calcmode="lin" valueType="num">
                                      <p:cBhvr>
                                        <p:cTn id="11" dur="500" fill="hold"/>
                                        <p:tgtEl>
                                          <p:spTgt spid="32773"/>
                                        </p:tgtEl>
                                        <p:attrNameLst>
                                          <p:attrName>ppt_w</p:attrName>
                                        </p:attrNameLst>
                                      </p:cBhvr>
                                      <p:tavLst>
                                        <p:tav tm="0">
                                          <p:val>
                                            <p:strVal val="#ppt_w+.3"/>
                                          </p:val>
                                        </p:tav>
                                        <p:tav tm="100000">
                                          <p:val>
                                            <p:strVal val="#ppt_w"/>
                                          </p:val>
                                        </p:tav>
                                      </p:tavLst>
                                    </p:anim>
                                    <p:anim calcmode="lin" valueType="num">
                                      <p:cBhvr>
                                        <p:cTn id="12" dur="500" fill="hold"/>
                                        <p:tgtEl>
                                          <p:spTgt spid="32773"/>
                                        </p:tgtEl>
                                        <p:attrNameLst>
                                          <p:attrName>ppt_h</p:attrName>
                                        </p:attrNameLst>
                                      </p:cBhvr>
                                      <p:tavLst>
                                        <p:tav tm="0">
                                          <p:val>
                                            <p:strVal val="#ppt_h"/>
                                          </p:val>
                                        </p:tav>
                                        <p:tav tm="100000">
                                          <p:val>
                                            <p:strVal val="#ppt_h"/>
                                          </p:val>
                                        </p:tav>
                                      </p:tavLst>
                                    </p:anim>
                                    <p:animEffect transition="in" filter="fade">
                                      <p:cBhvr>
                                        <p:cTn id="13" dur="500"/>
                                        <p:tgtEl>
                                          <p:spTgt spid="3277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770">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2770">
                                            <p:txEl>
                                              <p:pRg st="3" end="3"/>
                                            </p:txEl>
                                          </p:spTgt>
                                        </p:tgtEl>
                                        <p:attrNameLst>
                                          <p:attrName>style.visibility</p:attrName>
                                        </p:attrNameLst>
                                      </p:cBhvr>
                                      <p:to>
                                        <p:strVal val="visible"/>
                                      </p:to>
                                    </p:set>
                                  </p:childTnLst>
                                </p:cTn>
                              </p:par>
                              <p:par>
                                <p:cTn id="20" presetID="50" presetClass="entr" presetSubtype="0" decel="100000" fill="hold" grpId="0" nodeType="withEffect">
                                  <p:stCondLst>
                                    <p:cond delay="0"/>
                                  </p:stCondLst>
                                  <p:childTnLst>
                                    <p:set>
                                      <p:cBhvr>
                                        <p:cTn id="21" dur="1" fill="hold">
                                          <p:stCondLst>
                                            <p:cond delay="0"/>
                                          </p:stCondLst>
                                        </p:cTn>
                                        <p:tgtEl>
                                          <p:spTgt spid="32775"/>
                                        </p:tgtEl>
                                        <p:attrNameLst>
                                          <p:attrName>style.visibility</p:attrName>
                                        </p:attrNameLst>
                                      </p:cBhvr>
                                      <p:to>
                                        <p:strVal val="visible"/>
                                      </p:to>
                                    </p:set>
                                    <p:anim calcmode="lin" valueType="num">
                                      <p:cBhvr>
                                        <p:cTn id="22" dur="500" fill="hold"/>
                                        <p:tgtEl>
                                          <p:spTgt spid="32775"/>
                                        </p:tgtEl>
                                        <p:attrNameLst>
                                          <p:attrName>ppt_w</p:attrName>
                                        </p:attrNameLst>
                                      </p:cBhvr>
                                      <p:tavLst>
                                        <p:tav tm="0">
                                          <p:val>
                                            <p:strVal val="#ppt_w+.3"/>
                                          </p:val>
                                        </p:tav>
                                        <p:tav tm="100000">
                                          <p:val>
                                            <p:strVal val="#ppt_w"/>
                                          </p:val>
                                        </p:tav>
                                      </p:tavLst>
                                    </p:anim>
                                    <p:anim calcmode="lin" valueType="num">
                                      <p:cBhvr>
                                        <p:cTn id="23" dur="500" fill="hold"/>
                                        <p:tgtEl>
                                          <p:spTgt spid="32775"/>
                                        </p:tgtEl>
                                        <p:attrNameLst>
                                          <p:attrName>ppt_h</p:attrName>
                                        </p:attrNameLst>
                                      </p:cBhvr>
                                      <p:tavLst>
                                        <p:tav tm="0">
                                          <p:val>
                                            <p:strVal val="#ppt_h"/>
                                          </p:val>
                                        </p:tav>
                                        <p:tav tm="100000">
                                          <p:val>
                                            <p:strVal val="#ppt_h"/>
                                          </p:val>
                                        </p:tav>
                                      </p:tavLst>
                                    </p:anim>
                                    <p:animEffect transition="in" filter="fade">
                                      <p:cBhvr>
                                        <p:cTn id="24" dur="500"/>
                                        <p:tgtEl>
                                          <p:spTgt spid="32775"/>
                                        </p:tgtEl>
                                      </p:cBhvr>
                                    </p:animEffect>
                                  </p:childTnLst>
                                </p:cTn>
                              </p:par>
                              <p:par>
                                <p:cTn id="25" presetID="1" presetClass="entr" presetSubtype="0" fill="hold" nodeType="with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ângulo 4"/>
          <p:cNvSpPr>
            <a:spLocks noChangeArrowheads="1"/>
          </p:cNvSpPr>
          <p:nvPr/>
        </p:nvSpPr>
        <p:spPr bwMode="auto">
          <a:xfrm>
            <a:off x="1857356" y="71414"/>
            <a:ext cx="5715040" cy="919401"/>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Aft>
                <a:spcPts val="0"/>
              </a:spcAft>
            </a:pPr>
            <a:r>
              <a:rPr lang="pt-BR" sz="2400" b="1" dirty="0" smtClean="0">
                <a:solidFill>
                  <a:schemeClr val="bg1"/>
                </a:solidFill>
                <a:effectLst>
                  <a:outerShdw blurRad="38100" dist="38100" dir="2700000" algn="tl">
                    <a:srgbClr val="000000">
                      <a:alpha val="43137"/>
                    </a:srgbClr>
                  </a:outerShdw>
                </a:effectLst>
              </a:rPr>
              <a:t>Abordagem integral do </a:t>
            </a:r>
          </a:p>
          <a:p>
            <a:pPr algn="ctr">
              <a:spcAft>
                <a:spcPts val="0"/>
              </a:spcAft>
            </a:pPr>
            <a:r>
              <a:rPr lang="pt-BR" sz="2400" b="1" dirty="0" smtClean="0">
                <a:solidFill>
                  <a:schemeClr val="bg1"/>
                </a:solidFill>
                <a:effectLst>
                  <a:outerShdw blurRad="38100" dist="38100" dir="2700000" algn="tl">
                    <a:srgbClr val="000000">
                      <a:alpha val="43137"/>
                    </a:srgbClr>
                  </a:outerShdw>
                </a:effectLst>
              </a:rPr>
              <a:t>processo saúde-doença dos trabalhadores</a:t>
            </a:r>
            <a:endParaRPr lang="pt-BR" sz="2400" b="1" dirty="0">
              <a:solidFill>
                <a:schemeClr val="bg1"/>
              </a:solidFill>
              <a:effectLst>
                <a:outerShdw blurRad="38100" dist="38100" dir="2700000" algn="tl">
                  <a:srgbClr val="000000">
                    <a:alpha val="43137"/>
                  </a:srgbClr>
                </a:outerShdw>
              </a:effectLst>
              <a:latin typeface="+mn-lt"/>
              <a:cs typeface="+mn-cs"/>
            </a:endParaRPr>
          </a:p>
        </p:txBody>
      </p:sp>
      <p:sp>
        <p:nvSpPr>
          <p:cNvPr id="24579" name="Retângulo 7"/>
          <p:cNvSpPr>
            <a:spLocks noChangeArrowheads="1"/>
          </p:cNvSpPr>
          <p:nvPr/>
        </p:nvSpPr>
        <p:spPr bwMode="auto">
          <a:xfrm>
            <a:off x="71437" y="1214422"/>
            <a:ext cx="6429389" cy="4708981"/>
          </a:xfrm>
          <a:prstGeom prst="rect">
            <a:avLst/>
          </a:prstGeom>
          <a:noFill/>
          <a:ln w="9525">
            <a:noFill/>
            <a:miter lim="800000"/>
            <a:headEnd/>
            <a:tailEnd/>
          </a:ln>
        </p:spPr>
        <p:txBody>
          <a:bodyPr wrap="square">
            <a:spAutoFit/>
          </a:bodyPr>
          <a:lstStyle/>
          <a:p>
            <a:pPr algn="ctr">
              <a:lnSpc>
                <a:spcPct val="150000"/>
              </a:lnSpc>
            </a:pPr>
            <a:r>
              <a:rPr lang="pt-BR" sz="2000" b="1" i="1" dirty="0">
                <a:effectLst>
                  <a:outerShdw blurRad="38100" dist="38100" dir="2700000" algn="tl">
                    <a:srgbClr val="000000">
                      <a:alpha val="43137"/>
                    </a:srgbClr>
                  </a:outerShdw>
                </a:effectLst>
              </a:rPr>
              <a:t>Príncipes e comerciantes </a:t>
            </a:r>
            <a:endParaRPr lang="pt-BR" sz="2000" b="1" i="1" dirty="0" smtClean="0">
              <a:effectLst>
                <a:outerShdw blurRad="38100" dist="38100" dir="2700000" algn="tl">
                  <a:srgbClr val="000000">
                    <a:alpha val="43137"/>
                  </a:srgbClr>
                </a:outerShdw>
              </a:effectLst>
            </a:endParaRPr>
          </a:p>
          <a:p>
            <a:pPr algn="ctr">
              <a:lnSpc>
                <a:spcPct val="150000"/>
              </a:lnSpc>
            </a:pPr>
            <a:r>
              <a:rPr lang="pt-BR" sz="2000" b="1" i="1" dirty="0" smtClean="0">
                <a:effectLst>
                  <a:outerShdw blurRad="38100" dist="38100" dir="2700000" algn="tl">
                    <a:srgbClr val="000000">
                      <a:alpha val="43137"/>
                    </a:srgbClr>
                  </a:outerShdw>
                </a:effectLst>
              </a:rPr>
              <a:t>obtêm </a:t>
            </a:r>
            <a:r>
              <a:rPr lang="pt-BR" sz="2000" b="1" i="1" dirty="0">
                <a:effectLst>
                  <a:outerShdw blurRad="38100" dist="38100" dir="2700000" algn="tl">
                    <a:srgbClr val="000000">
                      <a:alpha val="43137"/>
                    </a:srgbClr>
                  </a:outerShdw>
                </a:effectLst>
              </a:rPr>
              <a:t>gordos proventos do trabalho dos mineiros</a:t>
            </a:r>
            <a:r>
              <a:rPr lang="pt-BR" sz="2000" i="1" dirty="0" smtClean="0"/>
              <a:t>, </a:t>
            </a:r>
          </a:p>
          <a:p>
            <a:pPr algn="ctr">
              <a:lnSpc>
                <a:spcPct val="150000"/>
              </a:lnSpc>
            </a:pPr>
            <a:r>
              <a:rPr lang="pt-BR" sz="2000" i="1" dirty="0" smtClean="0"/>
              <a:t>porque </a:t>
            </a:r>
          </a:p>
          <a:p>
            <a:pPr algn="ctr">
              <a:lnSpc>
                <a:spcPct val="150000"/>
              </a:lnSpc>
            </a:pPr>
            <a:r>
              <a:rPr lang="pt-BR" sz="2000" b="1" i="1" dirty="0" smtClean="0">
                <a:effectLst>
                  <a:outerShdw blurRad="38100" dist="38100" dir="2700000" algn="tl">
                    <a:srgbClr val="000000">
                      <a:alpha val="43137"/>
                    </a:srgbClr>
                  </a:outerShdw>
                </a:effectLst>
              </a:rPr>
              <a:t>precisam </a:t>
            </a:r>
            <a:r>
              <a:rPr lang="pt-BR" sz="2000" b="1" i="1" dirty="0">
                <a:effectLst>
                  <a:outerShdw blurRad="38100" dist="38100" dir="2700000" algn="tl">
                    <a:srgbClr val="000000">
                      <a:alpha val="43137"/>
                    </a:srgbClr>
                  </a:outerShdw>
                </a:effectLst>
              </a:rPr>
              <a:t>de metais para quase todas as indústrias, </a:t>
            </a:r>
            <a:endParaRPr lang="pt-BR" sz="2000" b="1" i="1" dirty="0" smtClean="0">
              <a:effectLst>
                <a:outerShdw blurRad="38100" dist="38100" dir="2700000" algn="tl">
                  <a:srgbClr val="000000">
                    <a:alpha val="43137"/>
                  </a:srgbClr>
                </a:outerShdw>
              </a:effectLst>
            </a:endParaRPr>
          </a:p>
          <a:p>
            <a:pPr algn="ctr">
              <a:lnSpc>
                <a:spcPct val="150000"/>
              </a:lnSpc>
            </a:pPr>
            <a:r>
              <a:rPr lang="pt-BR" sz="2000" b="1" i="1" dirty="0" smtClean="0">
                <a:effectLst>
                  <a:outerShdw blurRad="38100" dist="38100" dir="2700000" algn="tl">
                    <a:srgbClr val="000000">
                      <a:alpha val="43137"/>
                    </a:srgbClr>
                  </a:outerShdw>
                </a:effectLst>
              </a:rPr>
              <a:t>donde </a:t>
            </a:r>
            <a:r>
              <a:rPr lang="pt-BR" sz="2000" b="1" i="1" dirty="0">
                <a:effectLst>
                  <a:outerShdw blurRad="38100" dist="38100" dir="2700000" algn="tl">
                    <a:srgbClr val="000000">
                      <a:alpha val="43137"/>
                    </a:srgbClr>
                  </a:outerShdw>
                </a:effectLst>
              </a:rPr>
              <a:t>a necessidade da </a:t>
            </a:r>
            <a:endParaRPr lang="pt-BR" sz="2000" b="1" i="1" dirty="0" smtClean="0">
              <a:effectLst>
                <a:outerShdw blurRad="38100" dist="38100" dir="2700000" algn="tl">
                  <a:srgbClr val="000000">
                    <a:alpha val="43137"/>
                  </a:srgbClr>
                </a:outerShdw>
              </a:effectLst>
            </a:endParaRPr>
          </a:p>
          <a:p>
            <a:pPr algn="ctr">
              <a:lnSpc>
                <a:spcPct val="150000"/>
              </a:lnSpc>
            </a:pPr>
            <a:r>
              <a:rPr lang="pt-BR" sz="2000" b="1" i="1" dirty="0" smtClean="0">
                <a:effectLst>
                  <a:outerShdw blurRad="38100" dist="38100" dir="2700000" algn="tl">
                    <a:srgbClr val="000000">
                      <a:alpha val="43137"/>
                    </a:srgbClr>
                  </a:outerShdw>
                </a:effectLst>
              </a:rPr>
              <a:t>melhor </a:t>
            </a:r>
            <a:r>
              <a:rPr lang="pt-BR" sz="2000" b="1" i="1" dirty="0">
                <a:effectLst>
                  <a:outerShdw blurRad="38100" dist="38100" dir="2700000" algn="tl">
                    <a:srgbClr val="000000">
                      <a:alpha val="43137"/>
                    </a:srgbClr>
                  </a:outerShdw>
                </a:effectLst>
              </a:rPr>
              <a:t>conservação dos operários</a:t>
            </a:r>
            <a:r>
              <a:rPr lang="pt-BR" sz="2000" i="1" dirty="0" smtClean="0"/>
              <a:t>,</a:t>
            </a:r>
          </a:p>
          <a:p>
            <a:pPr algn="ctr">
              <a:lnSpc>
                <a:spcPct val="150000"/>
              </a:lnSpc>
            </a:pPr>
            <a:r>
              <a:rPr lang="pt-BR" sz="2000" i="1" dirty="0" smtClean="0"/>
              <a:t>propondo </a:t>
            </a:r>
            <a:r>
              <a:rPr lang="pt-BR" sz="2000" b="1" i="1" dirty="0">
                <a:effectLst>
                  <a:outerShdw blurRad="38100" dist="38100" dir="2700000" algn="tl">
                    <a:srgbClr val="000000">
                      <a:alpha val="43137"/>
                    </a:srgbClr>
                  </a:outerShdw>
                </a:effectLst>
              </a:rPr>
              <a:t>cuidados preventivos e remédios</a:t>
            </a:r>
            <a:r>
              <a:rPr lang="pt-BR" sz="2000" b="1" i="1" dirty="0"/>
              <a:t> </a:t>
            </a:r>
            <a:endParaRPr lang="pt-BR" sz="2000" b="1" i="1" dirty="0" smtClean="0"/>
          </a:p>
          <a:p>
            <a:pPr algn="ctr">
              <a:lnSpc>
                <a:spcPct val="150000"/>
              </a:lnSpc>
            </a:pPr>
            <a:r>
              <a:rPr lang="pt-BR" sz="2000" i="1" dirty="0" smtClean="0"/>
              <a:t>para </a:t>
            </a:r>
            <a:r>
              <a:rPr lang="pt-BR" sz="2000" i="1" dirty="0"/>
              <a:t>suas doenças, </a:t>
            </a:r>
            <a:endParaRPr lang="pt-BR" sz="2000" i="1" dirty="0" smtClean="0"/>
          </a:p>
          <a:p>
            <a:pPr algn="ctr">
              <a:lnSpc>
                <a:spcPct val="150000"/>
              </a:lnSpc>
            </a:pPr>
            <a:r>
              <a:rPr lang="pt-BR" sz="2000" i="1" dirty="0" smtClean="0"/>
              <a:t>como </a:t>
            </a:r>
            <a:r>
              <a:rPr lang="pt-BR" sz="2000" i="1" dirty="0"/>
              <a:t>os antigos fizeram e </a:t>
            </a:r>
            <a:endParaRPr lang="pt-BR" sz="2000" i="1" dirty="0" smtClean="0"/>
          </a:p>
          <a:p>
            <a:pPr algn="ctr">
              <a:lnSpc>
                <a:spcPct val="150000"/>
              </a:lnSpc>
            </a:pPr>
            <a:r>
              <a:rPr lang="pt-BR" sz="2000" i="1" dirty="0" smtClean="0"/>
              <a:t>também </a:t>
            </a:r>
            <a:r>
              <a:rPr lang="pt-BR" sz="2000" i="1" dirty="0"/>
              <a:t>se faz nos nossos </a:t>
            </a:r>
            <a:r>
              <a:rPr lang="pt-BR" sz="2000" i="1" dirty="0" smtClean="0"/>
              <a:t>tempos.</a:t>
            </a:r>
            <a:r>
              <a:rPr lang="pt-BR" sz="2000" dirty="0" smtClean="0"/>
              <a:t> </a:t>
            </a:r>
          </a:p>
        </p:txBody>
      </p:sp>
      <p:sp>
        <p:nvSpPr>
          <p:cNvPr id="29701" name="Retângulo 10"/>
          <p:cNvSpPr>
            <a:spLocks noChangeArrowheads="1"/>
          </p:cNvSpPr>
          <p:nvPr/>
        </p:nvSpPr>
        <p:spPr bwMode="auto">
          <a:xfrm>
            <a:off x="6184900" y="1071546"/>
            <a:ext cx="2959100" cy="142821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000" b="1" dirty="0">
                <a:solidFill>
                  <a:schemeClr val="bg1"/>
                </a:solidFill>
                <a:effectLst>
                  <a:outerShdw blurRad="38100" dist="38100" dir="2700000" algn="tl">
                    <a:srgbClr val="000000">
                      <a:alpha val="43137"/>
                    </a:srgbClr>
                  </a:outerShdw>
                </a:effectLst>
                <a:latin typeface="+mn-lt"/>
                <a:cs typeface="+mn-cs"/>
              </a:rPr>
              <a:t>representantes do poder político e econômico </a:t>
            </a:r>
          </a:p>
        </p:txBody>
      </p:sp>
      <p:sp>
        <p:nvSpPr>
          <p:cNvPr id="29703" name="Retângulo 12"/>
          <p:cNvSpPr>
            <a:spLocks noChangeArrowheads="1"/>
          </p:cNvSpPr>
          <p:nvPr/>
        </p:nvSpPr>
        <p:spPr bwMode="auto">
          <a:xfrm>
            <a:off x="6429388" y="2317960"/>
            <a:ext cx="2714612" cy="1861006"/>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0"/>
              </a:spcAft>
            </a:pPr>
            <a:r>
              <a:rPr lang="pt-BR" sz="2000" b="1" dirty="0">
                <a:solidFill>
                  <a:schemeClr val="bg1"/>
                </a:solidFill>
                <a:effectLst>
                  <a:outerShdw blurRad="38100" dist="38100" dir="2700000" algn="tl">
                    <a:srgbClr val="000000">
                      <a:alpha val="43137"/>
                    </a:srgbClr>
                  </a:outerShdw>
                </a:effectLst>
                <a:latin typeface="+mn-lt"/>
                <a:cs typeface="+mn-cs"/>
              </a:rPr>
              <a:t>contexto socioeconômico de utilização da</a:t>
            </a:r>
          </a:p>
          <a:p>
            <a:pPr algn="ctr">
              <a:spcAft>
                <a:spcPts val="0"/>
              </a:spcAft>
            </a:pPr>
            <a:r>
              <a:rPr lang="pt-BR" sz="2000" b="1" dirty="0">
                <a:solidFill>
                  <a:schemeClr val="bg1"/>
                </a:solidFill>
                <a:effectLst>
                  <a:outerShdw blurRad="38100" dist="38100" dir="2700000" algn="tl">
                    <a:srgbClr val="000000">
                      <a:alpha val="43137"/>
                    </a:srgbClr>
                  </a:outerShdw>
                </a:effectLst>
                <a:latin typeface="+mn-lt"/>
                <a:cs typeface="+mn-cs"/>
              </a:rPr>
              <a:t>mão-de-obra</a:t>
            </a:r>
          </a:p>
        </p:txBody>
      </p:sp>
      <p:sp>
        <p:nvSpPr>
          <p:cNvPr id="29700" name="Retângulo 9"/>
          <p:cNvSpPr>
            <a:spLocks noChangeArrowheads="1"/>
          </p:cNvSpPr>
          <p:nvPr/>
        </p:nvSpPr>
        <p:spPr bwMode="auto">
          <a:xfrm>
            <a:off x="5643570" y="3822868"/>
            <a:ext cx="1928812" cy="99542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000" b="1">
                <a:solidFill>
                  <a:schemeClr val="bg1"/>
                </a:solidFill>
                <a:effectLst>
                  <a:outerShdw blurRad="38100" dist="38100" dir="2700000" algn="tl">
                    <a:srgbClr val="000000">
                      <a:alpha val="43137"/>
                    </a:srgbClr>
                  </a:outerShdw>
                </a:effectLst>
                <a:latin typeface="+mn-lt"/>
                <a:cs typeface="+mn-cs"/>
              </a:rPr>
              <a:t>prevenção  e cura </a:t>
            </a:r>
          </a:p>
        </p:txBody>
      </p:sp>
      <p:sp>
        <p:nvSpPr>
          <p:cNvPr id="15" name="Retângulo 9"/>
          <p:cNvSpPr>
            <a:spLocks noChangeArrowheads="1"/>
          </p:cNvSpPr>
          <p:nvPr/>
        </p:nvSpPr>
        <p:spPr bwMode="auto">
          <a:xfrm>
            <a:off x="5072066" y="4746852"/>
            <a:ext cx="2357454" cy="1428214"/>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000" b="1" dirty="0" smtClean="0">
                <a:solidFill>
                  <a:schemeClr val="bg1"/>
                </a:solidFill>
                <a:effectLst>
                  <a:outerShdw blurRad="38100" dist="38100" dir="2700000" algn="tl">
                    <a:srgbClr val="000000">
                      <a:alpha val="43137"/>
                    </a:srgbClr>
                  </a:outerShdw>
                </a:effectLst>
                <a:latin typeface="+mn-lt"/>
                <a:cs typeface="+mn-cs"/>
              </a:rPr>
              <a:t>historicidade das práticas de saúde</a:t>
            </a:r>
            <a:endParaRPr lang="pt-BR" sz="2000" b="1"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 calcmode="lin" valueType="num">
                                      <p:cBhvr>
                                        <p:cTn id="17" dur="500" fill="hold"/>
                                        <p:tgtEl>
                                          <p:spTgt spid="29701"/>
                                        </p:tgtEl>
                                        <p:attrNameLst>
                                          <p:attrName>ppt_w</p:attrName>
                                        </p:attrNameLst>
                                      </p:cBhvr>
                                      <p:tavLst>
                                        <p:tav tm="0">
                                          <p:val>
                                            <p:strVal val="#ppt_w+.3"/>
                                          </p:val>
                                        </p:tav>
                                        <p:tav tm="100000">
                                          <p:val>
                                            <p:strVal val="#ppt_w"/>
                                          </p:val>
                                        </p:tav>
                                      </p:tavLst>
                                    </p:anim>
                                    <p:anim calcmode="lin" valueType="num">
                                      <p:cBhvr>
                                        <p:cTn id="18" dur="500" fill="hold"/>
                                        <p:tgtEl>
                                          <p:spTgt spid="29701"/>
                                        </p:tgtEl>
                                        <p:attrNameLst>
                                          <p:attrName>ppt_h</p:attrName>
                                        </p:attrNameLst>
                                      </p:cBhvr>
                                      <p:tavLst>
                                        <p:tav tm="0">
                                          <p:val>
                                            <p:strVal val="#ppt_h"/>
                                          </p:val>
                                        </p:tav>
                                        <p:tav tm="100000">
                                          <p:val>
                                            <p:strVal val="#ppt_h"/>
                                          </p:val>
                                        </p:tav>
                                      </p:tavLst>
                                    </p:anim>
                                    <p:animEffect transition="in" filter="fade">
                                      <p:cBhvr>
                                        <p:cTn id="19" dur="500"/>
                                        <p:tgtEl>
                                          <p:spTgt spid="2970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579">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29703"/>
                                        </p:tgtEl>
                                        <p:attrNameLst>
                                          <p:attrName>style.visibility</p:attrName>
                                        </p:attrNameLst>
                                      </p:cBhvr>
                                      <p:to>
                                        <p:strVal val="visible"/>
                                      </p:to>
                                    </p:set>
                                    <p:anim calcmode="lin" valueType="num">
                                      <p:cBhvr>
                                        <p:cTn id="34" dur="500" fill="hold"/>
                                        <p:tgtEl>
                                          <p:spTgt spid="29703"/>
                                        </p:tgtEl>
                                        <p:attrNameLst>
                                          <p:attrName>ppt_w</p:attrName>
                                        </p:attrNameLst>
                                      </p:cBhvr>
                                      <p:tavLst>
                                        <p:tav tm="0">
                                          <p:val>
                                            <p:strVal val="#ppt_w+.3"/>
                                          </p:val>
                                        </p:tav>
                                        <p:tav tm="100000">
                                          <p:val>
                                            <p:strVal val="#ppt_w"/>
                                          </p:val>
                                        </p:tav>
                                      </p:tavLst>
                                    </p:anim>
                                    <p:anim calcmode="lin" valueType="num">
                                      <p:cBhvr>
                                        <p:cTn id="35" dur="500" fill="hold"/>
                                        <p:tgtEl>
                                          <p:spTgt spid="29703"/>
                                        </p:tgtEl>
                                        <p:attrNameLst>
                                          <p:attrName>ppt_h</p:attrName>
                                        </p:attrNameLst>
                                      </p:cBhvr>
                                      <p:tavLst>
                                        <p:tav tm="0">
                                          <p:val>
                                            <p:strVal val="#ppt_h"/>
                                          </p:val>
                                        </p:tav>
                                        <p:tav tm="100000">
                                          <p:val>
                                            <p:strVal val="#ppt_h"/>
                                          </p:val>
                                        </p:tav>
                                      </p:tavLst>
                                    </p:anim>
                                    <p:animEffect transition="in" filter="fade">
                                      <p:cBhvr>
                                        <p:cTn id="36" dur="500"/>
                                        <p:tgtEl>
                                          <p:spTgt spid="2970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579">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9700"/>
                                        </p:tgtEl>
                                        <p:attrNameLst>
                                          <p:attrName>style.visibility</p:attrName>
                                        </p:attrNameLst>
                                      </p:cBhvr>
                                      <p:to>
                                        <p:strVal val="visible"/>
                                      </p:to>
                                    </p:set>
                                    <p:anim calcmode="lin" valueType="num">
                                      <p:cBhvr>
                                        <p:cTn id="47" dur="500" fill="hold"/>
                                        <p:tgtEl>
                                          <p:spTgt spid="29700"/>
                                        </p:tgtEl>
                                        <p:attrNameLst>
                                          <p:attrName>ppt_w</p:attrName>
                                        </p:attrNameLst>
                                      </p:cBhvr>
                                      <p:tavLst>
                                        <p:tav tm="0">
                                          <p:val>
                                            <p:strVal val="#ppt_w+.3"/>
                                          </p:val>
                                        </p:tav>
                                        <p:tav tm="100000">
                                          <p:val>
                                            <p:strVal val="#ppt_w"/>
                                          </p:val>
                                        </p:tav>
                                      </p:tavLst>
                                    </p:anim>
                                    <p:anim calcmode="lin" valueType="num">
                                      <p:cBhvr>
                                        <p:cTn id="48" dur="500" fill="hold"/>
                                        <p:tgtEl>
                                          <p:spTgt spid="29700"/>
                                        </p:tgtEl>
                                        <p:attrNameLst>
                                          <p:attrName>ppt_h</p:attrName>
                                        </p:attrNameLst>
                                      </p:cBhvr>
                                      <p:tavLst>
                                        <p:tav tm="0">
                                          <p:val>
                                            <p:strVal val="#ppt_h"/>
                                          </p:val>
                                        </p:tav>
                                        <p:tav tm="100000">
                                          <p:val>
                                            <p:strVal val="#ppt_h"/>
                                          </p:val>
                                        </p:tav>
                                      </p:tavLst>
                                    </p:anim>
                                    <p:animEffect transition="in" filter="fade">
                                      <p:cBhvr>
                                        <p:cTn id="49" dur="500"/>
                                        <p:tgtEl>
                                          <p:spTgt spid="2970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579">
                                            <p:txEl>
                                              <p:pRg st="8" end="8"/>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strVal val="#ppt_w+.3"/>
                                          </p:val>
                                        </p:tav>
                                        <p:tav tm="100000">
                                          <p:val>
                                            <p:strVal val="#ppt_w"/>
                                          </p:val>
                                        </p:tav>
                                      </p:tavLst>
                                    </p:anim>
                                    <p:anim calcmode="lin" valueType="num">
                                      <p:cBhvr>
                                        <p:cTn id="61" dur="500" fill="hold"/>
                                        <p:tgtEl>
                                          <p:spTgt spid="15"/>
                                        </p:tgtEl>
                                        <p:attrNameLst>
                                          <p:attrName>ppt_h</p:attrName>
                                        </p:attrNameLst>
                                      </p:cBhvr>
                                      <p:tavLst>
                                        <p:tav tm="0">
                                          <p:val>
                                            <p:strVal val="#ppt_h"/>
                                          </p:val>
                                        </p:tav>
                                        <p:tav tm="100000">
                                          <p:val>
                                            <p:strVal val="#ppt_h"/>
                                          </p:val>
                                        </p:tav>
                                      </p:tavLst>
                                    </p:anim>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9701" grpId="0" animBg="1"/>
      <p:bldP spid="29703" grpId="0" animBg="1"/>
      <p:bldP spid="29700"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p:cNvSpPr>
            <a:spLocks noChangeArrowheads="1"/>
          </p:cNvSpPr>
          <p:nvPr/>
        </p:nvSpPr>
        <p:spPr bwMode="auto">
          <a:xfrm>
            <a:off x="5357818" y="2071678"/>
            <a:ext cx="3214710" cy="110362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000" b="1">
                <a:solidFill>
                  <a:schemeClr val="bg1"/>
                </a:solidFill>
                <a:effectLst>
                  <a:outerShdw blurRad="38100" dist="38100" dir="2700000" algn="tl">
                    <a:srgbClr val="000000">
                      <a:alpha val="43137"/>
                    </a:srgbClr>
                  </a:outerShdw>
                </a:effectLst>
                <a:latin typeface="+mn-lt"/>
                <a:cs typeface="+mn-cs"/>
              </a:rPr>
              <a:t>Para cada ofício, </a:t>
            </a:r>
          </a:p>
          <a:p>
            <a:pPr algn="ctr">
              <a:spcAft>
                <a:spcPts val="600"/>
              </a:spcAft>
            </a:pPr>
            <a:r>
              <a:rPr lang="pt-BR" sz="2000" b="1">
                <a:solidFill>
                  <a:schemeClr val="bg1"/>
                </a:solidFill>
                <a:effectLst>
                  <a:outerShdw blurRad="38100" dist="38100" dir="2700000" algn="tl">
                    <a:srgbClr val="000000">
                      <a:alpha val="43137"/>
                    </a:srgbClr>
                  </a:outerShdw>
                </a:effectLst>
                <a:latin typeface="+mn-lt"/>
                <a:cs typeface="+mn-cs"/>
              </a:rPr>
              <a:t>diversas doenças</a:t>
            </a:r>
          </a:p>
        </p:txBody>
      </p:sp>
      <p:sp>
        <p:nvSpPr>
          <p:cNvPr id="22531" name="Retângulo 3"/>
          <p:cNvSpPr>
            <a:spLocks noChangeArrowheads="1"/>
          </p:cNvSpPr>
          <p:nvPr/>
        </p:nvSpPr>
        <p:spPr bwMode="auto">
          <a:xfrm>
            <a:off x="5929322" y="0"/>
            <a:ext cx="1929054" cy="800219"/>
          </a:xfrm>
          <a:prstGeom prst="rect">
            <a:avLst/>
          </a:prstGeom>
          <a:noFill/>
          <a:ln w="9525">
            <a:noFill/>
            <a:miter lim="800000"/>
            <a:headEnd/>
            <a:tailEnd/>
          </a:ln>
        </p:spPr>
        <p:txBody>
          <a:bodyPr wrap="none">
            <a:spAutoFit/>
          </a:bodyPr>
          <a:lstStyle/>
          <a:p>
            <a:pPr algn="ctr">
              <a:defRPr/>
            </a:pPr>
            <a:r>
              <a:rPr lang="pt-BR" sz="2800" b="1" dirty="0" smtClean="0">
                <a:effectLst>
                  <a:outerShdw blurRad="50800" dist="50800" dir="5400000" algn="ctr" rotWithShape="0">
                    <a:schemeClr val="tx1"/>
                  </a:outerShdw>
                </a:effectLst>
              </a:rPr>
              <a:t>Sumário</a:t>
            </a:r>
          </a:p>
          <a:p>
            <a:pPr algn="ctr"/>
            <a:r>
              <a:rPr lang="pt-BR" b="1" dirty="0" smtClean="0">
                <a:effectLst>
                  <a:outerShdw blurRad="38100" dist="38100" dir="2700000" algn="tl">
                    <a:srgbClr val="000000">
                      <a:alpha val="43137"/>
                    </a:srgbClr>
                  </a:outerShdw>
                </a:effectLst>
              </a:rPr>
              <a:t>(recorte aleatório)</a:t>
            </a:r>
            <a:endParaRPr lang="pt-BR" dirty="0">
              <a:effectLst>
                <a:outerShdw blurRad="38100" dist="38100" dir="2700000" algn="tl">
                  <a:srgbClr val="000000">
                    <a:alpha val="43137"/>
                  </a:srgbClr>
                </a:outerShdw>
              </a:effectLst>
            </a:endParaRPr>
          </a:p>
        </p:txBody>
      </p:sp>
      <p:sp>
        <p:nvSpPr>
          <p:cNvPr id="22532" name="Retângulo 4"/>
          <p:cNvSpPr>
            <a:spLocks noChangeArrowheads="1"/>
          </p:cNvSpPr>
          <p:nvPr/>
        </p:nvSpPr>
        <p:spPr bwMode="auto">
          <a:xfrm>
            <a:off x="142875" y="428604"/>
            <a:ext cx="4429125" cy="5509200"/>
          </a:xfrm>
          <a:prstGeom prst="rect">
            <a:avLst/>
          </a:prstGeom>
          <a:noFill/>
          <a:ln w="9525">
            <a:noFill/>
            <a:miter lim="800000"/>
            <a:headEnd/>
            <a:tailEnd/>
          </a:ln>
        </p:spPr>
        <p:txBody>
          <a:bodyPr>
            <a:spAutoFit/>
          </a:bodyPr>
          <a:lstStyle/>
          <a:p>
            <a:r>
              <a:rPr lang="pt-PT" sz="1600" i="1" dirty="0"/>
              <a:t>Doenças dos mineiros </a:t>
            </a:r>
          </a:p>
          <a:p>
            <a:r>
              <a:rPr lang="pt-PT" sz="1600" i="1" dirty="0"/>
              <a:t>Doenças dos iatraliptas (massagistas) </a:t>
            </a:r>
          </a:p>
          <a:p>
            <a:r>
              <a:rPr lang="pt-PT" sz="1600" i="1" dirty="0"/>
              <a:t>Doenças dos químicos</a:t>
            </a:r>
          </a:p>
          <a:p>
            <a:r>
              <a:rPr lang="pt-PT" sz="1600" i="1" dirty="0"/>
              <a:t>Doenças dos pintores</a:t>
            </a:r>
          </a:p>
          <a:p>
            <a:r>
              <a:rPr lang="pt-PT" sz="1600" i="1" dirty="0"/>
              <a:t>Doenças dos cloaqueiros</a:t>
            </a:r>
          </a:p>
          <a:p>
            <a:r>
              <a:rPr lang="pt-PT" sz="1600" i="1" dirty="0"/>
              <a:t>Doenças dos azeiteiros, dos curtidores, dos   </a:t>
            </a:r>
          </a:p>
          <a:p>
            <a:r>
              <a:rPr lang="pt-PT" sz="1600" i="1" dirty="0"/>
              <a:t>        queijeiros e de outros ofícios imundos</a:t>
            </a:r>
          </a:p>
          <a:p>
            <a:r>
              <a:rPr lang="pt-PT" sz="1600" i="1" dirty="0"/>
              <a:t>Doenças dos trabalhadores de fumo</a:t>
            </a:r>
          </a:p>
          <a:p>
            <a:r>
              <a:rPr lang="pt-PT" sz="1600" i="1" dirty="0"/>
              <a:t>Doenças dos coveiros</a:t>
            </a:r>
          </a:p>
          <a:p>
            <a:r>
              <a:rPr lang="pt-PT" sz="1600" i="1" dirty="0"/>
              <a:t>Doenças das </a:t>
            </a:r>
            <a:r>
              <a:rPr lang="pt-PT" sz="1600" i="1" dirty="0" smtClean="0"/>
              <a:t>parteiras</a:t>
            </a:r>
          </a:p>
          <a:p>
            <a:r>
              <a:rPr lang="pt-PT" sz="1600" i="1" dirty="0" smtClean="0"/>
              <a:t>Doenças das nutrizes</a:t>
            </a:r>
            <a:endParaRPr lang="pt-PT" sz="1600" i="1" dirty="0"/>
          </a:p>
          <a:p>
            <a:r>
              <a:rPr lang="pt-PT" sz="1600" i="1" dirty="0"/>
              <a:t>Doenças dos vinhateiros, dos cervejeiros </a:t>
            </a:r>
            <a:endParaRPr lang="pt-PT" sz="1600" i="1" dirty="0" smtClean="0"/>
          </a:p>
          <a:p>
            <a:r>
              <a:rPr lang="pt-PT" sz="1600" i="1" dirty="0" smtClean="0"/>
              <a:t>e </a:t>
            </a:r>
            <a:r>
              <a:rPr lang="pt-PT" sz="1600" i="1" dirty="0"/>
              <a:t>dos </a:t>
            </a:r>
            <a:r>
              <a:rPr lang="pt-PT" sz="1600" i="1" dirty="0" smtClean="0"/>
              <a:t> destiladores</a:t>
            </a:r>
            <a:endParaRPr lang="pt-PT" sz="1600" i="1" dirty="0"/>
          </a:p>
          <a:p>
            <a:r>
              <a:rPr lang="pt-PT" sz="1600" i="1" dirty="0"/>
              <a:t>Doenças dos que trabalham em pé</a:t>
            </a:r>
          </a:p>
          <a:p>
            <a:r>
              <a:rPr lang="pt-PT" sz="1600" i="1" dirty="0"/>
              <a:t>Doenças dos operários sedentários</a:t>
            </a:r>
          </a:p>
          <a:p>
            <a:r>
              <a:rPr lang="pt-PT" sz="1600" i="1" dirty="0"/>
              <a:t>Doenças dos </a:t>
            </a:r>
            <a:r>
              <a:rPr lang="pt-PT" sz="1600" i="1" dirty="0" smtClean="0"/>
              <a:t>banhistas</a:t>
            </a:r>
            <a:endParaRPr lang="pt-PT" sz="1600" i="1" dirty="0"/>
          </a:p>
          <a:p>
            <a:r>
              <a:rPr lang="pt-PT" sz="1600" i="1" dirty="0"/>
              <a:t>Doenças dos joalheiros</a:t>
            </a:r>
          </a:p>
          <a:p>
            <a:r>
              <a:rPr lang="pt-PT" sz="1600" i="1" dirty="0"/>
              <a:t>Doenças dos mestres de dicção, </a:t>
            </a:r>
            <a:endParaRPr lang="pt-PT" sz="1600" i="1" dirty="0" smtClean="0"/>
          </a:p>
          <a:p>
            <a:r>
              <a:rPr lang="pt-PT" sz="1600" i="1" dirty="0" smtClean="0"/>
              <a:t>dos </a:t>
            </a:r>
            <a:r>
              <a:rPr lang="pt-PT" sz="1600" i="1" dirty="0"/>
              <a:t>cantores e </a:t>
            </a:r>
            <a:r>
              <a:rPr lang="pt-PT" sz="1600" i="1" dirty="0" smtClean="0"/>
              <a:t>outros </a:t>
            </a:r>
            <a:r>
              <a:rPr lang="pt-PT" sz="1600" dirty="0"/>
              <a:t>[...]</a:t>
            </a:r>
          </a:p>
          <a:p>
            <a:r>
              <a:rPr lang="pt-PT" sz="1600" i="1" dirty="0"/>
              <a:t>Doenças dos agricultores</a:t>
            </a:r>
          </a:p>
          <a:p>
            <a:r>
              <a:rPr lang="pt-PT" sz="1600" i="1" dirty="0"/>
              <a:t>Doenças dos pescadores</a:t>
            </a:r>
          </a:p>
          <a:p>
            <a:r>
              <a:rPr lang="pt-PT" sz="1600" i="1" dirty="0"/>
              <a:t>Dissertação sobre as doenças dos literatos</a:t>
            </a:r>
            <a:endParaRPr lang="pt-BR" sz="1600" i="1" dirty="0"/>
          </a:p>
        </p:txBody>
      </p:sp>
      <p:sp>
        <p:nvSpPr>
          <p:cNvPr id="2" name="Retângulo 2"/>
          <p:cNvSpPr>
            <a:spLocks noChangeArrowheads="1"/>
          </p:cNvSpPr>
          <p:nvPr/>
        </p:nvSpPr>
        <p:spPr bwMode="auto">
          <a:xfrm>
            <a:off x="3714744" y="3357562"/>
            <a:ext cx="3786214" cy="283478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0"/>
              </a:spcAft>
            </a:pPr>
            <a:r>
              <a:rPr lang="pt-BR" sz="2000" b="1" dirty="0">
                <a:solidFill>
                  <a:schemeClr val="bg1"/>
                </a:solidFill>
                <a:effectLst>
                  <a:outerShdw blurRad="38100" dist="38100" dir="2700000" algn="tl">
                    <a:srgbClr val="000000">
                      <a:alpha val="43137"/>
                    </a:srgbClr>
                  </a:outerShdw>
                </a:effectLst>
                <a:latin typeface="+mn-lt"/>
                <a:cs typeface="+mn-cs"/>
              </a:rPr>
              <a:t>Multicausalidade e </a:t>
            </a:r>
            <a:r>
              <a:rPr lang="pt-BR" sz="2000" b="1" dirty="0" err="1">
                <a:solidFill>
                  <a:schemeClr val="bg1"/>
                </a:solidFill>
                <a:effectLst>
                  <a:outerShdw blurRad="38100" dist="38100" dir="2700000" algn="tl">
                    <a:srgbClr val="000000">
                      <a:alpha val="43137"/>
                    </a:srgbClr>
                  </a:outerShdw>
                </a:effectLst>
                <a:latin typeface="+mn-lt"/>
                <a:cs typeface="+mn-cs"/>
              </a:rPr>
              <a:t>multiefeito</a:t>
            </a:r>
            <a:r>
              <a:rPr lang="pt-BR" sz="2000" b="1" dirty="0">
                <a:solidFill>
                  <a:schemeClr val="bg1"/>
                </a:solidFill>
                <a:effectLst>
                  <a:outerShdw blurRad="38100" dist="38100" dir="2700000" algn="tl">
                    <a:srgbClr val="000000">
                      <a:alpha val="43137"/>
                    </a:srgbClr>
                  </a:outerShdw>
                </a:effectLst>
                <a:latin typeface="+mn-lt"/>
                <a:cs typeface="+mn-cs"/>
              </a:rPr>
              <a:t> no </a:t>
            </a:r>
            <a:endParaRPr lang="pt-BR" sz="2000" b="1" dirty="0" smtClean="0">
              <a:solidFill>
                <a:schemeClr val="bg1"/>
              </a:solidFill>
              <a:effectLst>
                <a:outerShdw blurRad="38100" dist="38100" dir="2700000" algn="tl">
                  <a:srgbClr val="000000">
                    <a:alpha val="43137"/>
                  </a:srgbClr>
                </a:outerShdw>
              </a:effectLst>
              <a:latin typeface="+mn-lt"/>
              <a:cs typeface="+mn-cs"/>
            </a:endParaRPr>
          </a:p>
          <a:p>
            <a:pPr algn="ctr">
              <a:spcAft>
                <a:spcPts val="0"/>
              </a:spcAft>
            </a:pPr>
            <a:r>
              <a:rPr lang="pt-BR" sz="2000" b="1" dirty="0" smtClean="0">
                <a:solidFill>
                  <a:schemeClr val="bg1"/>
                </a:solidFill>
                <a:effectLst>
                  <a:outerShdw blurRad="38100" dist="38100" dir="2700000" algn="tl">
                    <a:srgbClr val="000000">
                      <a:alpha val="43137"/>
                    </a:srgbClr>
                  </a:outerShdw>
                </a:effectLst>
                <a:latin typeface="+mn-lt"/>
                <a:cs typeface="+mn-cs"/>
              </a:rPr>
              <a:t>processo </a:t>
            </a:r>
            <a:r>
              <a:rPr lang="pt-BR" sz="2000" b="1" dirty="0">
                <a:solidFill>
                  <a:schemeClr val="bg1"/>
                </a:solidFill>
                <a:effectLst>
                  <a:outerShdw blurRad="38100" dist="38100" dir="2700000" algn="tl">
                    <a:srgbClr val="000000">
                      <a:alpha val="43137"/>
                    </a:srgbClr>
                  </a:outerShdw>
                </a:effectLst>
                <a:latin typeface="+mn-lt"/>
                <a:cs typeface="+mn-cs"/>
              </a:rPr>
              <a:t>de determinação das doenças dos trabalhadores. </a:t>
            </a:r>
          </a:p>
        </p:txBody>
      </p:sp>
      <p:sp>
        <p:nvSpPr>
          <p:cNvPr id="11" name="Retângulo 1"/>
          <p:cNvSpPr>
            <a:spLocks noChangeArrowheads="1"/>
          </p:cNvSpPr>
          <p:nvPr/>
        </p:nvSpPr>
        <p:spPr bwMode="auto">
          <a:xfrm>
            <a:off x="4714876" y="928670"/>
            <a:ext cx="4214842" cy="757130"/>
          </a:xfrm>
          <a:prstGeom prst="rect">
            <a:avLst/>
          </a:prstGeom>
          <a:noFill/>
          <a:ln w="9525">
            <a:noFill/>
            <a:miter lim="800000"/>
            <a:headEnd/>
            <a:tailEnd/>
          </a:ln>
        </p:spPr>
        <p:txBody>
          <a:bodyPr wrap="square">
            <a:spAutoFit/>
          </a:bodyPr>
          <a:lstStyle/>
          <a:p>
            <a:pPr algn="ctr">
              <a:lnSpc>
                <a:spcPct val="120000"/>
              </a:lnSpc>
              <a:spcAft>
                <a:spcPts val="0"/>
              </a:spcAft>
            </a:pPr>
            <a:r>
              <a:rPr lang="pt-BR" dirty="0"/>
              <a:t>54 </a:t>
            </a:r>
            <a:r>
              <a:rPr lang="pt-BR" dirty="0" smtClean="0"/>
              <a:t>capítulos</a:t>
            </a:r>
          </a:p>
          <a:p>
            <a:pPr algn="ctr">
              <a:lnSpc>
                <a:spcPct val="120000"/>
              </a:lnSpc>
              <a:spcAft>
                <a:spcPts val="0"/>
              </a:spcAft>
            </a:pPr>
            <a:r>
              <a:rPr lang="pt-BR" dirty="0" smtClean="0"/>
              <a:t>(</a:t>
            </a:r>
            <a:r>
              <a:rPr lang="pt-BR" dirty="0"/>
              <a:t>42 e um suplemento de 12 capítulos)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mph" presetSubtype="0" nodeType="clickEffect">
                                  <p:stCondLst>
                                    <p:cond delay="0"/>
                                  </p:stCondLst>
                                  <p:endCondLst>
                                    <p:cond evt="onNext" delay="0">
                                      <p:tgtEl>
                                        <p:sldTgt/>
                                      </p:tgtEl>
                                    </p:cond>
                                  </p:endCondLst>
                                  <p:childTnLst>
                                    <p:set>
                                      <p:cBhvr override="childStyle">
                                        <p:cTn id="14" dur="indefinite" fill="hold"/>
                                        <p:tgtEl>
                                          <p:spTgt spid="22532">
                                            <p:txEl>
                                              <p:pRg st="15" end="15"/>
                                            </p:txEl>
                                          </p:spTgt>
                                        </p:tgtEl>
                                        <p:attrNameLst>
                                          <p:attrName>style.color</p:attrName>
                                        </p:attrNameLst>
                                      </p:cBhvr>
                                      <p:to>
                                        <p:clrVal>
                                          <a:schemeClr val="hlink"/>
                                        </p:clrVal>
                                      </p:to>
                                    </p:set>
                                    <p:set>
                                      <p:cBhvr override="childStyle">
                                        <p:cTn id="15" dur="indefinite" fill="hold"/>
                                        <p:tgtEl>
                                          <p:spTgt spid="22532">
                                            <p:txEl>
                                              <p:pRg st="15" end="15"/>
                                            </p:txEl>
                                          </p:spTgt>
                                        </p:tgtEl>
                                        <p:attrNameLst>
                                          <p:attrName>style.fontStyle</p:attrName>
                                        </p:attrNameLst>
                                      </p:cBhvr>
                                      <p:to>
                                        <p:strVal val="italic"/>
                                      </p:to>
                                    </p:set>
                                    <p:set>
                                      <p:cBhvr>
                                        <p:cTn id="16" dur="indefinite" fill="hold"/>
                                        <p:tgtEl>
                                          <p:spTgt spid="22532">
                                            <p:txEl>
                                              <p:pRg st="15" end="15"/>
                                            </p:txEl>
                                          </p:spTgt>
                                        </p:tgtEl>
                                        <p:attrNameLst>
                                          <p:attrName>style.fontWeight</p:attrName>
                                        </p:attrNameLst>
                                      </p:cBhvr>
                                      <p:to>
                                        <p:strVal val="bold"/>
                                      </p:to>
                                    </p:set>
                                    <p:set>
                                      <p:cBhvr>
                                        <p:cTn id="17" dur="indefinite" fill="hold"/>
                                        <p:tgtEl>
                                          <p:spTgt spid="22532">
                                            <p:txEl>
                                              <p:pRg st="15" end="15"/>
                                            </p:txEl>
                                          </p:spTgt>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31" presetClass="emph" presetSubtype="0" nodeType="clickEffect">
                                  <p:stCondLst>
                                    <p:cond delay="0"/>
                                  </p:stCondLst>
                                  <p:endCondLst>
                                    <p:cond evt="onNext" delay="0">
                                      <p:tgtEl>
                                        <p:sldTgt/>
                                      </p:tgtEl>
                                    </p:cond>
                                  </p:endCondLst>
                                  <p:childTnLst>
                                    <p:set>
                                      <p:cBhvr override="childStyle">
                                        <p:cTn id="21" dur="indefinite" fill="hold"/>
                                        <p:tgtEl>
                                          <p:spTgt spid="22532">
                                            <p:txEl>
                                              <p:pRg st="9" end="9"/>
                                            </p:txEl>
                                          </p:spTgt>
                                        </p:tgtEl>
                                        <p:attrNameLst>
                                          <p:attrName>style.color</p:attrName>
                                        </p:attrNameLst>
                                      </p:cBhvr>
                                      <p:to>
                                        <p:clrVal>
                                          <a:schemeClr val="hlink"/>
                                        </p:clrVal>
                                      </p:to>
                                    </p:set>
                                    <p:set>
                                      <p:cBhvr override="childStyle">
                                        <p:cTn id="22" dur="indefinite" fill="hold"/>
                                        <p:tgtEl>
                                          <p:spTgt spid="22532">
                                            <p:txEl>
                                              <p:pRg st="9" end="9"/>
                                            </p:txEl>
                                          </p:spTgt>
                                        </p:tgtEl>
                                        <p:attrNameLst>
                                          <p:attrName>style.fontStyle</p:attrName>
                                        </p:attrNameLst>
                                      </p:cBhvr>
                                      <p:to>
                                        <p:strVal val="italic"/>
                                      </p:to>
                                    </p:set>
                                    <p:set>
                                      <p:cBhvr>
                                        <p:cTn id="23" dur="indefinite" fill="hold"/>
                                        <p:tgtEl>
                                          <p:spTgt spid="22532">
                                            <p:txEl>
                                              <p:pRg st="9" end="9"/>
                                            </p:txEl>
                                          </p:spTgt>
                                        </p:tgtEl>
                                        <p:attrNameLst>
                                          <p:attrName>style.fontWeight</p:attrName>
                                        </p:attrNameLst>
                                      </p:cBhvr>
                                      <p:to>
                                        <p:strVal val="bold"/>
                                      </p:to>
                                    </p:set>
                                    <p:set>
                                      <p:cBhvr>
                                        <p:cTn id="24" dur="indefinite" fill="hold"/>
                                        <p:tgtEl>
                                          <p:spTgt spid="22532">
                                            <p:txEl>
                                              <p:pRg st="9" end="9"/>
                                            </p:txEl>
                                          </p:spTgt>
                                        </p:tgtEl>
                                        <p:attrNameLst>
                                          <p:attrName>style.textDecorationUnderline</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31" presetClass="emph" presetSubtype="0" nodeType="clickEffect">
                                  <p:stCondLst>
                                    <p:cond delay="0"/>
                                  </p:stCondLst>
                                  <p:endCondLst>
                                    <p:cond evt="onNext" delay="0">
                                      <p:tgtEl>
                                        <p:sldTgt/>
                                      </p:tgtEl>
                                    </p:cond>
                                  </p:endCondLst>
                                  <p:childTnLst>
                                    <p:set>
                                      <p:cBhvr override="childStyle">
                                        <p:cTn id="28" dur="indefinite" fill="hold"/>
                                        <p:tgtEl>
                                          <p:spTgt spid="22532">
                                            <p:txEl>
                                              <p:pRg st="10" end="10"/>
                                            </p:txEl>
                                          </p:spTgt>
                                        </p:tgtEl>
                                        <p:attrNameLst>
                                          <p:attrName>style.color</p:attrName>
                                        </p:attrNameLst>
                                      </p:cBhvr>
                                      <p:to>
                                        <p:clrVal>
                                          <a:schemeClr val="hlink"/>
                                        </p:clrVal>
                                      </p:to>
                                    </p:set>
                                    <p:set>
                                      <p:cBhvr override="childStyle">
                                        <p:cTn id="29" dur="indefinite" fill="hold"/>
                                        <p:tgtEl>
                                          <p:spTgt spid="22532">
                                            <p:txEl>
                                              <p:pRg st="10" end="10"/>
                                            </p:txEl>
                                          </p:spTgt>
                                        </p:tgtEl>
                                        <p:attrNameLst>
                                          <p:attrName>style.fontStyle</p:attrName>
                                        </p:attrNameLst>
                                      </p:cBhvr>
                                      <p:to>
                                        <p:strVal val="italic"/>
                                      </p:to>
                                    </p:set>
                                    <p:set>
                                      <p:cBhvr>
                                        <p:cTn id="30" dur="indefinite" fill="hold"/>
                                        <p:tgtEl>
                                          <p:spTgt spid="22532">
                                            <p:txEl>
                                              <p:pRg st="10" end="10"/>
                                            </p:txEl>
                                          </p:spTgt>
                                        </p:tgtEl>
                                        <p:attrNameLst>
                                          <p:attrName>style.fontWeight</p:attrName>
                                        </p:attrNameLst>
                                      </p:cBhvr>
                                      <p:to>
                                        <p:strVal val="bold"/>
                                      </p:to>
                                    </p:set>
                                    <p:set>
                                      <p:cBhvr>
                                        <p:cTn id="31" dur="indefinite" fill="hold"/>
                                        <p:tgtEl>
                                          <p:spTgt spid="22532">
                                            <p:txEl>
                                              <p:pRg st="10" end="10"/>
                                            </p:txEl>
                                          </p:spTgt>
                                        </p:tgtEl>
                                        <p:attrNameLst>
                                          <p:attrName>style.textDecorationUnderline</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31" presetClass="emph" presetSubtype="0" nodeType="clickEffect">
                                  <p:stCondLst>
                                    <p:cond delay="0"/>
                                  </p:stCondLst>
                                  <p:endCondLst>
                                    <p:cond evt="onNext" delay="0">
                                      <p:tgtEl>
                                        <p:sldTgt/>
                                      </p:tgtEl>
                                    </p:cond>
                                  </p:endCondLst>
                                  <p:childTnLst>
                                    <p:set>
                                      <p:cBhvr override="childStyle">
                                        <p:cTn id="35" dur="indefinite" fill="hold"/>
                                        <p:tgtEl>
                                          <p:spTgt spid="22532">
                                            <p:txEl>
                                              <p:pRg st="1" end="1"/>
                                            </p:txEl>
                                          </p:spTgt>
                                        </p:tgtEl>
                                        <p:attrNameLst>
                                          <p:attrName>style.color</p:attrName>
                                        </p:attrNameLst>
                                      </p:cBhvr>
                                      <p:to>
                                        <p:clrVal>
                                          <a:schemeClr val="hlink"/>
                                        </p:clrVal>
                                      </p:to>
                                    </p:set>
                                    <p:set>
                                      <p:cBhvr override="childStyle">
                                        <p:cTn id="36" dur="indefinite" fill="hold"/>
                                        <p:tgtEl>
                                          <p:spTgt spid="22532">
                                            <p:txEl>
                                              <p:pRg st="1" end="1"/>
                                            </p:txEl>
                                          </p:spTgt>
                                        </p:tgtEl>
                                        <p:attrNameLst>
                                          <p:attrName>style.fontStyle</p:attrName>
                                        </p:attrNameLst>
                                      </p:cBhvr>
                                      <p:to>
                                        <p:strVal val="italic"/>
                                      </p:to>
                                    </p:set>
                                    <p:set>
                                      <p:cBhvr>
                                        <p:cTn id="37" dur="indefinite" fill="hold"/>
                                        <p:tgtEl>
                                          <p:spTgt spid="22532">
                                            <p:txEl>
                                              <p:pRg st="1" end="1"/>
                                            </p:txEl>
                                          </p:spTgt>
                                        </p:tgtEl>
                                        <p:attrNameLst>
                                          <p:attrName>style.fontWeight</p:attrName>
                                        </p:attrNameLst>
                                      </p:cBhvr>
                                      <p:to>
                                        <p:strVal val="bold"/>
                                      </p:to>
                                    </p:set>
                                    <p:set>
                                      <p:cBhvr>
                                        <p:cTn id="38" dur="indefinite" fill="hold"/>
                                        <p:tgtEl>
                                          <p:spTgt spid="22532">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ângulo 1"/>
          <p:cNvSpPr>
            <a:spLocks noChangeArrowheads="1"/>
          </p:cNvSpPr>
          <p:nvPr/>
        </p:nvSpPr>
        <p:spPr bwMode="auto">
          <a:xfrm>
            <a:off x="71406" y="1142984"/>
            <a:ext cx="8572500" cy="4824398"/>
          </a:xfrm>
          <a:prstGeom prst="rect">
            <a:avLst/>
          </a:prstGeom>
          <a:noFill/>
          <a:ln w="9525">
            <a:noFill/>
            <a:miter lim="800000"/>
            <a:headEnd/>
            <a:tailEnd/>
          </a:ln>
        </p:spPr>
        <p:txBody>
          <a:bodyPr wrap="square">
            <a:spAutoFit/>
          </a:bodyPr>
          <a:lstStyle/>
          <a:p>
            <a:pPr algn="just">
              <a:spcAft>
                <a:spcPct val="15000"/>
              </a:spcAft>
            </a:pPr>
            <a:endParaRPr lang="pt-BR" sz="1000" i="1" dirty="0"/>
          </a:p>
          <a:p>
            <a:pPr algn="just">
              <a:spcAft>
                <a:spcPct val="15000"/>
              </a:spcAft>
              <a:buFont typeface="Wingdings" pitchFamily="2" charset="2"/>
              <a:buChar char="v"/>
            </a:pPr>
            <a:r>
              <a:rPr lang="pt-BR" sz="2000" i="1" dirty="0" smtClean="0"/>
              <a:t> </a:t>
            </a:r>
            <a:r>
              <a:rPr lang="pt-BR" sz="2000" b="1" i="1" dirty="0"/>
              <a:t>descrição do ofício;</a:t>
            </a:r>
          </a:p>
          <a:p>
            <a:pPr algn="just">
              <a:spcAft>
                <a:spcPct val="15000"/>
              </a:spcAft>
              <a:buFont typeface="Wingdings" pitchFamily="2" charset="2"/>
              <a:buChar char="v"/>
            </a:pPr>
            <a:r>
              <a:rPr lang="pt-BR" sz="2000" b="1" i="1" dirty="0"/>
              <a:t> relevância social do ofício e as relações sociais envolvidas;</a:t>
            </a:r>
          </a:p>
          <a:p>
            <a:pPr algn="just">
              <a:spcAft>
                <a:spcPct val="15000"/>
              </a:spcAft>
              <a:buFont typeface="Wingdings" pitchFamily="2" charset="2"/>
              <a:buChar char="v"/>
            </a:pPr>
            <a:r>
              <a:rPr lang="pt-BR" sz="2000" b="1" i="1" dirty="0"/>
              <a:t> análise do processo de trabalho;</a:t>
            </a:r>
          </a:p>
          <a:p>
            <a:pPr algn="just">
              <a:spcAft>
                <a:spcPct val="15000"/>
              </a:spcAft>
              <a:buFont typeface="Wingdings" pitchFamily="2" charset="2"/>
              <a:buChar char="v"/>
            </a:pPr>
            <a:r>
              <a:rPr lang="pt-BR" sz="2000" b="1" i="1" dirty="0"/>
              <a:t> análise do ambiente;</a:t>
            </a:r>
          </a:p>
          <a:p>
            <a:pPr algn="just">
              <a:spcAft>
                <a:spcPct val="15000"/>
              </a:spcAft>
              <a:buFont typeface="Wingdings" pitchFamily="2" charset="2"/>
              <a:buChar char="v"/>
            </a:pPr>
            <a:r>
              <a:rPr lang="pt-BR" sz="2000" b="1" i="1" dirty="0"/>
              <a:t> análise da organização do trabalho;</a:t>
            </a:r>
          </a:p>
          <a:p>
            <a:pPr algn="just">
              <a:spcAft>
                <a:spcPct val="15000"/>
              </a:spcAft>
              <a:buFont typeface="Wingdings" pitchFamily="2" charset="2"/>
              <a:buChar char="v"/>
            </a:pPr>
            <a:r>
              <a:rPr lang="pt-BR" sz="2000" b="1" i="1" dirty="0"/>
              <a:t> análise dos riscos e cargas a que os trabalhadores são expostos;</a:t>
            </a:r>
          </a:p>
          <a:p>
            <a:pPr algn="just">
              <a:spcAft>
                <a:spcPct val="15000"/>
              </a:spcAft>
              <a:buFont typeface="Wingdings" pitchFamily="2" charset="2"/>
              <a:buChar char="v"/>
            </a:pPr>
            <a:r>
              <a:rPr lang="pt-BR" sz="2000" b="1" i="1" dirty="0"/>
              <a:t> identificação das doenças agudas e crônicas que afetam os trabalhadores;</a:t>
            </a:r>
          </a:p>
          <a:p>
            <a:pPr algn="just">
              <a:spcAft>
                <a:spcPct val="15000"/>
              </a:spcAft>
              <a:buFont typeface="Wingdings" pitchFamily="2" charset="2"/>
              <a:buChar char="v"/>
            </a:pPr>
            <a:r>
              <a:rPr lang="pt-BR" sz="2000" b="1" i="1" dirty="0"/>
              <a:t> </a:t>
            </a:r>
            <a:r>
              <a:rPr lang="pt-BR" sz="2000" b="1" i="1" dirty="0" err="1"/>
              <a:t>fisiopatogenia</a:t>
            </a:r>
            <a:r>
              <a:rPr lang="pt-BR" sz="2000" b="1" i="1" dirty="0"/>
              <a:t> dessas doenças;</a:t>
            </a:r>
          </a:p>
          <a:p>
            <a:pPr algn="just">
              <a:spcAft>
                <a:spcPct val="15000"/>
              </a:spcAft>
              <a:buFont typeface="Wingdings" pitchFamily="2" charset="2"/>
              <a:buChar char="v"/>
            </a:pPr>
            <a:r>
              <a:rPr lang="pt-BR" sz="2000" b="1" i="1" dirty="0"/>
              <a:t> distribuição epidemiológica;</a:t>
            </a:r>
          </a:p>
          <a:p>
            <a:pPr algn="just">
              <a:spcAft>
                <a:spcPct val="15000"/>
              </a:spcAft>
              <a:buFont typeface="Wingdings" pitchFamily="2" charset="2"/>
              <a:buChar char="v"/>
            </a:pPr>
            <a:r>
              <a:rPr lang="pt-BR" sz="2000" b="1" i="1" dirty="0"/>
              <a:t> tratamento;</a:t>
            </a:r>
          </a:p>
          <a:p>
            <a:pPr algn="just">
              <a:spcAft>
                <a:spcPct val="15000"/>
              </a:spcAft>
              <a:buFont typeface="Wingdings" pitchFamily="2" charset="2"/>
              <a:buChar char="v"/>
            </a:pPr>
            <a:r>
              <a:rPr lang="pt-BR" sz="2000" b="1" i="1" dirty="0"/>
              <a:t> prevenção;</a:t>
            </a:r>
          </a:p>
          <a:p>
            <a:pPr algn="just">
              <a:spcAft>
                <a:spcPct val="15000"/>
              </a:spcAft>
              <a:buFont typeface="Wingdings" pitchFamily="2" charset="2"/>
              <a:buChar char="v"/>
            </a:pPr>
            <a:r>
              <a:rPr lang="pt-BR" sz="2000" b="1" i="1" dirty="0"/>
              <a:t> relações dos ofícios com o meio ambiente;</a:t>
            </a:r>
          </a:p>
          <a:p>
            <a:pPr algn="just">
              <a:spcAft>
                <a:spcPct val="15000"/>
              </a:spcAft>
              <a:buFont typeface="Wingdings" pitchFamily="2" charset="2"/>
              <a:buChar char="v"/>
            </a:pPr>
            <a:r>
              <a:rPr lang="pt-BR" sz="2000" b="1" i="1" dirty="0"/>
              <a:t> revisão bibliográfica.</a:t>
            </a:r>
          </a:p>
        </p:txBody>
      </p:sp>
      <p:sp>
        <p:nvSpPr>
          <p:cNvPr id="29700" name="Text Box 6"/>
          <p:cNvSpPr txBox="1">
            <a:spLocks noChangeArrowheads="1"/>
          </p:cNvSpPr>
          <p:nvPr/>
        </p:nvSpPr>
        <p:spPr bwMode="auto">
          <a:xfrm>
            <a:off x="6659563" y="6477000"/>
            <a:ext cx="2483244" cy="338554"/>
          </a:xfrm>
          <a:prstGeom prst="rect">
            <a:avLst/>
          </a:prstGeom>
          <a:noFill/>
          <a:ln w="9525">
            <a:noFill/>
            <a:miter lim="800000"/>
            <a:headEnd/>
            <a:tailEnd/>
          </a:ln>
        </p:spPr>
        <p:txBody>
          <a:bodyPr wrap="none">
            <a:spAutoFit/>
          </a:bodyPr>
          <a:lstStyle/>
          <a:p>
            <a:r>
              <a:rPr lang="pt-BR" sz="1600" dirty="0"/>
              <a:t>(Vasconcellos e Gaze, </a:t>
            </a:r>
            <a:r>
              <a:rPr lang="pt-BR" sz="1600" dirty="0" smtClean="0"/>
              <a:t>2013)</a:t>
            </a:r>
            <a:endParaRPr lang="pt-BR" sz="1600" dirty="0"/>
          </a:p>
        </p:txBody>
      </p:sp>
      <p:sp>
        <p:nvSpPr>
          <p:cNvPr id="8" name="Retângulo 7"/>
          <p:cNvSpPr/>
          <p:nvPr/>
        </p:nvSpPr>
        <p:spPr>
          <a:xfrm>
            <a:off x="7562413" y="0"/>
            <a:ext cx="1581587" cy="276999"/>
          </a:xfrm>
          <a:prstGeom prst="rect">
            <a:avLst/>
          </a:prstGeom>
        </p:spPr>
        <p:txBody>
          <a:bodyPr wrap="none">
            <a:spAutoFit/>
          </a:bodyPr>
          <a:lstStyle/>
          <a:p>
            <a:pPr algn="ctr">
              <a:defRPr/>
            </a:pPr>
            <a:r>
              <a:rPr lang="pt-BR" sz="1200" dirty="0" smtClean="0"/>
              <a:t>Método de </a:t>
            </a:r>
            <a:r>
              <a:rPr lang="pt-BR" sz="1200" i="1" dirty="0" err="1" smtClean="0"/>
              <a:t>Ramazzini</a:t>
            </a:r>
            <a:endParaRPr lang="pt-BR" sz="1200" i="1" dirty="0"/>
          </a:p>
        </p:txBody>
      </p:sp>
      <p:sp>
        <p:nvSpPr>
          <p:cNvPr id="9" name="CaixaDeTexto 2"/>
          <p:cNvSpPr txBox="1">
            <a:spLocks noChangeArrowheads="1"/>
          </p:cNvSpPr>
          <p:nvPr/>
        </p:nvSpPr>
        <p:spPr bwMode="auto">
          <a:xfrm>
            <a:off x="2143108" y="500042"/>
            <a:ext cx="5143568" cy="510778"/>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wrap="square">
            <a:spAutoFit/>
            <a:flatTx/>
          </a:bodyPr>
          <a:lstStyle/>
          <a:p>
            <a:pPr algn="ctr">
              <a:spcAft>
                <a:spcPts val="600"/>
              </a:spcAft>
              <a:defRPr/>
            </a:pPr>
            <a:r>
              <a:rPr lang="pt-BR" sz="2400" b="1" dirty="0" smtClean="0">
                <a:solidFill>
                  <a:schemeClr val="bg1"/>
                </a:solidFill>
                <a:effectLst>
                  <a:outerShdw blurRad="38100" dist="38100" dir="2700000" algn="tl">
                    <a:srgbClr val="000000">
                      <a:alpha val="43137"/>
                    </a:srgbClr>
                  </a:outerShdw>
                </a:effectLst>
              </a:rPr>
              <a:t>Roteiro metodológico de cada capítulo</a:t>
            </a:r>
          </a:p>
        </p:txBody>
      </p:sp>
      <p:sp>
        <p:nvSpPr>
          <p:cNvPr id="10" name="CaixaDeTexto 4"/>
          <p:cNvSpPr txBox="1">
            <a:spLocks noChangeArrowheads="1"/>
          </p:cNvSpPr>
          <p:nvPr/>
        </p:nvSpPr>
        <p:spPr bwMode="auto">
          <a:xfrm>
            <a:off x="3643306" y="4148090"/>
            <a:ext cx="3857652" cy="995422"/>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defRPr/>
            </a:pPr>
            <a:r>
              <a:rPr lang="pt-BR" sz="2000" b="1" dirty="0" smtClean="0">
                <a:solidFill>
                  <a:schemeClr val="bg1"/>
                </a:solidFill>
                <a:effectLst>
                  <a:outerShdw blurRad="38100" dist="38100" dir="2700000" algn="tl">
                    <a:srgbClr val="000000">
                      <a:alpha val="43137"/>
                    </a:srgbClr>
                  </a:outerShdw>
                </a:effectLst>
              </a:rPr>
              <a:t>Abordagem integral do processo saúde-doença</a:t>
            </a:r>
            <a:endParaRPr lang="pt-B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3"/>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69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969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9698">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9698">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698">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698">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698">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698">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698">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698">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698">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9698">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9698">
                                            <p:txEl>
                                              <p:pRg st="13" end="1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1" presetClass="emph" presetSubtype="0" nodeType="clickEffect">
                                  <p:stCondLst>
                                    <p:cond delay="0"/>
                                  </p:stCondLst>
                                  <p:childTnLst>
                                    <p:set>
                                      <p:cBhvr override="childStyle">
                                        <p:cTn id="41" dur="indefinite" fill="hold"/>
                                        <p:tgtEl>
                                          <p:spTgt spid="29698">
                                            <p:txEl>
                                              <p:pRg st="2" end="2"/>
                                            </p:txEl>
                                          </p:spTgt>
                                        </p:tgtEl>
                                        <p:attrNameLst>
                                          <p:attrName>style.color</p:attrName>
                                        </p:attrNameLst>
                                      </p:cBhvr>
                                      <p:to>
                                        <p:clrVal>
                                          <a:srgbClr val="FFCC00"/>
                                        </p:clrVal>
                                      </p:to>
                                    </p:set>
                                    <p:set>
                                      <p:cBhvr override="childStyle">
                                        <p:cTn id="42" dur="indefinite" fill="hold"/>
                                        <p:tgtEl>
                                          <p:spTgt spid="29698">
                                            <p:txEl>
                                              <p:pRg st="2" end="2"/>
                                            </p:txEl>
                                          </p:spTgt>
                                        </p:tgtEl>
                                        <p:attrNameLst>
                                          <p:attrName>style.fontStyle</p:attrName>
                                        </p:attrNameLst>
                                      </p:cBhvr>
                                      <p:to>
                                        <p:strVal val="italic"/>
                                      </p:to>
                                    </p:set>
                                    <p:set>
                                      <p:cBhvr>
                                        <p:cTn id="43" dur="indefinite" fill="hold"/>
                                        <p:tgtEl>
                                          <p:spTgt spid="29698">
                                            <p:txEl>
                                              <p:pRg st="2" end="2"/>
                                            </p:txEl>
                                          </p:spTgt>
                                        </p:tgtEl>
                                        <p:attrNameLst>
                                          <p:attrName>style.fontWeight</p:attrName>
                                        </p:attrNameLst>
                                      </p:cBhvr>
                                      <p:to>
                                        <p:strVal val="bold"/>
                                      </p:to>
                                    </p:set>
                                    <p:set>
                                      <p:cBhvr>
                                        <p:cTn id="44" dur="indefinite" fill="hold"/>
                                        <p:tgtEl>
                                          <p:spTgt spid="29698">
                                            <p:txEl>
                                              <p:pRg st="2" end="2"/>
                                            </p:txEl>
                                          </p:spTgt>
                                        </p:tgtEl>
                                        <p:attrNameLst>
                                          <p:attrName>style.textDecorationUnderline</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31" presetClass="emph" presetSubtype="0" nodeType="clickEffect">
                                  <p:stCondLst>
                                    <p:cond delay="0"/>
                                  </p:stCondLst>
                                  <p:childTnLst>
                                    <p:set>
                                      <p:cBhvr override="childStyle">
                                        <p:cTn id="48" dur="indefinite" fill="hold"/>
                                        <p:tgtEl>
                                          <p:spTgt spid="29698">
                                            <p:txEl>
                                              <p:pRg st="3" end="3"/>
                                            </p:txEl>
                                          </p:spTgt>
                                        </p:tgtEl>
                                        <p:attrNameLst>
                                          <p:attrName>style.color</p:attrName>
                                        </p:attrNameLst>
                                      </p:cBhvr>
                                      <p:to>
                                        <p:clrVal>
                                          <a:srgbClr val="FFCC00"/>
                                        </p:clrVal>
                                      </p:to>
                                    </p:set>
                                    <p:set>
                                      <p:cBhvr override="childStyle">
                                        <p:cTn id="49" dur="indefinite" fill="hold"/>
                                        <p:tgtEl>
                                          <p:spTgt spid="29698">
                                            <p:txEl>
                                              <p:pRg st="3" end="3"/>
                                            </p:txEl>
                                          </p:spTgt>
                                        </p:tgtEl>
                                        <p:attrNameLst>
                                          <p:attrName>style.fontStyle</p:attrName>
                                        </p:attrNameLst>
                                      </p:cBhvr>
                                      <p:to>
                                        <p:strVal val="italic"/>
                                      </p:to>
                                    </p:set>
                                    <p:set>
                                      <p:cBhvr>
                                        <p:cTn id="50" dur="indefinite" fill="hold"/>
                                        <p:tgtEl>
                                          <p:spTgt spid="29698">
                                            <p:txEl>
                                              <p:pRg st="3" end="3"/>
                                            </p:txEl>
                                          </p:spTgt>
                                        </p:tgtEl>
                                        <p:attrNameLst>
                                          <p:attrName>style.fontWeight</p:attrName>
                                        </p:attrNameLst>
                                      </p:cBhvr>
                                      <p:to>
                                        <p:strVal val="bold"/>
                                      </p:to>
                                    </p:set>
                                    <p:set>
                                      <p:cBhvr>
                                        <p:cTn id="51" dur="indefinite" fill="hold"/>
                                        <p:tgtEl>
                                          <p:spTgt spid="29698">
                                            <p:txEl>
                                              <p:pRg st="3" end="3"/>
                                            </p:txEl>
                                          </p:spTgt>
                                        </p:tgtEl>
                                        <p:attrNameLst>
                                          <p:attrName>style.textDecorationUnderline</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31" presetClass="emph" presetSubtype="0" nodeType="clickEffect">
                                  <p:stCondLst>
                                    <p:cond delay="0"/>
                                  </p:stCondLst>
                                  <p:childTnLst>
                                    <p:set>
                                      <p:cBhvr override="childStyle">
                                        <p:cTn id="55" dur="indefinite" fill="hold"/>
                                        <p:tgtEl>
                                          <p:spTgt spid="29698">
                                            <p:txEl>
                                              <p:pRg st="6" end="6"/>
                                            </p:txEl>
                                          </p:spTgt>
                                        </p:tgtEl>
                                        <p:attrNameLst>
                                          <p:attrName>style.color</p:attrName>
                                        </p:attrNameLst>
                                      </p:cBhvr>
                                      <p:to>
                                        <p:clrVal>
                                          <a:srgbClr val="FFCC00"/>
                                        </p:clrVal>
                                      </p:to>
                                    </p:set>
                                    <p:set>
                                      <p:cBhvr override="childStyle">
                                        <p:cTn id="56" dur="indefinite" fill="hold"/>
                                        <p:tgtEl>
                                          <p:spTgt spid="29698">
                                            <p:txEl>
                                              <p:pRg st="6" end="6"/>
                                            </p:txEl>
                                          </p:spTgt>
                                        </p:tgtEl>
                                        <p:attrNameLst>
                                          <p:attrName>style.fontStyle</p:attrName>
                                        </p:attrNameLst>
                                      </p:cBhvr>
                                      <p:to>
                                        <p:strVal val="italic"/>
                                      </p:to>
                                    </p:set>
                                    <p:set>
                                      <p:cBhvr>
                                        <p:cTn id="57" dur="indefinite" fill="hold"/>
                                        <p:tgtEl>
                                          <p:spTgt spid="29698">
                                            <p:txEl>
                                              <p:pRg st="6" end="6"/>
                                            </p:txEl>
                                          </p:spTgt>
                                        </p:tgtEl>
                                        <p:attrNameLst>
                                          <p:attrName>style.fontWeight</p:attrName>
                                        </p:attrNameLst>
                                      </p:cBhvr>
                                      <p:to>
                                        <p:strVal val="bold"/>
                                      </p:to>
                                    </p:set>
                                    <p:set>
                                      <p:cBhvr>
                                        <p:cTn id="58" dur="indefinite" fill="hold"/>
                                        <p:tgtEl>
                                          <p:spTgt spid="29698">
                                            <p:txEl>
                                              <p:pRg st="6" end="6"/>
                                            </p:txEl>
                                          </p:spTgt>
                                        </p:tgtEl>
                                        <p:attrNameLst>
                                          <p:attrName>style.textDecorationUnderline</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31" presetClass="emph" presetSubtype="0" nodeType="clickEffect">
                                  <p:stCondLst>
                                    <p:cond delay="0"/>
                                  </p:stCondLst>
                                  <p:childTnLst>
                                    <p:set>
                                      <p:cBhvr override="childStyle">
                                        <p:cTn id="62" dur="indefinite" fill="hold"/>
                                        <p:tgtEl>
                                          <p:spTgt spid="29698">
                                            <p:txEl>
                                              <p:pRg st="12" end="12"/>
                                            </p:txEl>
                                          </p:spTgt>
                                        </p:tgtEl>
                                        <p:attrNameLst>
                                          <p:attrName>style.color</p:attrName>
                                        </p:attrNameLst>
                                      </p:cBhvr>
                                      <p:to>
                                        <p:clrVal>
                                          <a:srgbClr val="FFCC00"/>
                                        </p:clrVal>
                                      </p:to>
                                    </p:set>
                                    <p:set>
                                      <p:cBhvr override="childStyle">
                                        <p:cTn id="63" dur="indefinite" fill="hold"/>
                                        <p:tgtEl>
                                          <p:spTgt spid="29698">
                                            <p:txEl>
                                              <p:pRg st="12" end="12"/>
                                            </p:txEl>
                                          </p:spTgt>
                                        </p:tgtEl>
                                        <p:attrNameLst>
                                          <p:attrName>style.fontStyle</p:attrName>
                                        </p:attrNameLst>
                                      </p:cBhvr>
                                      <p:to>
                                        <p:strVal val="italic"/>
                                      </p:to>
                                    </p:set>
                                    <p:set>
                                      <p:cBhvr>
                                        <p:cTn id="64" dur="indefinite" fill="hold"/>
                                        <p:tgtEl>
                                          <p:spTgt spid="29698">
                                            <p:txEl>
                                              <p:pRg st="12" end="12"/>
                                            </p:txEl>
                                          </p:spTgt>
                                        </p:tgtEl>
                                        <p:attrNameLst>
                                          <p:attrName>style.fontWeight</p:attrName>
                                        </p:attrNameLst>
                                      </p:cBhvr>
                                      <p:to>
                                        <p:strVal val="bold"/>
                                      </p:to>
                                    </p:set>
                                    <p:set>
                                      <p:cBhvr>
                                        <p:cTn id="65" dur="indefinite" fill="hold"/>
                                        <p:tgtEl>
                                          <p:spTgt spid="29698">
                                            <p:txEl>
                                              <p:pRg st="12" end="12"/>
                                            </p:txEl>
                                          </p:spTgt>
                                        </p:tgtEl>
                                        <p:attrNameLst>
                                          <p:attrName>style.textDecorationUnderline</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31" presetClass="emph" presetSubtype="0" nodeType="clickEffect">
                                  <p:stCondLst>
                                    <p:cond delay="0"/>
                                  </p:stCondLst>
                                  <p:childTnLst>
                                    <p:set>
                                      <p:cBhvr override="childStyle">
                                        <p:cTn id="69" dur="indefinite" fill="hold"/>
                                        <p:tgtEl>
                                          <p:spTgt spid="29698">
                                            <p:txEl>
                                              <p:pRg st="13" end="13"/>
                                            </p:txEl>
                                          </p:spTgt>
                                        </p:tgtEl>
                                        <p:attrNameLst>
                                          <p:attrName>style.color</p:attrName>
                                        </p:attrNameLst>
                                      </p:cBhvr>
                                      <p:to>
                                        <p:clrVal>
                                          <a:srgbClr val="FFCC00"/>
                                        </p:clrVal>
                                      </p:to>
                                    </p:set>
                                    <p:set>
                                      <p:cBhvr override="childStyle">
                                        <p:cTn id="70" dur="indefinite" fill="hold"/>
                                        <p:tgtEl>
                                          <p:spTgt spid="29698">
                                            <p:txEl>
                                              <p:pRg st="13" end="13"/>
                                            </p:txEl>
                                          </p:spTgt>
                                        </p:tgtEl>
                                        <p:attrNameLst>
                                          <p:attrName>style.fontStyle</p:attrName>
                                        </p:attrNameLst>
                                      </p:cBhvr>
                                      <p:to>
                                        <p:strVal val="italic"/>
                                      </p:to>
                                    </p:set>
                                    <p:set>
                                      <p:cBhvr>
                                        <p:cTn id="71" dur="indefinite" fill="hold"/>
                                        <p:tgtEl>
                                          <p:spTgt spid="29698">
                                            <p:txEl>
                                              <p:pRg st="13" end="13"/>
                                            </p:txEl>
                                          </p:spTgt>
                                        </p:tgtEl>
                                        <p:attrNameLst>
                                          <p:attrName>style.fontWeight</p:attrName>
                                        </p:attrNameLst>
                                      </p:cBhvr>
                                      <p:to>
                                        <p:strVal val="bold"/>
                                      </p:to>
                                    </p:set>
                                    <p:set>
                                      <p:cBhvr>
                                        <p:cTn id="72" dur="indefinite" fill="hold"/>
                                        <p:tgtEl>
                                          <p:spTgt spid="29698">
                                            <p:txEl>
                                              <p:pRg st="13" end="1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pisoar a lã"/>
          <p:cNvPicPr>
            <a:picLocks noChangeAspect="1" noChangeArrowheads="1"/>
          </p:cNvPicPr>
          <p:nvPr/>
        </p:nvPicPr>
        <p:blipFill>
          <a:blip r:embed="rId2" cstate="email"/>
          <a:srcRect/>
          <a:stretch>
            <a:fillRect/>
          </a:stretch>
        </p:blipFill>
        <p:spPr bwMode="auto">
          <a:xfrm>
            <a:off x="0" y="3143248"/>
            <a:ext cx="4155203" cy="371475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4818" name="CaixaDeTexto 2"/>
          <p:cNvSpPr txBox="1">
            <a:spLocks noChangeArrowheads="1"/>
          </p:cNvSpPr>
          <p:nvPr/>
        </p:nvSpPr>
        <p:spPr bwMode="auto">
          <a:xfrm>
            <a:off x="2285984" y="285728"/>
            <a:ext cx="5183187" cy="510778"/>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Aft>
                <a:spcPts val="600"/>
              </a:spcAft>
            </a:pPr>
            <a:r>
              <a:rPr lang="pt-BR" sz="2400" b="1" dirty="0">
                <a:solidFill>
                  <a:schemeClr val="bg1"/>
                </a:solidFill>
                <a:effectLst>
                  <a:outerShdw blurRad="38100" dist="38100" dir="2700000" algn="tl">
                    <a:srgbClr val="000000">
                      <a:alpha val="43137"/>
                    </a:srgbClr>
                  </a:outerShdw>
                </a:effectLst>
                <a:latin typeface="+mn-lt"/>
                <a:cs typeface="+mn-cs"/>
              </a:rPr>
              <a:t>Análise do processo de trabalho</a:t>
            </a:r>
          </a:p>
        </p:txBody>
      </p:sp>
      <p:sp>
        <p:nvSpPr>
          <p:cNvPr id="35843" name="Text Box 6"/>
          <p:cNvSpPr txBox="1">
            <a:spLocks noChangeArrowheads="1"/>
          </p:cNvSpPr>
          <p:nvPr/>
        </p:nvSpPr>
        <p:spPr bwMode="auto">
          <a:xfrm>
            <a:off x="3071802" y="1000108"/>
            <a:ext cx="5572164" cy="4406334"/>
          </a:xfrm>
          <a:prstGeom prst="rect">
            <a:avLst/>
          </a:prstGeom>
          <a:noFill/>
          <a:ln w="9525">
            <a:noFill/>
            <a:miter lim="800000"/>
            <a:headEnd/>
            <a:tailEnd/>
          </a:ln>
        </p:spPr>
        <p:txBody>
          <a:bodyPr wrap="square">
            <a:spAutoFit/>
          </a:bodyPr>
          <a:lstStyle/>
          <a:p>
            <a:pPr algn="ctr">
              <a:lnSpc>
                <a:spcPct val="200000"/>
              </a:lnSpc>
              <a:spcAft>
                <a:spcPts val="1000"/>
              </a:spcAft>
            </a:pPr>
            <a:r>
              <a:rPr lang="pt-PT" sz="2000" b="1" i="1" dirty="0">
                <a:effectLst>
                  <a:outerShdw blurRad="38100" dist="38100" dir="2700000" algn="tl">
                    <a:srgbClr val="000000">
                      <a:alpha val="43137"/>
                    </a:srgbClr>
                  </a:outerShdw>
                </a:effectLst>
              </a:rPr>
              <a:t>DOENÇAS DOS PISOEIROS</a:t>
            </a:r>
            <a:r>
              <a:rPr lang="pt-BR" sz="2000" b="1" i="1" dirty="0">
                <a:effectLst>
                  <a:outerShdw blurRad="38100" dist="38100" dir="2700000" algn="tl">
                    <a:srgbClr val="000000">
                      <a:alpha val="43137"/>
                    </a:srgbClr>
                  </a:outerShdw>
                </a:effectLst>
              </a:rPr>
              <a:t> </a:t>
            </a:r>
            <a:endParaRPr lang="pt-PT" sz="2000" b="1" i="1" dirty="0">
              <a:effectLst>
                <a:outerShdw blurRad="38100" dist="38100" dir="2700000" algn="tl">
                  <a:srgbClr val="000000">
                    <a:alpha val="43137"/>
                  </a:srgbClr>
                </a:outerShdw>
              </a:effectLst>
            </a:endParaRPr>
          </a:p>
          <a:p>
            <a:pPr algn="ctr">
              <a:lnSpc>
                <a:spcPct val="200000"/>
              </a:lnSpc>
            </a:pPr>
            <a:r>
              <a:rPr lang="pt-PT" sz="2000" i="1" dirty="0" smtClean="0"/>
              <a:t>Nas </a:t>
            </a:r>
            <a:r>
              <a:rPr lang="pt-PT" sz="2000" i="1" dirty="0"/>
              <a:t>fábricas de panos </a:t>
            </a:r>
            <a:r>
              <a:rPr lang="pt-PT" sz="2000" dirty="0"/>
              <a:t>[...]</a:t>
            </a:r>
            <a:r>
              <a:rPr lang="pt-PT" sz="2000" i="1" dirty="0"/>
              <a:t> </a:t>
            </a:r>
            <a:endParaRPr lang="pt-PT" sz="2000" i="1" dirty="0" smtClean="0"/>
          </a:p>
          <a:p>
            <a:pPr algn="ctr">
              <a:lnSpc>
                <a:spcPct val="200000"/>
              </a:lnSpc>
            </a:pPr>
            <a:r>
              <a:rPr lang="pt-PT" sz="2400" b="1" i="1" dirty="0" smtClean="0">
                <a:effectLst>
                  <a:outerShdw blurRad="38100" dist="38100" dir="2700000" algn="tl">
                    <a:srgbClr val="000000">
                      <a:alpha val="43137"/>
                    </a:srgbClr>
                  </a:outerShdw>
                </a:effectLst>
              </a:rPr>
              <a:t>existem </a:t>
            </a:r>
            <a:r>
              <a:rPr lang="pt-PT" sz="2400" b="1" i="1" dirty="0">
                <a:effectLst>
                  <a:outerShdw blurRad="38100" dist="38100" dir="2700000" algn="tl">
                    <a:srgbClr val="000000">
                      <a:alpha val="43137"/>
                    </a:srgbClr>
                  </a:outerShdw>
                </a:effectLst>
              </a:rPr>
              <a:t>barris onde os operários urinam</a:t>
            </a:r>
            <a:r>
              <a:rPr lang="pt-PT" sz="2000" i="1" dirty="0"/>
              <a:t>,</a:t>
            </a:r>
            <a:r>
              <a:rPr lang="pt-PT" sz="2000" i="1" u="sng" dirty="0"/>
              <a:t> </a:t>
            </a:r>
            <a:endParaRPr lang="pt-PT" sz="2000" i="1" u="sng" dirty="0" smtClean="0"/>
          </a:p>
          <a:p>
            <a:pPr algn="ctr">
              <a:lnSpc>
                <a:spcPct val="200000"/>
              </a:lnSpc>
            </a:pPr>
            <a:r>
              <a:rPr lang="pt-PT" sz="2000" i="1" dirty="0" smtClean="0"/>
              <a:t>e </a:t>
            </a:r>
            <a:r>
              <a:rPr lang="pt-PT" sz="2000" i="1" dirty="0"/>
              <a:t>essa </a:t>
            </a:r>
            <a:r>
              <a:rPr lang="pt-PT" sz="2400" b="1" i="1" dirty="0">
                <a:effectLst>
                  <a:outerShdw blurRad="38100" dist="38100" dir="2700000" algn="tl">
                    <a:srgbClr val="000000">
                      <a:alpha val="43137"/>
                    </a:srgbClr>
                  </a:outerShdw>
                </a:effectLst>
              </a:rPr>
              <a:t>urina é guardada </a:t>
            </a:r>
            <a:endParaRPr lang="pt-PT" sz="2400" b="1" i="1" dirty="0" smtClean="0">
              <a:effectLst>
                <a:outerShdw blurRad="38100" dist="38100" dir="2700000" algn="tl">
                  <a:srgbClr val="000000">
                    <a:alpha val="43137"/>
                  </a:srgbClr>
                </a:outerShdw>
              </a:effectLst>
            </a:endParaRPr>
          </a:p>
          <a:p>
            <a:pPr algn="ctr">
              <a:lnSpc>
                <a:spcPct val="200000"/>
              </a:lnSpc>
            </a:pPr>
            <a:r>
              <a:rPr lang="pt-PT" sz="2400" b="1" i="1" dirty="0" smtClean="0">
                <a:effectLst>
                  <a:outerShdw blurRad="38100" dist="38100" dir="2700000" algn="tl">
                    <a:srgbClr val="000000">
                      <a:alpha val="43137"/>
                    </a:srgbClr>
                  </a:outerShdw>
                </a:effectLst>
              </a:rPr>
              <a:t>até </a:t>
            </a:r>
            <a:r>
              <a:rPr lang="pt-PT" sz="2400" b="1" i="1" dirty="0">
                <a:effectLst>
                  <a:outerShdw blurRad="38100" dist="38100" dir="2700000" algn="tl">
                    <a:srgbClr val="000000">
                      <a:alpha val="43137"/>
                    </a:srgbClr>
                  </a:outerShdw>
                </a:effectLst>
              </a:rPr>
              <a:t>que apodreça </a:t>
            </a:r>
            <a:endParaRPr lang="pt-PT" sz="2400" b="1" i="1" dirty="0" smtClean="0">
              <a:effectLst>
                <a:outerShdw blurRad="38100" dist="38100" dir="2700000" algn="tl">
                  <a:srgbClr val="000000">
                    <a:alpha val="43137"/>
                  </a:srgbClr>
                </a:outerShdw>
              </a:effectLst>
            </a:endParaRPr>
          </a:p>
          <a:p>
            <a:pPr algn="ctr">
              <a:lnSpc>
                <a:spcPct val="200000"/>
              </a:lnSpc>
            </a:pPr>
            <a:r>
              <a:rPr lang="pt-PT" sz="2400" b="1" i="1" dirty="0" smtClean="0">
                <a:effectLst>
                  <a:outerShdw blurRad="38100" dist="38100" dir="2700000" algn="tl">
                    <a:srgbClr val="000000">
                      <a:alpha val="43137"/>
                    </a:srgbClr>
                  </a:outerShdw>
                </a:effectLst>
              </a:rPr>
              <a:t>para </a:t>
            </a:r>
            <a:r>
              <a:rPr lang="pt-PT" sz="2400" b="1" i="1" dirty="0">
                <a:effectLst>
                  <a:outerShdw blurRad="38100" dist="38100" dir="2700000" algn="tl">
                    <a:srgbClr val="000000">
                      <a:alpha val="43137"/>
                    </a:srgbClr>
                  </a:outerShdw>
                </a:effectLst>
              </a:rPr>
              <a:t>então usarem</a:t>
            </a:r>
            <a:r>
              <a:rPr lang="pt-PT" sz="2000" i="1" dirty="0" smtClean="0"/>
              <a:t>.</a:t>
            </a:r>
          </a:p>
        </p:txBody>
      </p:sp>
      <p:sp>
        <p:nvSpPr>
          <p:cNvPr id="7" name="Retângulo 6"/>
          <p:cNvSpPr/>
          <p:nvPr/>
        </p:nvSpPr>
        <p:spPr>
          <a:xfrm>
            <a:off x="7562413" y="0"/>
            <a:ext cx="1581587" cy="276999"/>
          </a:xfrm>
          <a:prstGeom prst="rect">
            <a:avLst/>
          </a:prstGeom>
        </p:spPr>
        <p:txBody>
          <a:bodyPr wrap="none">
            <a:spAutoFit/>
          </a:bodyPr>
          <a:lstStyle/>
          <a:p>
            <a:pPr algn="ctr">
              <a:defRPr/>
            </a:pPr>
            <a:r>
              <a:rPr lang="pt-BR" sz="1200" dirty="0" smtClean="0"/>
              <a:t>Método de </a:t>
            </a:r>
            <a:r>
              <a:rPr lang="pt-BR" sz="1200" i="1" dirty="0" err="1" smtClean="0"/>
              <a:t>Ramazzini</a:t>
            </a:r>
            <a:endParaRPr lang="pt-BR" sz="1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par>
                                <p:cTn id="15" presetID="50" presetClass="entr" presetSubtype="0" decel="10000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 calcmode="lin" valueType="num">
                                      <p:cBhvr>
                                        <p:cTn id="17" dur="500" fill="hold"/>
                                        <p:tgtEl>
                                          <p:spTgt spid="15362"/>
                                        </p:tgtEl>
                                        <p:attrNameLst>
                                          <p:attrName>ppt_w</p:attrName>
                                        </p:attrNameLst>
                                      </p:cBhvr>
                                      <p:tavLst>
                                        <p:tav tm="0">
                                          <p:val>
                                            <p:strVal val="#ppt_w+.3"/>
                                          </p:val>
                                        </p:tav>
                                        <p:tav tm="100000">
                                          <p:val>
                                            <p:strVal val="#ppt_w"/>
                                          </p:val>
                                        </p:tav>
                                      </p:tavLst>
                                    </p:anim>
                                    <p:anim calcmode="lin" valueType="num">
                                      <p:cBhvr>
                                        <p:cTn id="18" dur="500" fill="hold"/>
                                        <p:tgtEl>
                                          <p:spTgt spid="15362"/>
                                        </p:tgtEl>
                                        <p:attrNameLst>
                                          <p:attrName>ppt_h</p:attrName>
                                        </p:attrNameLst>
                                      </p:cBhvr>
                                      <p:tavLst>
                                        <p:tav tm="0">
                                          <p:val>
                                            <p:strVal val="#ppt_h"/>
                                          </p:val>
                                        </p:tav>
                                        <p:tav tm="100000">
                                          <p:val>
                                            <p:strVal val="#ppt_h"/>
                                          </p:val>
                                        </p:tav>
                                      </p:tavLst>
                                    </p:anim>
                                    <p:animEffect transition="in" filter="fade">
                                      <p:cBhvr>
                                        <p:cTn id="1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m relacionada"/>
          <p:cNvPicPr>
            <a:picLocks noChangeAspect="1" noChangeArrowheads="1"/>
          </p:cNvPicPr>
          <p:nvPr/>
        </p:nvPicPr>
        <p:blipFill>
          <a:blip r:embed="rId2" cstate="email"/>
          <a:srcRect/>
          <a:stretch>
            <a:fillRect/>
          </a:stretch>
        </p:blipFill>
        <p:spPr bwMode="auto">
          <a:xfrm>
            <a:off x="0" y="3719806"/>
            <a:ext cx="5857884" cy="3138194"/>
          </a:xfrm>
          <a:prstGeom prst="rect">
            <a:avLst/>
          </a:prstGeom>
          <a:noFill/>
        </p:spPr>
      </p:pic>
      <p:pic>
        <p:nvPicPr>
          <p:cNvPr id="9" name="Picture 4" descr="Resultado de imagem para fabricação de jeans no rio de janeiro"/>
          <p:cNvPicPr>
            <a:picLocks noChangeAspect="1" noChangeArrowheads="1"/>
          </p:cNvPicPr>
          <p:nvPr/>
        </p:nvPicPr>
        <p:blipFill>
          <a:blip r:embed="rId3" cstate="email"/>
          <a:srcRect/>
          <a:stretch>
            <a:fillRect/>
          </a:stretch>
        </p:blipFill>
        <p:spPr bwMode="auto">
          <a:xfrm>
            <a:off x="5181604" y="1500174"/>
            <a:ext cx="3949469" cy="2073472"/>
          </a:xfrm>
          <a:prstGeom prst="rect">
            <a:avLst/>
          </a:prstGeom>
          <a:noFill/>
        </p:spPr>
      </p:pic>
      <p:sp>
        <p:nvSpPr>
          <p:cNvPr id="34818" name="CaixaDeTexto 2"/>
          <p:cNvSpPr txBox="1">
            <a:spLocks noChangeArrowheads="1"/>
          </p:cNvSpPr>
          <p:nvPr/>
        </p:nvSpPr>
        <p:spPr bwMode="auto">
          <a:xfrm>
            <a:off x="2285984" y="285728"/>
            <a:ext cx="5183187" cy="510778"/>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Aft>
                <a:spcPts val="600"/>
              </a:spcAft>
            </a:pPr>
            <a:r>
              <a:rPr lang="pt-BR" sz="2400" b="1" dirty="0">
                <a:solidFill>
                  <a:schemeClr val="bg1"/>
                </a:solidFill>
                <a:effectLst>
                  <a:outerShdw blurRad="38100" dist="38100" dir="2700000" algn="tl">
                    <a:srgbClr val="000000">
                      <a:alpha val="43137"/>
                    </a:srgbClr>
                  </a:outerShdw>
                </a:effectLst>
                <a:latin typeface="+mn-lt"/>
                <a:cs typeface="+mn-cs"/>
              </a:rPr>
              <a:t>Análise do processo de trabalho</a:t>
            </a:r>
          </a:p>
        </p:txBody>
      </p:sp>
      <p:sp>
        <p:nvSpPr>
          <p:cNvPr id="7" name="Retângulo 6"/>
          <p:cNvSpPr/>
          <p:nvPr/>
        </p:nvSpPr>
        <p:spPr>
          <a:xfrm>
            <a:off x="7562413" y="0"/>
            <a:ext cx="1581587" cy="276999"/>
          </a:xfrm>
          <a:prstGeom prst="rect">
            <a:avLst/>
          </a:prstGeom>
        </p:spPr>
        <p:txBody>
          <a:bodyPr wrap="none">
            <a:spAutoFit/>
          </a:bodyPr>
          <a:lstStyle/>
          <a:p>
            <a:pPr algn="ctr">
              <a:defRPr/>
            </a:pPr>
            <a:r>
              <a:rPr lang="pt-BR" sz="1200" dirty="0" smtClean="0"/>
              <a:t>Método de </a:t>
            </a:r>
            <a:r>
              <a:rPr lang="pt-BR" sz="1200" i="1" dirty="0" err="1" smtClean="0"/>
              <a:t>Ramazzini</a:t>
            </a:r>
            <a:endParaRPr lang="pt-BR" sz="1200" i="1" dirty="0"/>
          </a:p>
        </p:txBody>
      </p:sp>
      <p:sp>
        <p:nvSpPr>
          <p:cNvPr id="10" name="CaixaDeTexto 9"/>
          <p:cNvSpPr txBox="1"/>
          <p:nvPr/>
        </p:nvSpPr>
        <p:spPr>
          <a:xfrm>
            <a:off x="285720" y="1857364"/>
            <a:ext cx="4572032" cy="1384995"/>
          </a:xfrm>
          <a:prstGeom prst="borderCallout3">
            <a:avLst>
              <a:gd name="adj1" fmla="val 84396"/>
              <a:gd name="adj2" fmla="val 99421"/>
              <a:gd name="adj3" fmla="val 123159"/>
              <a:gd name="adj4" fmla="val 103706"/>
              <a:gd name="adj5" fmla="val 132949"/>
              <a:gd name="adj6" fmla="val 122676"/>
              <a:gd name="adj7" fmla="val 208745"/>
              <a:gd name="adj8" fmla="val 154414"/>
            </a:avLst>
          </a:prstGeom>
          <a:ln>
            <a:solidFill>
              <a:srgbClr val="FFFF00"/>
            </a:solidFill>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p>
            <a:pPr algn="ctr">
              <a:lnSpc>
                <a:spcPct val="150000"/>
              </a:lnSpc>
              <a:defRPr/>
            </a:pPr>
            <a:r>
              <a:rPr lang="pt-BR" sz="2000" b="1" dirty="0" smtClean="0">
                <a:solidFill>
                  <a:schemeClr val="tx1"/>
                </a:solidFill>
                <a:effectLst>
                  <a:outerShdw blurRad="38100" dist="38100" dir="2700000" algn="tl">
                    <a:srgbClr val="000000">
                      <a:alpha val="43137"/>
                    </a:srgbClr>
                  </a:outerShdw>
                </a:effectLst>
                <a:latin typeface="+mn-lt"/>
                <a:cs typeface="+mn-cs"/>
              </a:rPr>
              <a:t>Pela moda do tempo de vocês,</a:t>
            </a:r>
          </a:p>
          <a:p>
            <a:pPr algn="ctr">
              <a:lnSpc>
                <a:spcPct val="150000"/>
              </a:lnSpc>
              <a:defRPr/>
            </a:pPr>
            <a:r>
              <a:rPr lang="pt-BR" sz="2000" b="1" dirty="0" smtClean="0">
                <a:solidFill>
                  <a:schemeClr val="tx1"/>
                </a:solidFill>
                <a:effectLst>
                  <a:outerShdw blurRad="38100" dist="38100" dir="2700000" algn="tl">
                    <a:srgbClr val="000000">
                      <a:alpha val="43137"/>
                    </a:srgbClr>
                  </a:outerShdw>
                </a:effectLst>
                <a:latin typeface="+mn-lt"/>
                <a:cs typeface="+mn-cs"/>
              </a:rPr>
              <a:t> a água potável é desperdiçada </a:t>
            </a:r>
          </a:p>
          <a:p>
            <a:pPr algn="ctr">
              <a:lnSpc>
                <a:spcPct val="150000"/>
              </a:lnSpc>
              <a:defRPr/>
            </a:pPr>
            <a:r>
              <a:rPr lang="pt-BR" sz="2000" b="1" dirty="0" smtClean="0">
                <a:solidFill>
                  <a:schemeClr val="tx1"/>
                </a:solidFill>
                <a:effectLst>
                  <a:outerShdw blurRad="38100" dist="38100" dir="2700000" algn="tl">
                    <a:srgbClr val="000000">
                      <a:alpha val="43137"/>
                    </a:srgbClr>
                  </a:outerShdw>
                </a:effectLst>
                <a:latin typeface="+mn-lt"/>
                <a:cs typeface="+mn-cs"/>
              </a:rPr>
              <a:t>nos rios tingidos por venenos... </a:t>
            </a:r>
            <a:endParaRPr lang="pt-BR" sz="2000" b="1" dirty="0">
              <a:solidFill>
                <a:schemeClr val="tx1"/>
              </a:solidFill>
              <a:effectLst>
                <a:outerShdw blurRad="38100" dist="38100" dir="2700000" algn="tl">
                  <a:srgbClr val="000000">
                    <a:alpha val="43137"/>
                  </a:srgbClr>
                </a:outerShdw>
              </a:effectLst>
              <a:latin typeface="+mn-lt"/>
              <a:cs typeface="+mn-cs"/>
            </a:endParaRPr>
          </a:p>
        </p:txBody>
      </p:sp>
      <p:pic>
        <p:nvPicPr>
          <p:cNvPr id="11" name="Picture 10" descr="01ramazzini"/>
          <p:cNvPicPr>
            <a:picLocks noChangeAspect="1" noChangeArrowheads="1"/>
          </p:cNvPicPr>
          <p:nvPr/>
        </p:nvPicPr>
        <p:blipFill>
          <a:blip r:embed="rId4" cstate="email"/>
          <a:srcRect/>
          <a:stretch>
            <a:fillRect/>
          </a:stretch>
        </p:blipFill>
        <p:spPr bwMode="auto">
          <a:xfrm flipH="1">
            <a:off x="6715140" y="3786190"/>
            <a:ext cx="1940951" cy="2726573"/>
          </a:xfrm>
          <a:prstGeom prst="ellipse">
            <a:avLst/>
          </a:prstGeom>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0" fill="hold"/>
                                        <p:tgtEl>
                                          <p:spTgt spid="11"/>
                                        </p:tgtEl>
                                        <p:attrNameLst>
                                          <p:attrName>ppt_w</p:attrName>
                                        </p:attrNameLst>
                                      </p:cBhvr>
                                      <p:tavLst>
                                        <p:tav tm="0">
                                          <p:val>
                                            <p:fltVal val="0"/>
                                          </p:val>
                                        </p:tav>
                                        <p:tav tm="100000">
                                          <p:val>
                                            <p:strVal val="#ppt_w"/>
                                          </p:val>
                                        </p:tav>
                                      </p:tavLst>
                                    </p:anim>
                                    <p:anim calcmode="lin" valueType="num">
                                      <p:cBhvr>
                                        <p:cTn id="12" dur="2000" fill="hold"/>
                                        <p:tgtEl>
                                          <p:spTgt spid="11"/>
                                        </p:tgtEl>
                                        <p:attrNameLst>
                                          <p:attrName>ppt_h</p:attrName>
                                        </p:attrNameLst>
                                      </p:cBhvr>
                                      <p:tavLst>
                                        <p:tav tm="0">
                                          <p:val>
                                            <p:fltVal val="0"/>
                                          </p:val>
                                        </p:tav>
                                        <p:tav tm="100000">
                                          <p:val>
                                            <p:strVal val="#ppt_h"/>
                                          </p:val>
                                        </p:tav>
                                      </p:tavLst>
                                    </p:anim>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s://brasilnosso.files.wordpress.com/2012/08/imagemri.jpg?w=706&amp;h=367"/>
          <p:cNvPicPr>
            <a:picLocks noChangeAspect="1" noChangeArrowheads="1"/>
          </p:cNvPicPr>
          <p:nvPr/>
        </p:nvPicPr>
        <p:blipFill>
          <a:blip r:embed="rId2" cstate="email"/>
          <a:srcRect r="8640"/>
          <a:stretch>
            <a:fillRect/>
          </a:stretch>
        </p:blipFill>
        <p:spPr bwMode="auto">
          <a:xfrm>
            <a:off x="1" y="790694"/>
            <a:ext cx="9144000" cy="5202830"/>
          </a:xfrm>
          <a:prstGeom prst="rect">
            <a:avLst/>
          </a:prstGeom>
          <a:noFill/>
        </p:spPr>
      </p:pic>
      <p:sp>
        <p:nvSpPr>
          <p:cNvPr id="3" name="Retângulo 2"/>
          <p:cNvSpPr/>
          <p:nvPr/>
        </p:nvSpPr>
        <p:spPr>
          <a:xfrm>
            <a:off x="4286248" y="6357958"/>
            <a:ext cx="4572000" cy="246221"/>
          </a:xfrm>
          <a:prstGeom prst="rect">
            <a:avLst/>
          </a:prstGeom>
        </p:spPr>
        <p:txBody>
          <a:bodyPr>
            <a:spAutoFit/>
          </a:bodyPr>
          <a:lstStyle/>
          <a:p>
            <a:r>
              <a:rPr lang="pt-BR" sz="1000" dirty="0" smtClean="0"/>
              <a:t>https://brasilnosso.wordpress.com/2012/08/07/manufatura-x-maquinofatura/</a:t>
            </a:r>
            <a:endParaRPr lang="pt-BR" sz="1000" dirty="0"/>
          </a:p>
        </p:txBody>
      </p:sp>
      <p:sp>
        <p:nvSpPr>
          <p:cNvPr id="7" name="CaixaDeTexto 6"/>
          <p:cNvSpPr txBox="1"/>
          <p:nvPr/>
        </p:nvSpPr>
        <p:spPr>
          <a:xfrm>
            <a:off x="3163453" y="357166"/>
            <a:ext cx="2837307" cy="56263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defRPr/>
            </a:pPr>
            <a:r>
              <a:rPr lang="pt-BR" sz="2000" b="1" dirty="0" smtClean="0">
                <a:solidFill>
                  <a:schemeClr val="bg1"/>
                </a:solidFill>
                <a:effectLst>
                  <a:outerShdw blurRad="38100" dist="38100" dir="2700000" algn="tl">
                    <a:srgbClr val="000000">
                      <a:alpha val="43137"/>
                    </a:srgbClr>
                  </a:outerShdw>
                </a:effectLst>
              </a:rPr>
              <a:t>Século XIX/XX</a:t>
            </a:r>
            <a:endParaRPr lang="pt-BR" sz="2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71406" y="6500834"/>
            <a:ext cx="4000528" cy="307777"/>
          </a:xfrm>
          <a:prstGeom prst="rect">
            <a:avLst/>
          </a:prstGeom>
        </p:spPr>
        <p:txBody>
          <a:bodyPr wrap="square">
            <a:spAutoFit/>
          </a:bodyPr>
          <a:lstStyle/>
          <a:p>
            <a:r>
              <a:rPr lang="pt-BR" sz="1400" dirty="0" smtClean="0">
                <a:hlinkClick r:id="rId2"/>
              </a:rPr>
              <a:t>https://www.youtube.com/watch?v=9MPPll8LFNw</a:t>
            </a:r>
            <a:endParaRPr lang="pt-BR" sz="1400" dirty="0"/>
          </a:p>
        </p:txBody>
      </p:sp>
      <p:pic>
        <p:nvPicPr>
          <p:cNvPr id="1026" name="Picture 2"/>
          <p:cNvPicPr>
            <a:picLocks noChangeAspect="1" noChangeArrowheads="1"/>
          </p:cNvPicPr>
          <p:nvPr/>
        </p:nvPicPr>
        <p:blipFill>
          <a:blip r:embed="rId3" cstate="email"/>
          <a:srcRect/>
          <a:stretch>
            <a:fillRect/>
          </a:stretch>
        </p:blipFill>
        <p:spPr bwMode="auto">
          <a:xfrm>
            <a:off x="0" y="428604"/>
            <a:ext cx="9148486" cy="5143512"/>
          </a:xfrm>
          <a:prstGeom prst="rect">
            <a:avLst/>
          </a:prstGeom>
          <a:noFill/>
          <a:ln w="9525">
            <a:noFill/>
            <a:miter lim="800000"/>
            <a:headEnd/>
            <a:tailEnd/>
          </a:ln>
          <a:effectLst/>
        </p:spPr>
      </p:pic>
      <p:sp>
        <p:nvSpPr>
          <p:cNvPr id="7" name="CaixaDeTexto 6"/>
          <p:cNvSpPr txBox="1"/>
          <p:nvPr/>
        </p:nvSpPr>
        <p:spPr>
          <a:xfrm>
            <a:off x="4071934" y="71414"/>
            <a:ext cx="3929090" cy="56263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defRPr/>
            </a:pPr>
            <a:r>
              <a:rPr lang="pt-BR" sz="2000" b="1" dirty="0" smtClean="0">
                <a:solidFill>
                  <a:schemeClr val="bg1"/>
                </a:solidFill>
                <a:effectLst>
                  <a:outerShdw blurRad="38100" dist="38100" dir="2700000" algn="tl">
                    <a:srgbClr val="000000">
                      <a:alpha val="43137"/>
                    </a:srgbClr>
                  </a:outerShdw>
                </a:effectLst>
              </a:rPr>
              <a:t>Outro ‘dia’... em 2007</a:t>
            </a:r>
            <a:endParaRPr lang="pt-BR" sz="2000" b="1" dirty="0">
              <a:solidFill>
                <a:schemeClr val="bg1"/>
              </a:solidFill>
              <a:effectLst>
                <a:outerShdw blurRad="38100" dist="38100" dir="2700000" algn="tl">
                  <a:srgbClr val="000000">
                    <a:alpha val="43137"/>
                  </a:srgbClr>
                </a:outerShdw>
              </a:effectLst>
            </a:endParaRPr>
          </a:p>
        </p:txBody>
      </p:sp>
      <p:sp>
        <p:nvSpPr>
          <p:cNvPr id="5" name="CaixaDeTexto 4"/>
          <p:cNvSpPr txBox="1"/>
          <p:nvPr/>
        </p:nvSpPr>
        <p:spPr>
          <a:xfrm>
            <a:off x="1285852" y="4786322"/>
            <a:ext cx="4572032" cy="1384995"/>
          </a:xfrm>
          <a:prstGeom prst="borderCallout3">
            <a:avLst>
              <a:gd name="adj1" fmla="val 84396"/>
              <a:gd name="adj2" fmla="val 99421"/>
              <a:gd name="adj3" fmla="val 84728"/>
              <a:gd name="adj4" fmla="val 99527"/>
              <a:gd name="adj5" fmla="val 64956"/>
              <a:gd name="adj6" fmla="val 122079"/>
              <a:gd name="adj7" fmla="val 57978"/>
              <a:gd name="adj8" fmla="val 140086"/>
            </a:avLst>
          </a:prstGeom>
          <a:ln>
            <a:solidFill>
              <a:srgbClr val="FFFF00"/>
            </a:solidFill>
          </a:ln>
        </p:spPr>
        <p:style>
          <a:lnRef idx="1">
            <a:schemeClr val="accent3"/>
          </a:lnRef>
          <a:fillRef idx="2">
            <a:schemeClr val="accent3"/>
          </a:fillRef>
          <a:effectRef idx="1">
            <a:schemeClr val="accent3"/>
          </a:effectRef>
          <a:fontRef idx="minor">
            <a:schemeClr val="dk1"/>
          </a:fontRef>
        </p:style>
        <p:txBody>
          <a:bodyPr wrap="square" lIns="0" tIns="0" rIns="0" bIns="0">
            <a:spAutoFit/>
          </a:bodyPr>
          <a:lstStyle/>
          <a:p>
            <a:pPr algn="ctr">
              <a:lnSpc>
                <a:spcPct val="150000"/>
              </a:lnSpc>
              <a:defRPr/>
            </a:pPr>
            <a:r>
              <a:rPr lang="pt-BR" sz="2000" b="1" dirty="0" smtClean="0">
                <a:solidFill>
                  <a:schemeClr val="tx1"/>
                </a:solidFill>
                <a:effectLst>
                  <a:outerShdw blurRad="38100" dist="38100" dir="2700000" algn="tl">
                    <a:srgbClr val="000000">
                      <a:alpha val="43137"/>
                    </a:srgbClr>
                  </a:outerShdw>
                </a:effectLst>
                <a:latin typeface="+mn-lt"/>
                <a:cs typeface="+mn-cs"/>
              </a:rPr>
              <a:t>Pela ética do tempo de vocês,</a:t>
            </a:r>
          </a:p>
          <a:p>
            <a:pPr algn="ctr">
              <a:lnSpc>
                <a:spcPct val="150000"/>
              </a:lnSpc>
              <a:defRPr/>
            </a:pPr>
            <a:r>
              <a:rPr lang="pt-BR" sz="2000" b="1" dirty="0" smtClean="0">
                <a:solidFill>
                  <a:schemeClr val="tx1"/>
                </a:solidFill>
                <a:effectLst>
                  <a:outerShdw blurRad="38100" dist="38100" dir="2700000" algn="tl">
                    <a:srgbClr val="000000">
                      <a:alpha val="43137"/>
                    </a:srgbClr>
                  </a:outerShdw>
                </a:effectLst>
                <a:latin typeface="+mn-lt"/>
                <a:cs typeface="+mn-cs"/>
              </a:rPr>
              <a:t> a infância é desperdiçada </a:t>
            </a:r>
            <a:r>
              <a:rPr lang="pt-BR" sz="2000" b="1" dirty="0" smtClean="0">
                <a:solidFill>
                  <a:schemeClr val="tx1"/>
                </a:solidFill>
                <a:effectLst>
                  <a:outerShdw blurRad="38100" dist="38100" dir="2700000" algn="tl">
                    <a:srgbClr val="000000">
                      <a:alpha val="43137"/>
                    </a:srgbClr>
                  </a:outerShdw>
                </a:effectLst>
              </a:rPr>
              <a:t>na </a:t>
            </a:r>
          </a:p>
          <a:p>
            <a:pPr algn="ctr">
              <a:lnSpc>
                <a:spcPct val="150000"/>
              </a:lnSpc>
              <a:defRPr/>
            </a:pPr>
            <a:r>
              <a:rPr lang="pt-BR" sz="2000" b="1" dirty="0" smtClean="0">
                <a:solidFill>
                  <a:schemeClr val="tx1"/>
                </a:solidFill>
                <a:effectLst>
                  <a:outerShdw blurRad="38100" dist="38100" dir="2700000" algn="tl">
                    <a:srgbClr val="000000">
                      <a:alpha val="43137"/>
                    </a:srgbClr>
                  </a:outerShdw>
                </a:effectLst>
              </a:rPr>
              <a:t>luta pela sobrevivência</a:t>
            </a:r>
            <a:r>
              <a:rPr lang="pt-BR" sz="2000" b="1" dirty="0" smtClean="0">
                <a:solidFill>
                  <a:schemeClr val="tx1"/>
                </a:solidFill>
                <a:effectLst>
                  <a:outerShdw blurRad="38100" dist="38100" dir="2700000" algn="tl">
                    <a:srgbClr val="000000">
                      <a:alpha val="43137"/>
                    </a:srgbClr>
                  </a:outerShdw>
                </a:effectLst>
                <a:latin typeface="+mn-lt"/>
                <a:cs typeface="+mn-cs"/>
              </a:rPr>
              <a:t>... </a:t>
            </a:r>
            <a:endParaRPr lang="pt-BR" sz="2000" b="1" dirty="0">
              <a:solidFill>
                <a:schemeClr val="tx1"/>
              </a:solidFill>
              <a:effectLst>
                <a:outerShdw blurRad="38100" dist="38100" dir="2700000" algn="tl">
                  <a:srgbClr val="000000">
                    <a:alpha val="43137"/>
                  </a:srgbClr>
                </a:outerShdw>
              </a:effectLst>
              <a:latin typeface="+mn-lt"/>
              <a:cs typeface="+mn-cs"/>
            </a:endParaRPr>
          </a:p>
        </p:txBody>
      </p:sp>
      <p:pic>
        <p:nvPicPr>
          <p:cNvPr id="8" name="Picture 10" descr="01ramazzini"/>
          <p:cNvPicPr>
            <a:picLocks noChangeAspect="1" noChangeArrowheads="1"/>
          </p:cNvPicPr>
          <p:nvPr/>
        </p:nvPicPr>
        <p:blipFill>
          <a:blip r:embed="rId4" cstate="email"/>
          <a:srcRect/>
          <a:stretch>
            <a:fillRect/>
          </a:stretch>
        </p:blipFill>
        <p:spPr bwMode="auto">
          <a:xfrm flipH="1">
            <a:off x="7000892" y="4131427"/>
            <a:ext cx="1940951" cy="2726573"/>
          </a:xfrm>
          <a:prstGeom prst="ellipse">
            <a:avLst/>
          </a:prstGeom>
          <a:ln>
            <a:noFill/>
          </a:ln>
          <a:effectLst>
            <a:softEdge rad="317500"/>
          </a:effectLst>
        </p:spPr>
      </p:pic>
      <p:sp>
        <p:nvSpPr>
          <p:cNvPr id="9" name="CaixaDeTexto 8"/>
          <p:cNvSpPr txBox="1"/>
          <p:nvPr/>
        </p:nvSpPr>
        <p:spPr>
          <a:xfrm>
            <a:off x="1623992" y="485754"/>
            <a:ext cx="1896096" cy="338554"/>
          </a:xfrm>
          <a:prstGeom prst="rect">
            <a:avLst/>
          </a:prstGeom>
          <a:noFill/>
        </p:spPr>
        <p:txBody>
          <a:bodyPr wrap="none" rtlCol="0">
            <a:spAutoFit/>
          </a:bodyPr>
          <a:lstStyle/>
          <a:p>
            <a:r>
              <a:rPr lang="pt-BR" sz="1600" b="1" dirty="0" smtClean="0">
                <a:solidFill>
                  <a:schemeClr val="bg1">
                    <a:lumMod val="85000"/>
                  </a:schemeClr>
                </a:solidFill>
                <a:effectLst>
                  <a:outerShdw blurRad="38100" dist="38100" dir="2700000" algn="tl">
                    <a:srgbClr val="000000">
                      <a:alpha val="43137"/>
                    </a:srgbClr>
                  </a:outerShdw>
                </a:effectLst>
              </a:rPr>
              <a:t>(Beto Novaes, 2007)</a:t>
            </a:r>
            <a:endParaRPr lang="pt-BR" sz="1600" b="1" dirty="0">
              <a:solidFill>
                <a:schemeClr val="bg1">
                  <a:lumMod val="8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childTnLst>
                                </p:cTn>
                              </p:par>
                              <p:par>
                                <p:cTn id="13" presetID="53"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2"/>
          <p:cNvSpPr txBox="1">
            <a:spLocks noChangeArrowheads="1"/>
          </p:cNvSpPr>
          <p:nvPr/>
        </p:nvSpPr>
        <p:spPr bwMode="auto">
          <a:xfrm>
            <a:off x="2428860" y="0"/>
            <a:ext cx="4513262" cy="919401"/>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Aft>
                <a:spcPts val="600"/>
              </a:spcAft>
            </a:pPr>
            <a:r>
              <a:rPr lang="pt-BR" sz="2400" b="1">
                <a:solidFill>
                  <a:schemeClr val="bg1"/>
                </a:solidFill>
                <a:effectLst>
                  <a:outerShdw blurRad="38100" dist="38100" dir="2700000" algn="tl">
                    <a:srgbClr val="000000">
                      <a:alpha val="43137"/>
                    </a:srgbClr>
                  </a:outerShdw>
                </a:effectLst>
                <a:latin typeface="+mn-lt"/>
                <a:cs typeface="+mn-cs"/>
              </a:rPr>
              <a:t>Análise dos riscos e cargas a que os trabalhadores são expostos</a:t>
            </a:r>
          </a:p>
        </p:txBody>
      </p:sp>
      <p:sp>
        <p:nvSpPr>
          <p:cNvPr id="37891" name="Text Box 6"/>
          <p:cNvSpPr txBox="1">
            <a:spLocks noChangeArrowheads="1"/>
          </p:cNvSpPr>
          <p:nvPr/>
        </p:nvSpPr>
        <p:spPr bwMode="auto">
          <a:xfrm>
            <a:off x="71406" y="1071546"/>
            <a:ext cx="7661299" cy="2471189"/>
          </a:xfrm>
          <a:prstGeom prst="rect">
            <a:avLst/>
          </a:prstGeom>
          <a:noFill/>
          <a:ln w="9525">
            <a:noFill/>
            <a:miter lim="800000"/>
            <a:headEnd/>
            <a:tailEnd/>
          </a:ln>
        </p:spPr>
        <p:txBody>
          <a:bodyPr wrap="square">
            <a:spAutoFit/>
          </a:bodyPr>
          <a:lstStyle/>
          <a:p>
            <a:pPr>
              <a:lnSpc>
                <a:spcPct val="125000"/>
              </a:lnSpc>
              <a:spcAft>
                <a:spcPts val="1000"/>
              </a:spcAft>
            </a:pPr>
            <a:r>
              <a:rPr lang="pt-PT" sz="2100" b="1" i="1" dirty="0">
                <a:effectLst>
                  <a:outerShdw blurRad="38100" dist="38100" dir="2700000" algn="tl">
                    <a:srgbClr val="000000">
                      <a:alpha val="43137"/>
                    </a:srgbClr>
                  </a:outerShdw>
                </a:effectLst>
              </a:rPr>
              <a:t>DOENÇAS DOS CLOAQUEIROS</a:t>
            </a:r>
            <a:r>
              <a:rPr lang="pt-BR" sz="2100" b="1" i="1" dirty="0">
                <a:effectLst>
                  <a:outerShdw blurRad="38100" dist="38100" dir="2700000" algn="tl">
                    <a:srgbClr val="000000">
                      <a:alpha val="43137"/>
                    </a:srgbClr>
                  </a:outerShdw>
                </a:effectLst>
              </a:rPr>
              <a:t> </a:t>
            </a:r>
          </a:p>
          <a:p>
            <a:pPr algn="just">
              <a:lnSpc>
                <a:spcPct val="125000"/>
              </a:lnSpc>
            </a:pPr>
            <a:r>
              <a:rPr lang="pt-PT" sz="2100" i="1" dirty="0" smtClean="0"/>
              <a:t>“</a:t>
            </a:r>
            <a:r>
              <a:rPr lang="pt-PT" sz="2400" b="1" i="1" dirty="0" smtClean="0">
                <a:effectLst>
                  <a:outerShdw blurRad="38100" dist="38100" dir="2700000" algn="tl">
                    <a:srgbClr val="000000">
                      <a:alpha val="43137"/>
                    </a:srgbClr>
                  </a:outerShdw>
                </a:effectLst>
              </a:rPr>
              <a:t>Ninguém </a:t>
            </a:r>
            <a:r>
              <a:rPr lang="pt-PT" sz="2400" b="1" i="1" dirty="0">
                <a:effectLst>
                  <a:outerShdw blurRad="38100" dist="38100" dir="2700000" algn="tl">
                    <a:srgbClr val="000000">
                      <a:alpha val="43137"/>
                    </a:srgbClr>
                  </a:outerShdw>
                </a:effectLst>
              </a:rPr>
              <a:t>que não tenha experimentado </a:t>
            </a:r>
            <a:r>
              <a:rPr lang="pt-PT" sz="2400" b="1" i="1" dirty="0" smtClean="0">
                <a:effectLst>
                  <a:outerShdw blurRad="38100" dist="38100" dir="2700000" algn="tl">
                    <a:srgbClr val="000000">
                      <a:alpha val="43137"/>
                    </a:srgbClr>
                  </a:outerShdw>
                </a:effectLst>
              </a:rPr>
              <a:t>poderá </a:t>
            </a:r>
            <a:r>
              <a:rPr lang="pt-PT" sz="2400" b="1" i="1" dirty="0">
                <a:effectLst>
                  <a:outerShdw blurRad="38100" dist="38100" dir="2700000" algn="tl">
                    <a:srgbClr val="000000">
                      <a:alpha val="43137"/>
                    </a:srgbClr>
                  </a:outerShdw>
                </a:effectLst>
              </a:rPr>
              <a:t>imaginar </a:t>
            </a:r>
            <a:endParaRPr lang="pt-PT" sz="2400" b="1" i="1" dirty="0" smtClean="0">
              <a:effectLst>
                <a:outerShdw blurRad="38100" dist="38100" dir="2700000" algn="tl">
                  <a:srgbClr val="000000">
                    <a:alpha val="43137"/>
                  </a:srgbClr>
                </a:outerShdw>
              </a:effectLst>
            </a:endParaRPr>
          </a:p>
          <a:p>
            <a:pPr algn="just">
              <a:lnSpc>
                <a:spcPct val="125000"/>
              </a:lnSpc>
            </a:pPr>
            <a:r>
              <a:rPr lang="pt-PT" sz="2400" b="1" i="1" dirty="0" smtClean="0">
                <a:effectLst>
                  <a:outerShdw blurRad="38100" dist="38100" dir="2700000" algn="tl">
                    <a:srgbClr val="000000">
                      <a:alpha val="43137"/>
                    </a:srgbClr>
                  </a:outerShdw>
                </a:effectLst>
              </a:rPr>
              <a:t>quanto </a:t>
            </a:r>
            <a:r>
              <a:rPr lang="pt-PT" sz="2400" b="1" i="1" dirty="0">
                <a:effectLst>
                  <a:outerShdw blurRad="38100" dist="38100" dir="2700000" algn="tl">
                    <a:srgbClr val="000000">
                      <a:alpha val="43137"/>
                    </a:srgbClr>
                  </a:outerShdw>
                </a:effectLst>
              </a:rPr>
              <a:t>custaria permanecer neste lugar </a:t>
            </a:r>
            <a:endParaRPr lang="pt-PT" sz="2400" b="1" i="1" dirty="0" smtClean="0">
              <a:effectLst>
                <a:outerShdw blurRad="38100" dist="38100" dir="2700000" algn="tl">
                  <a:srgbClr val="000000">
                    <a:alpha val="43137"/>
                  </a:srgbClr>
                </a:outerShdw>
              </a:effectLst>
            </a:endParaRPr>
          </a:p>
          <a:p>
            <a:pPr algn="just">
              <a:lnSpc>
                <a:spcPct val="125000"/>
              </a:lnSpc>
            </a:pPr>
            <a:r>
              <a:rPr lang="pt-PT" sz="2400" b="1" i="1" dirty="0" smtClean="0">
                <a:effectLst>
                  <a:outerShdw blurRad="38100" dist="38100" dir="2700000" algn="tl">
                    <a:srgbClr val="000000">
                      <a:alpha val="43137"/>
                    </a:srgbClr>
                  </a:outerShdw>
                </a:effectLst>
              </a:rPr>
              <a:t>durante </a:t>
            </a:r>
            <a:r>
              <a:rPr lang="pt-PT" sz="2400" b="1" i="1" dirty="0">
                <a:effectLst>
                  <a:outerShdw blurRad="38100" dist="38100" dir="2700000" algn="tl">
                    <a:srgbClr val="000000">
                      <a:alpha val="43137"/>
                    </a:srgbClr>
                  </a:outerShdw>
                </a:effectLst>
              </a:rPr>
              <a:t>mais de quatro horas, </a:t>
            </a:r>
            <a:endParaRPr lang="pt-PT" sz="2400" b="1" i="1" dirty="0" smtClean="0">
              <a:effectLst>
                <a:outerShdw blurRad="38100" dist="38100" dir="2700000" algn="tl">
                  <a:srgbClr val="000000">
                    <a:alpha val="43137"/>
                  </a:srgbClr>
                </a:outerShdw>
              </a:effectLst>
            </a:endParaRPr>
          </a:p>
          <a:p>
            <a:pPr algn="just">
              <a:lnSpc>
                <a:spcPct val="125000"/>
              </a:lnSpc>
            </a:pPr>
            <a:r>
              <a:rPr lang="pt-PT" sz="2400" b="1" i="1" dirty="0" smtClean="0">
                <a:effectLst>
                  <a:outerShdw blurRad="38100" dist="38100" dir="2700000" algn="tl">
                    <a:srgbClr val="000000">
                      <a:alpha val="43137"/>
                    </a:srgbClr>
                  </a:outerShdw>
                </a:effectLst>
              </a:rPr>
              <a:t>pois </a:t>
            </a:r>
            <a:r>
              <a:rPr lang="pt-PT" sz="2400" b="1" i="1" dirty="0">
                <a:effectLst>
                  <a:outerShdw blurRad="38100" dist="38100" dir="2700000" algn="tl">
                    <a:srgbClr val="000000">
                      <a:alpha val="43137"/>
                    </a:srgbClr>
                  </a:outerShdw>
                </a:effectLst>
              </a:rPr>
              <a:t>ficaria cego</a:t>
            </a:r>
            <a:r>
              <a:rPr lang="pt-PT" sz="2100" i="1" dirty="0"/>
              <a:t>”.</a:t>
            </a:r>
            <a:endParaRPr lang="pt-BR" sz="2100" i="1" dirty="0"/>
          </a:p>
        </p:txBody>
      </p:sp>
      <p:sp>
        <p:nvSpPr>
          <p:cNvPr id="39943" name="CaixaDeTexto 4"/>
          <p:cNvSpPr txBox="1">
            <a:spLocks noChangeArrowheads="1"/>
          </p:cNvSpPr>
          <p:nvPr/>
        </p:nvSpPr>
        <p:spPr bwMode="auto">
          <a:xfrm>
            <a:off x="428596" y="4857760"/>
            <a:ext cx="3251215" cy="116853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400" b="1" dirty="0">
                <a:solidFill>
                  <a:schemeClr val="bg1"/>
                </a:solidFill>
                <a:effectLst>
                  <a:outerShdw blurRad="38100" dist="38100" dir="2700000" algn="tl">
                    <a:srgbClr val="000000">
                      <a:alpha val="43137"/>
                    </a:srgbClr>
                  </a:outerShdw>
                </a:effectLst>
                <a:latin typeface="+mn-lt"/>
                <a:cs typeface="+mn-cs"/>
              </a:rPr>
              <a:t>Respeito ao saber </a:t>
            </a:r>
            <a:r>
              <a:rPr lang="pt-BR" sz="2400" b="1" dirty="0" smtClean="0">
                <a:solidFill>
                  <a:schemeClr val="bg1"/>
                </a:solidFill>
                <a:effectLst>
                  <a:outerShdw blurRad="38100" dist="38100" dir="2700000" algn="tl">
                    <a:srgbClr val="000000">
                      <a:alpha val="43137"/>
                    </a:srgbClr>
                  </a:outerShdw>
                </a:effectLst>
                <a:latin typeface="+mn-lt"/>
                <a:cs typeface="+mn-cs"/>
              </a:rPr>
              <a:t>operário</a:t>
            </a:r>
            <a:endParaRPr lang="pt-BR" sz="2400" b="1" dirty="0">
              <a:solidFill>
                <a:schemeClr val="bg1"/>
              </a:solidFill>
              <a:effectLst>
                <a:outerShdw blurRad="38100" dist="38100" dir="2700000" algn="tl">
                  <a:srgbClr val="000000">
                    <a:alpha val="43137"/>
                  </a:srgbClr>
                </a:outerShdw>
              </a:effectLst>
              <a:latin typeface="+mn-lt"/>
              <a:cs typeface="+mn-cs"/>
            </a:endParaRPr>
          </a:p>
        </p:txBody>
      </p:sp>
      <p:sp>
        <p:nvSpPr>
          <p:cNvPr id="8" name="Retângulo 7"/>
          <p:cNvSpPr/>
          <p:nvPr/>
        </p:nvSpPr>
        <p:spPr>
          <a:xfrm>
            <a:off x="7562413" y="0"/>
            <a:ext cx="1581587" cy="276999"/>
          </a:xfrm>
          <a:prstGeom prst="rect">
            <a:avLst/>
          </a:prstGeom>
        </p:spPr>
        <p:txBody>
          <a:bodyPr wrap="none">
            <a:spAutoFit/>
          </a:bodyPr>
          <a:lstStyle/>
          <a:p>
            <a:pPr algn="ctr">
              <a:defRPr/>
            </a:pPr>
            <a:r>
              <a:rPr lang="pt-BR" sz="1200" dirty="0" smtClean="0"/>
              <a:t>Método de </a:t>
            </a:r>
            <a:r>
              <a:rPr lang="pt-BR" sz="1200" i="1" dirty="0" err="1" smtClean="0"/>
              <a:t>Ramazzini</a:t>
            </a:r>
            <a:endParaRPr lang="pt-BR" sz="1200" i="1" dirty="0"/>
          </a:p>
        </p:txBody>
      </p:sp>
      <p:pic>
        <p:nvPicPr>
          <p:cNvPr id="13314" name="Picture 2" descr="http://www.guaratuba10.com.br/portal/images/stories/limpesgo.jpg"/>
          <p:cNvPicPr>
            <a:picLocks noChangeAspect="1" noChangeArrowheads="1"/>
          </p:cNvPicPr>
          <p:nvPr/>
        </p:nvPicPr>
        <p:blipFill>
          <a:blip r:embed="rId2" cstate="email"/>
          <a:srcRect/>
          <a:stretch>
            <a:fillRect/>
          </a:stretch>
        </p:blipFill>
        <p:spPr bwMode="auto">
          <a:xfrm>
            <a:off x="4095035" y="3500438"/>
            <a:ext cx="5048965" cy="33575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994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ixaDeTexto 2"/>
          <p:cNvSpPr txBox="1">
            <a:spLocks noChangeArrowheads="1"/>
          </p:cNvSpPr>
          <p:nvPr/>
        </p:nvSpPr>
        <p:spPr bwMode="auto">
          <a:xfrm>
            <a:off x="2428860" y="0"/>
            <a:ext cx="4513262" cy="919401"/>
          </a:xfrm>
          <a:prstGeom prst="roundRect">
            <a:avLst/>
          </a:prstGeom>
          <a:solidFill>
            <a:srgbClr val="9966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ctr">
              <a:spcAft>
                <a:spcPts val="600"/>
              </a:spcAft>
            </a:pPr>
            <a:r>
              <a:rPr lang="pt-BR" sz="2400" b="1">
                <a:solidFill>
                  <a:schemeClr val="bg1"/>
                </a:solidFill>
                <a:effectLst>
                  <a:outerShdw blurRad="38100" dist="38100" dir="2700000" algn="tl">
                    <a:srgbClr val="000000">
                      <a:alpha val="43137"/>
                    </a:srgbClr>
                  </a:outerShdw>
                </a:effectLst>
                <a:latin typeface="+mn-lt"/>
                <a:cs typeface="+mn-cs"/>
              </a:rPr>
              <a:t>Análise dos riscos e cargas a que os trabalhadores são expostos</a:t>
            </a:r>
          </a:p>
        </p:txBody>
      </p:sp>
      <p:sp>
        <p:nvSpPr>
          <p:cNvPr id="37891" name="Text Box 6"/>
          <p:cNvSpPr txBox="1">
            <a:spLocks noChangeArrowheads="1"/>
          </p:cNvSpPr>
          <p:nvPr/>
        </p:nvSpPr>
        <p:spPr bwMode="auto">
          <a:xfrm>
            <a:off x="214282" y="1071546"/>
            <a:ext cx="8643998" cy="3579185"/>
          </a:xfrm>
          <a:prstGeom prst="rect">
            <a:avLst/>
          </a:prstGeom>
          <a:noFill/>
          <a:ln w="9525">
            <a:noFill/>
            <a:miter lim="800000"/>
            <a:headEnd/>
            <a:tailEnd/>
          </a:ln>
        </p:spPr>
        <p:txBody>
          <a:bodyPr wrap="square">
            <a:spAutoFit/>
          </a:bodyPr>
          <a:lstStyle/>
          <a:p>
            <a:pPr algn="just">
              <a:lnSpc>
                <a:spcPct val="125000"/>
              </a:lnSpc>
              <a:spcAft>
                <a:spcPts val="1000"/>
              </a:spcAft>
            </a:pPr>
            <a:r>
              <a:rPr lang="pt-BR" sz="2100" b="1" i="1" dirty="0" smtClean="0">
                <a:effectLst>
                  <a:outerShdw blurRad="38100" dist="38100" dir="2700000" algn="tl">
                    <a:srgbClr val="000000">
                      <a:alpha val="43137"/>
                    </a:srgbClr>
                  </a:outerShdw>
                </a:effectLst>
              </a:rPr>
              <a:t>DOENÇAS DOS ESCRIBAS E NOTÁRIOS</a:t>
            </a:r>
          </a:p>
          <a:p>
            <a:pPr algn="just"/>
            <a:r>
              <a:rPr lang="pt-PT" sz="2400" b="1" i="1" dirty="0" smtClean="0"/>
              <a:t>“</a:t>
            </a:r>
            <a:r>
              <a:rPr lang="pt-BR" sz="2400" b="1" i="1" dirty="0" smtClean="0"/>
              <a:t>Investiguemos, pois, as doenças a que estão expostos tais operários. Três são as causas das afecções dos escreventes: primeira, contínua vida sedentária; segunda, contínuo e sempre o mesmo movimento da mão; e terceira, atenção mental para não mancharem os livros e não prejudicarem seus empregadores nas somas, restos ou outras operações aritméticas. </a:t>
            </a:r>
            <a:r>
              <a:rPr lang="pt-BR" sz="2400" b="1" dirty="0" smtClean="0"/>
              <a:t>[...]</a:t>
            </a:r>
            <a:r>
              <a:rPr lang="pt-BR" sz="2400" b="1" i="1" dirty="0" smtClean="0"/>
              <a:t> o certo é que aqueles que se destinam a esse emprego maldizem seu trabalho </a:t>
            </a:r>
            <a:r>
              <a:rPr lang="pt-BR" sz="2400" b="1" dirty="0" smtClean="0"/>
              <a:t>[...]</a:t>
            </a:r>
            <a:r>
              <a:rPr lang="pt-PT" sz="2400" b="1" i="1" dirty="0" smtClean="0"/>
              <a:t>”</a:t>
            </a:r>
            <a:endParaRPr lang="pt-BR" sz="2400" b="1" i="1" dirty="0"/>
          </a:p>
        </p:txBody>
      </p:sp>
      <p:sp>
        <p:nvSpPr>
          <p:cNvPr id="39943" name="CaixaDeTexto 4"/>
          <p:cNvSpPr txBox="1">
            <a:spLocks noChangeArrowheads="1"/>
          </p:cNvSpPr>
          <p:nvPr/>
        </p:nvSpPr>
        <p:spPr bwMode="auto">
          <a:xfrm>
            <a:off x="2428860" y="4643446"/>
            <a:ext cx="1785949" cy="1168539"/>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2400" b="1" dirty="0" smtClean="0">
                <a:solidFill>
                  <a:schemeClr val="bg1"/>
                </a:solidFill>
                <a:effectLst>
                  <a:outerShdw blurRad="38100" dist="38100" dir="2700000" algn="tl">
                    <a:srgbClr val="000000">
                      <a:alpha val="43137"/>
                    </a:srgbClr>
                  </a:outerShdw>
                </a:effectLst>
                <a:latin typeface="+mn-lt"/>
                <a:cs typeface="+mn-cs"/>
              </a:rPr>
              <a:t>Saúde mental</a:t>
            </a:r>
            <a:endParaRPr lang="pt-BR" sz="2400" b="1" dirty="0">
              <a:solidFill>
                <a:schemeClr val="bg1"/>
              </a:solidFill>
              <a:effectLst>
                <a:outerShdw blurRad="38100" dist="38100" dir="2700000" algn="tl">
                  <a:srgbClr val="000000">
                    <a:alpha val="43137"/>
                  </a:srgbClr>
                </a:outerShdw>
              </a:effectLst>
              <a:latin typeface="+mn-lt"/>
              <a:cs typeface="+mn-cs"/>
            </a:endParaRPr>
          </a:p>
        </p:txBody>
      </p:sp>
      <p:sp>
        <p:nvSpPr>
          <p:cNvPr id="8" name="Retângulo 7"/>
          <p:cNvSpPr/>
          <p:nvPr/>
        </p:nvSpPr>
        <p:spPr>
          <a:xfrm>
            <a:off x="7562413" y="0"/>
            <a:ext cx="1581587" cy="276999"/>
          </a:xfrm>
          <a:prstGeom prst="rect">
            <a:avLst/>
          </a:prstGeom>
        </p:spPr>
        <p:txBody>
          <a:bodyPr wrap="none">
            <a:spAutoFit/>
          </a:bodyPr>
          <a:lstStyle/>
          <a:p>
            <a:pPr algn="ctr">
              <a:defRPr/>
            </a:pPr>
            <a:r>
              <a:rPr lang="pt-BR" sz="1200" dirty="0" smtClean="0"/>
              <a:t>Método de </a:t>
            </a:r>
            <a:r>
              <a:rPr lang="pt-BR" sz="1200" i="1" dirty="0" err="1" smtClean="0"/>
              <a:t>Ramazzini</a:t>
            </a:r>
            <a:endParaRPr lang="pt-BR" sz="1200" i="1" dirty="0"/>
          </a:p>
        </p:txBody>
      </p:sp>
      <p:pic>
        <p:nvPicPr>
          <p:cNvPr id="1026" name="Picture 2" descr="Estresse mata Bancário dentro da agência do Itaú"/>
          <p:cNvPicPr>
            <a:picLocks noChangeAspect="1" noChangeArrowheads="1"/>
          </p:cNvPicPr>
          <p:nvPr/>
        </p:nvPicPr>
        <p:blipFill>
          <a:blip r:embed="rId2" cstate="email">
            <a:duotone>
              <a:prstClr val="black"/>
              <a:srgbClr val="D9C3A5">
                <a:tint val="50000"/>
                <a:satMod val="180000"/>
              </a:srgbClr>
            </a:duotone>
          </a:blip>
          <a:srcRect/>
          <a:stretch>
            <a:fillRect/>
          </a:stretch>
        </p:blipFill>
        <p:spPr bwMode="auto">
          <a:xfrm>
            <a:off x="5429256" y="4357694"/>
            <a:ext cx="3714744" cy="2500306"/>
          </a:xfrm>
          <a:prstGeom prst="rect">
            <a:avLst/>
          </a:prstGeom>
          <a:noFill/>
        </p:spPr>
      </p:pic>
      <p:sp>
        <p:nvSpPr>
          <p:cNvPr id="1028" name="AutoShape 4" descr="Depresso no Trabal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0" name="AutoShape 6" descr="Depresso no Trabal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2" name="AutoShape 8" descr="Depresso no Trabal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34" name="AutoShape 10" descr="Depresso no Trabal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99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314" y="1462335"/>
            <a:ext cx="8715404" cy="3323987"/>
          </a:xfrm>
          <a:prstGeom prst="rect">
            <a:avLst/>
          </a:prstGeom>
        </p:spPr>
        <p:txBody>
          <a:bodyPr wrap="square">
            <a:spAutoFit/>
          </a:bodyPr>
          <a:lstStyle/>
          <a:p>
            <a:pPr algn="just">
              <a:lnSpc>
                <a:spcPct val="150000"/>
              </a:lnSpc>
            </a:pPr>
            <a:r>
              <a:rPr lang="pt-BR" sz="2800" b="1" i="1" dirty="0" smtClean="0">
                <a:solidFill>
                  <a:schemeClr val="tx2">
                    <a:lumMod val="75000"/>
                  </a:schemeClr>
                </a:solidFill>
                <a:effectLst>
                  <a:outerShdw blurRad="38100" dist="38100" dir="2700000" algn="tl">
                    <a:srgbClr val="000000">
                      <a:alpha val="43137"/>
                    </a:srgbClr>
                  </a:outerShdw>
                </a:effectLst>
              </a:rPr>
              <a:t>Em 2 de maio, a polícia dissolveu violentamente uma manifestação com 50.000 trabalhadores e no dia 3, na saída de um turno de fura-greves, houve uma batalha campal. Um pelotão de policiais disparou à queima-roupa sobre a multidão, com 6 mortos e dezenas de feridos.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2"/>
          <p:cNvSpPr txBox="1">
            <a:spLocks noChangeArrowheads="1"/>
          </p:cNvSpPr>
          <p:nvPr/>
        </p:nvSpPr>
        <p:spPr bwMode="auto">
          <a:xfrm>
            <a:off x="1571604" y="214290"/>
            <a:ext cx="6072230" cy="472347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lnSpc>
                <a:spcPct val="150000"/>
              </a:lnSpc>
              <a:spcAft>
                <a:spcPts val="0"/>
              </a:spcAft>
            </a:pPr>
            <a:r>
              <a:rPr lang="pt-BR" sz="2400" b="1" dirty="0" smtClean="0">
                <a:solidFill>
                  <a:schemeClr val="lt1"/>
                </a:solidFill>
                <a:effectLst>
                  <a:outerShdw blurRad="38100" dist="38100" dir="2700000" algn="tl">
                    <a:srgbClr val="000000">
                      <a:alpha val="43137"/>
                    </a:srgbClr>
                  </a:outerShdw>
                </a:effectLst>
                <a:latin typeface="+mn-lt"/>
                <a:cs typeface="+mn-cs"/>
              </a:rPr>
              <a:t>Qualquer semelhança com o que hoje vivemos</a:t>
            </a:r>
          </a:p>
          <a:p>
            <a:pPr algn="ctr">
              <a:lnSpc>
                <a:spcPct val="150000"/>
              </a:lnSpc>
              <a:spcAft>
                <a:spcPts val="0"/>
              </a:spcAft>
            </a:pPr>
            <a:r>
              <a:rPr lang="pt-BR" sz="2400" b="1" dirty="0" smtClean="0">
                <a:solidFill>
                  <a:schemeClr val="lt1"/>
                </a:solidFill>
                <a:effectLst>
                  <a:outerShdw blurRad="38100" dist="38100" dir="2700000" algn="tl">
                    <a:srgbClr val="000000">
                      <a:alpha val="43137"/>
                    </a:srgbClr>
                  </a:outerShdw>
                </a:effectLst>
                <a:latin typeface="+mn-lt"/>
                <a:cs typeface="+mn-cs"/>
              </a:rPr>
              <a:t>não é </a:t>
            </a:r>
            <a:r>
              <a:rPr lang="pt-BR" sz="2400" b="1" dirty="0" smtClean="0">
                <a:effectLst>
                  <a:outerShdw blurRad="38100" dist="38100" dir="2700000" algn="tl">
                    <a:srgbClr val="000000">
                      <a:alpha val="43137"/>
                    </a:srgbClr>
                  </a:outerShdw>
                </a:effectLst>
              </a:rPr>
              <a:t>mera coincidência</a:t>
            </a:r>
          </a:p>
          <a:p>
            <a:pPr algn="ctr">
              <a:lnSpc>
                <a:spcPct val="150000"/>
              </a:lnSpc>
              <a:spcAft>
                <a:spcPts val="0"/>
              </a:spcAft>
            </a:pPr>
            <a:r>
              <a:rPr lang="pt-BR" sz="2400" b="1" dirty="0" smtClean="0">
                <a:solidFill>
                  <a:schemeClr val="lt1"/>
                </a:solidFill>
                <a:effectLst>
                  <a:outerShdw blurRad="38100" dist="38100" dir="2700000" algn="tl">
                    <a:srgbClr val="000000">
                      <a:alpha val="43137"/>
                    </a:srgbClr>
                  </a:outerShdw>
                </a:effectLst>
                <a:latin typeface="+mn-lt"/>
                <a:cs typeface="+mn-cs"/>
              </a:rPr>
              <a:t>nem anacronismo.</a:t>
            </a:r>
          </a:p>
          <a:p>
            <a:pPr algn="ctr">
              <a:lnSpc>
                <a:spcPct val="150000"/>
              </a:lnSpc>
              <a:spcAft>
                <a:spcPts val="0"/>
              </a:spcAft>
            </a:pPr>
            <a:endParaRPr lang="pt-BR" sz="2400" b="1" dirty="0" smtClean="0">
              <a:solidFill>
                <a:schemeClr val="lt1"/>
              </a:solidFill>
              <a:effectLst>
                <a:outerShdw blurRad="38100" dist="38100" dir="2700000" algn="tl">
                  <a:srgbClr val="000000">
                    <a:alpha val="43137"/>
                  </a:srgbClr>
                </a:outerShdw>
              </a:effectLst>
              <a:latin typeface="+mn-lt"/>
              <a:cs typeface="+mn-cs"/>
            </a:endParaRPr>
          </a:p>
          <a:p>
            <a:pPr algn="ctr">
              <a:lnSpc>
                <a:spcPct val="150000"/>
              </a:lnSpc>
              <a:spcAft>
                <a:spcPts val="0"/>
              </a:spcAft>
            </a:pPr>
            <a:r>
              <a:rPr lang="pt-BR" sz="2400" b="1" dirty="0" smtClean="0">
                <a:effectLst>
                  <a:outerShdw blurRad="38100" dist="38100" dir="2700000" algn="tl">
                    <a:srgbClr val="000000">
                      <a:alpha val="43137"/>
                    </a:srgbClr>
                  </a:outerShdw>
                </a:effectLst>
              </a:rPr>
              <a:t>É conexão de pontos!</a:t>
            </a:r>
            <a:endParaRPr lang="pt-BR" sz="2400" b="1" dirty="0">
              <a:solidFill>
                <a:schemeClr val="lt1"/>
              </a:solidFill>
              <a:effectLst>
                <a:outerShdw blurRad="38100" dist="38100" dir="2700000" algn="tl">
                  <a:srgbClr val="000000">
                    <a:alpha val="43137"/>
                  </a:srgbClr>
                </a:outerShdw>
              </a:effectLst>
              <a:latin typeface="+mn-lt"/>
              <a:cs typeface="+mn-cs"/>
            </a:endParaRPr>
          </a:p>
        </p:txBody>
      </p:sp>
      <p:sp>
        <p:nvSpPr>
          <p:cNvPr id="4" name="Retângulo 3"/>
          <p:cNvSpPr/>
          <p:nvPr/>
        </p:nvSpPr>
        <p:spPr>
          <a:xfrm>
            <a:off x="1285852" y="6286520"/>
            <a:ext cx="6572296" cy="307777"/>
          </a:xfrm>
          <a:prstGeom prst="rect">
            <a:avLst/>
          </a:prstGeom>
        </p:spPr>
        <p:txBody>
          <a:bodyPr wrap="square">
            <a:spAutoFit/>
          </a:bodyPr>
          <a:lstStyle/>
          <a:p>
            <a:pPr algn="ctr"/>
            <a:r>
              <a:rPr lang="pt-BR" sz="1400" dirty="0" smtClean="0">
                <a:hlinkClick r:id="rId2"/>
              </a:rPr>
              <a:t>https://docs.wixstatic.com/ugd/15557d_5c38bf8b81bf4ab5afffafde670fc39f.pdf</a:t>
            </a:r>
            <a:endParaRPr lang="pt-BR" sz="1400" dirty="0"/>
          </a:p>
        </p:txBody>
      </p:sp>
      <p:sp>
        <p:nvSpPr>
          <p:cNvPr id="7" name="CaixaDeTexto 6"/>
          <p:cNvSpPr txBox="1"/>
          <p:nvPr/>
        </p:nvSpPr>
        <p:spPr>
          <a:xfrm>
            <a:off x="1214414" y="5214950"/>
            <a:ext cx="685040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pt-BR" dirty="0" smtClean="0"/>
              <a:t>Mensagem recente de </a:t>
            </a:r>
            <a:r>
              <a:rPr lang="pt-BR" dirty="0" err="1" smtClean="0"/>
              <a:t>Ramazzini</a:t>
            </a:r>
            <a:r>
              <a:rPr lang="pt-BR" dirty="0" smtClean="0"/>
              <a:t> aos integrantes do Curso Intersindical:</a:t>
            </a:r>
            <a:endParaRPr lang="pt-BR" dirty="0"/>
          </a:p>
        </p:txBody>
      </p:sp>
      <p:sp>
        <p:nvSpPr>
          <p:cNvPr id="8" name="CaixaDeTexto 7"/>
          <p:cNvSpPr txBox="1"/>
          <p:nvPr/>
        </p:nvSpPr>
        <p:spPr>
          <a:xfrm>
            <a:off x="714348" y="5643578"/>
            <a:ext cx="7786742" cy="307777"/>
          </a:xfrm>
          <a:prstGeom prst="rect">
            <a:avLst/>
          </a:prstGeom>
          <a:noFill/>
        </p:spPr>
        <p:txBody>
          <a:bodyPr wrap="square" rtlCol="0">
            <a:spAutoFit/>
          </a:bodyPr>
          <a:lstStyle/>
          <a:p>
            <a:pPr algn="ctr"/>
            <a:r>
              <a:rPr lang="pt-BR" sz="1400" dirty="0" smtClean="0">
                <a:solidFill>
                  <a:srgbClr val="FF0000"/>
                </a:solidFill>
                <a:hlinkClick r:id="rId3"/>
              </a:rPr>
              <a:t>https://www.youtube.com/watch?v=rRWUTT_Yd1k&amp;feature=youtu.be</a:t>
            </a:r>
            <a:endParaRPr lang="pt-BR" sz="1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749017"/>
            <a:ext cx="8496944" cy="5632311"/>
          </a:xfrm>
          <a:prstGeom prst="rect">
            <a:avLst/>
          </a:prstGeom>
          <a:noFill/>
        </p:spPr>
        <p:txBody>
          <a:bodyPr wrap="square" rtlCol="0">
            <a:spAutoFit/>
          </a:bodyPr>
          <a:lstStyle/>
          <a:p>
            <a:pPr algn="just"/>
            <a:r>
              <a:rPr lang="pt-BR" sz="1200" dirty="0" smtClean="0"/>
              <a:t>Brasil. Constituição da República Federativa do Brasil Federal, de 05/10/1988. </a:t>
            </a:r>
            <a:r>
              <a:rPr lang="es-ES" sz="1200" dirty="0" err="1" smtClean="0"/>
              <a:t>Disponível</a:t>
            </a:r>
            <a:r>
              <a:rPr lang="es-ES" sz="1200" dirty="0" smtClean="0"/>
              <a:t> </a:t>
            </a:r>
            <a:r>
              <a:rPr lang="es-ES" sz="1200" dirty="0" err="1" smtClean="0"/>
              <a:t>em</a:t>
            </a:r>
            <a:r>
              <a:rPr lang="pt-BR" sz="1200" dirty="0" smtClean="0"/>
              <a:t>  </a:t>
            </a:r>
            <a:r>
              <a:rPr lang="pt-BR" sz="1200" u="sng" dirty="0" smtClean="0">
                <a:hlinkClick r:id="rId2"/>
              </a:rPr>
              <a:t>http://www.planalto.gov.br/ccivil_03/constituicao/constituicaocompilado.htm</a:t>
            </a:r>
            <a:r>
              <a:rPr lang="pt-BR" sz="1200" b="1" dirty="0" smtClean="0"/>
              <a:t> </a:t>
            </a:r>
            <a:endParaRPr lang="pt-BR" sz="1200" dirty="0" smtClean="0"/>
          </a:p>
          <a:p>
            <a:pPr algn="just"/>
            <a:r>
              <a:rPr lang="pt-BR" sz="1200" dirty="0" smtClean="0"/>
              <a:t>Brasil. </a:t>
            </a:r>
            <a:r>
              <a:rPr lang="pt-BR" sz="1200" i="1" dirty="0" smtClean="0"/>
              <a:t>Decreto nº 6.833, de 29/04/2009.</a:t>
            </a:r>
            <a:r>
              <a:rPr lang="pt-BR" sz="1200" dirty="0" smtClean="0"/>
              <a:t> Institui o Subsistema Integrado de Atenção à Saúde do Servidor Público Federal - SIASS e o Comitê Gestor de Atenção à Saúde do Servidor. Disponível em </a:t>
            </a:r>
            <a:r>
              <a:rPr lang="pt-BR" sz="1200" u="sng" dirty="0" smtClean="0">
                <a:hlinkClick r:id="rId3"/>
              </a:rPr>
              <a:t>https://www.planalto.gov.br/ccivil_03/_ato2007-2010/2009/decreto/d6833.htm</a:t>
            </a:r>
            <a:r>
              <a:rPr lang="pt-BR" sz="1200" dirty="0" smtClean="0"/>
              <a:t> Captado em 14/08/2015.</a:t>
            </a:r>
          </a:p>
          <a:p>
            <a:pPr algn="just"/>
            <a:r>
              <a:rPr lang="pt-BR" sz="1200" dirty="0" smtClean="0"/>
              <a:t>Brasil. </a:t>
            </a:r>
            <a:r>
              <a:rPr lang="pt-BR" sz="1200" i="1" dirty="0" smtClean="0"/>
              <a:t>Decreto nº 7602, de 07/11/2011 </a:t>
            </a:r>
            <a:r>
              <a:rPr lang="pt-BR" sz="1200" dirty="0" smtClean="0"/>
              <a:t>- Política Nacional de Segurança e Saúde no Trabalho – PNSST.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4"/>
              </a:rPr>
              <a:t>http://renastonline.org/recursos/decreto-7602-7-novembro-2011-pol%C3%</a:t>
            </a:r>
            <a:r>
              <a:rPr lang="pt-BR" sz="1200" u="sng" dirty="0" err="1" smtClean="0">
                <a:hlinkClick r:id="rId4"/>
              </a:rPr>
              <a:t>ADtica-nacional-seguran</a:t>
            </a:r>
            <a:r>
              <a:rPr lang="pt-BR" sz="1200" u="sng" dirty="0" smtClean="0">
                <a:hlinkClick r:id="rId4"/>
              </a:rPr>
              <a:t>%C3%A7a-</a:t>
            </a:r>
            <a:r>
              <a:rPr lang="pt-BR" sz="1200" u="sng" dirty="0" err="1" smtClean="0">
                <a:hlinkClick r:id="rId4"/>
              </a:rPr>
              <a:t>sa</a:t>
            </a:r>
            <a:r>
              <a:rPr lang="pt-BR" sz="1200" u="sng" dirty="0" smtClean="0">
                <a:hlinkClick r:id="rId4"/>
              </a:rPr>
              <a:t>%C3%</a:t>
            </a:r>
            <a:r>
              <a:rPr lang="pt-BR" sz="1200" u="sng" dirty="0" err="1" smtClean="0">
                <a:hlinkClick r:id="rId4"/>
              </a:rPr>
              <a:t>BAde-trabalho-pnsst</a:t>
            </a:r>
            <a:r>
              <a:rPr lang="pt-BR" sz="1200" dirty="0" smtClean="0"/>
              <a:t> </a:t>
            </a:r>
          </a:p>
          <a:p>
            <a:pPr algn="just"/>
            <a:r>
              <a:rPr lang="pt-BR" sz="1200" dirty="0" smtClean="0"/>
              <a:t>Brasil. </a:t>
            </a:r>
            <a:r>
              <a:rPr lang="pt-BR" sz="1200" i="1" dirty="0" smtClean="0"/>
              <a:t>Lei Federal nº 8.080, de 19/09/1990 (Lei Orgânica da Saúde)</a:t>
            </a:r>
            <a:r>
              <a:rPr lang="pt-BR" sz="1200" dirty="0" smtClean="0"/>
              <a:t> </a:t>
            </a:r>
            <a:r>
              <a:rPr lang="pt-BR" sz="1200" b="1" dirty="0" smtClean="0"/>
              <a:t>- </a:t>
            </a:r>
            <a:r>
              <a:rPr lang="pt-BR" sz="1200" dirty="0" smtClean="0"/>
              <a:t>Condições para a promoção, proteção e recuperação da saúde, a organização e o funcionamento dos serviços correspondentes.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5"/>
              </a:rPr>
              <a:t>http://renastonline.org/recursos/lei-n%C2%BA-8080-19-setembro-1990</a:t>
            </a:r>
            <a:r>
              <a:rPr lang="pt-BR" sz="1200" dirty="0" smtClean="0"/>
              <a:t> </a:t>
            </a:r>
          </a:p>
          <a:p>
            <a:pPr algn="just"/>
            <a:r>
              <a:rPr lang="pt-BR" sz="1200" dirty="0" smtClean="0"/>
              <a:t>Brasil. </a:t>
            </a:r>
            <a:r>
              <a:rPr lang="pt-BR" sz="1200" i="1" dirty="0" smtClean="0"/>
              <a:t>Lei nº 8.142, de 28/12/1990 </a:t>
            </a:r>
            <a:r>
              <a:rPr lang="pt-BR" sz="1200" dirty="0" smtClean="0"/>
              <a:t>- Participação da comunidade na gestão do SUS e sobre as transferências intergovernamentais de recursos financeiros na área da saúde. </a:t>
            </a:r>
          </a:p>
          <a:p>
            <a:pPr algn="just"/>
            <a:r>
              <a:rPr lang="en-US" sz="1200" dirty="0" err="1" smtClean="0"/>
              <a:t>Gilbreth</a:t>
            </a:r>
            <a:r>
              <a:rPr lang="en-US" sz="1200" dirty="0" smtClean="0"/>
              <a:t>, Frank B.; </a:t>
            </a:r>
            <a:r>
              <a:rPr lang="en-US" sz="1200" dirty="0" err="1" smtClean="0"/>
              <a:t>Gilbreth</a:t>
            </a:r>
            <a:r>
              <a:rPr lang="en-US" sz="1200" dirty="0" smtClean="0"/>
              <a:t> L. M. </a:t>
            </a:r>
            <a:r>
              <a:rPr lang="en-US" sz="1200" i="1" dirty="0" smtClean="0"/>
              <a:t>Process Charts</a:t>
            </a:r>
            <a:r>
              <a:rPr lang="en-US" sz="1200" dirty="0" smtClean="0"/>
              <a:t>. ASME [The American Society of Mechanical Engineers]. Annual Meeting of The American Society of Mechanical Engineers, 29 West 39th Street, New York, December 5 to 9, 1921. </a:t>
            </a:r>
            <a:r>
              <a:rPr lang="pt-BR" sz="1200" dirty="0" smtClean="0"/>
              <a:t>Disponível em </a:t>
            </a:r>
            <a:r>
              <a:rPr lang="pt-BR" sz="1200" u="sng" dirty="0" smtClean="0">
                <a:hlinkClick r:id="rId6"/>
              </a:rPr>
              <a:t>http://openlibrary.org/books/OL24983025M/Process_charts Captado em 07/06/2013</a:t>
            </a:r>
            <a:endParaRPr lang="pt-BR" sz="1200" dirty="0" smtClean="0"/>
          </a:p>
          <a:p>
            <a:pPr algn="just"/>
            <a:r>
              <a:rPr lang="es-ES" sz="1200" dirty="0" err="1" smtClean="0"/>
              <a:t>Imagens</a:t>
            </a:r>
            <a:r>
              <a:rPr lang="es-ES" sz="1200" dirty="0" smtClean="0"/>
              <a:t>. </a:t>
            </a:r>
            <a:r>
              <a:rPr lang="es-ES" sz="1200" dirty="0" err="1" smtClean="0"/>
              <a:t>Disponíveis</a:t>
            </a:r>
            <a:r>
              <a:rPr lang="es-ES" sz="1200" dirty="0" smtClean="0"/>
              <a:t> no acervo do recurso Clip Art do Office2007 e </a:t>
            </a:r>
            <a:r>
              <a:rPr lang="es-ES" sz="1200" dirty="0" err="1" smtClean="0"/>
              <a:t>através</a:t>
            </a:r>
            <a:r>
              <a:rPr lang="es-ES" sz="1200" dirty="0" smtClean="0"/>
              <a:t> de busca no Google </a:t>
            </a:r>
            <a:r>
              <a:rPr lang="es-ES" sz="1200" dirty="0" err="1" smtClean="0"/>
              <a:t>Imagens</a:t>
            </a:r>
            <a:r>
              <a:rPr lang="es-ES" sz="1200" dirty="0" smtClean="0"/>
              <a:t>. Captadas </a:t>
            </a:r>
            <a:r>
              <a:rPr lang="es-ES" sz="1200" dirty="0" err="1" smtClean="0"/>
              <a:t>em</a:t>
            </a:r>
            <a:r>
              <a:rPr lang="es-ES" sz="1200" dirty="0" smtClean="0"/>
              <a:t> 2015. </a:t>
            </a:r>
            <a:endParaRPr lang="pt-BR" sz="1200" dirty="0" smtClean="0"/>
          </a:p>
          <a:p>
            <a:pPr algn="just"/>
            <a:r>
              <a:rPr lang="pt-BR" sz="1200" dirty="0" smtClean="0"/>
              <a:t>Leão, Luís Henrique da Costa; Vasconcellos, </a:t>
            </a:r>
            <a:r>
              <a:rPr lang="pt-BR" sz="1200" dirty="0" err="1" smtClean="0"/>
              <a:t>L.C.Fadel.</a:t>
            </a:r>
            <a:r>
              <a:rPr lang="pt-BR" sz="1200" dirty="0" smtClean="0"/>
              <a:t> Rede Nacional de Atenção Integral à Saúde do Trabalhador (</a:t>
            </a:r>
            <a:r>
              <a:rPr lang="pt-BR" sz="1200" dirty="0" err="1" smtClean="0"/>
              <a:t>Renast</a:t>
            </a:r>
            <a:r>
              <a:rPr lang="pt-BR" sz="1200" dirty="0" smtClean="0"/>
              <a:t>): reflexões sobre a estrutura de rede. </a:t>
            </a:r>
            <a:r>
              <a:rPr lang="pt-BR" sz="1200" i="1" dirty="0" err="1" smtClean="0"/>
              <a:t>Epidemiol</a:t>
            </a:r>
            <a:r>
              <a:rPr lang="pt-BR" sz="1200" i="1" dirty="0" smtClean="0"/>
              <a:t>. Serv. Saúde, </a:t>
            </a:r>
            <a:r>
              <a:rPr lang="pt-BR" sz="1200" dirty="0" smtClean="0"/>
              <a:t>20(1):85-100, </a:t>
            </a:r>
            <a:r>
              <a:rPr lang="pt-BR" sz="1200" dirty="0" err="1" smtClean="0"/>
              <a:t>jan-mar</a:t>
            </a:r>
            <a:r>
              <a:rPr lang="pt-BR" sz="1200" dirty="0" smtClean="0"/>
              <a:t> 2011.</a:t>
            </a:r>
            <a:r>
              <a:rPr lang="pt-BR" sz="1200" b="1" dirty="0" smtClean="0"/>
              <a:t> </a:t>
            </a:r>
            <a:endParaRPr lang="pt-BR" sz="1200" dirty="0" smtClean="0"/>
          </a:p>
          <a:p>
            <a:pPr algn="just"/>
            <a:r>
              <a:rPr lang="pt-BR" sz="1200" dirty="0" smtClean="0"/>
              <a:t>MPOG-SRH. </a:t>
            </a:r>
            <a:r>
              <a:rPr lang="pt-BR" sz="1200" i="1" dirty="0" smtClean="0"/>
              <a:t>Portaria Normativa nº 3, de 07/05/2010</a:t>
            </a:r>
            <a:r>
              <a:rPr lang="pt-BR" sz="1200" dirty="0" smtClean="0"/>
              <a:t>. Norma Operacional de Saúde do Servidor (NOSS) ao Sistema de Pessoal Civil da Administração Pública Federal (SIPEC). Diretrizes gerais para implementação das ações de vigilância aos ambientes e processos de trabalho e promoção à saúde do servidor. </a:t>
            </a:r>
          </a:p>
          <a:p>
            <a:pPr algn="just"/>
            <a:r>
              <a:rPr lang="pt-BR" sz="1200" dirty="0" smtClean="0"/>
              <a:t>MS. Ministério da Saúde. </a:t>
            </a:r>
            <a:r>
              <a:rPr lang="pt-BR" sz="1200" i="1" dirty="0" smtClean="0"/>
              <a:t>Portaria nº 1.271, de 06/06/2014 </a:t>
            </a:r>
            <a:r>
              <a:rPr lang="pt-BR" sz="1200" dirty="0" smtClean="0"/>
              <a:t>- Lista Nacional de Notificação Compulsória de doenças, agravos e eventos de saúde pública nos serviços de saúde públicos e privados em todo o território nacional.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7"/>
              </a:rPr>
              <a:t>http://www.renastonline.org/recursos/portaria-n%C2%BA-1271-6-junho-2014</a:t>
            </a:r>
            <a:r>
              <a:rPr lang="pt-BR" sz="1200" b="1" dirty="0" smtClean="0"/>
              <a:t> </a:t>
            </a:r>
            <a:endParaRPr lang="pt-BR" sz="1200" dirty="0" smtClean="0"/>
          </a:p>
          <a:p>
            <a:pPr algn="just"/>
            <a:r>
              <a:rPr lang="pt-BR" sz="1200" dirty="0" smtClean="0"/>
              <a:t>MS. Ministério da Saúde. </a:t>
            </a:r>
            <a:r>
              <a:rPr lang="pt-BR" sz="1200" i="1" dirty="0" smtClean="0"/>
              <a:t>Portaria nº 1.378, de 09/07/2013 </a:t>
            </a:r>
            <a:r>
              <a:rPr lang="pt-BR" sz="1200" dirty="0" smtClean="0"/>
              <a:t>- Sistema Nacional de Vigilância em Saúde e Sistema Nacional de Vigilância Sanitária.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8"/>
              </a:rPr>
              <a:t>http://renastonline.org/recursos/portaria-n%C2%BA-1378-9-julho-2013-sistema-nacional-vigil%C3%A2ncia-</a:t>
            </a:r>
            <a:r>
              <a:rPr lang="pt-BR" sz="1200" u="sng" dirty="0" err="1" smtClean="0">
                <a:hlinkClick r:id="rId9"/>
              </a:rPr>
              <a:t>sa</a:t>
            </a:r>
            <a:r>
              <a:rPr lang="pt-BR" sz="1200" u="sng" dirty="0" smtClean="0">
                <a:hlinkClick r:id="rId9"/>
              </a:rPr>
              <a:t>%C3%</a:t>
            </a:r>
            <a:r>
              <a:rPr lang="pt-BR" sz="1200" u="sng" dirty="0" err="1" smtClean="0">
                <a:hlinkClick r:id="rId9"/>
              </a:rPr>
              <a:t>BAde-sistema-nacional-vigil</a:t>
            </a:r>
            <a:r>
              <a:rPr lang="pt-BR" sz="1200" u="sng" dirty="0" smtClean="0">
                <a:hlinkClick r:id="rId9"/>
              </a:rPr>
              <a:t>%C3%A2ncia</a:t>
            </a:r>
            <a:r>
              <a:rPr lang="pt-BR" sz="1200" dirty="0" smtClean="0"/>
              <a:t> </a:t>
            </a:r>
          </a:p>
          <a:p>
            <a:pPr algn="just"/>
            <a:r>
              <a:rPr lang="pt-BR" sz="1200" dirty="0" smtClean="0"/>
              <a:t>MS. Ministério da Saúde. </a:t>
            </a:r>
            <a:r>
              <a:rPr lang="pt-BR" sz="1200" i="1" dirty="0" smtClean="0"/>
              <a:t>Portaria nº 1.823, de 23/08/2012 </a:t>
            </a:r>
            <a:r>
              <a:rPr lang="pt-BR" sz="1200" dirty="0" smtClean="0"/>
              <a:t>- Política Nacional de Saúde do Trabalhador e da Trabalhadora.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10"/>
              </a:rPr>
              <a:t>http://bvsms.saude.gov.br/bvs/saudelegis/gm/2012/prt1823_23_08_2012.html</a:t>
            </a:r>
            <a:endParaRPr lang="pt-BR" sz="1200" dirty="0" smtClean="0"/>
          </a:p>
        </p:txBody>
      </p:sp>
      <p:sp>
        <p:nvSpPr>
          <p:cNvPr id="3" name="CaixaDeTexto 2"/>
          <p:cNvSpPr txBox="1"/>
          <p:nvPr/>
        </p:nvSpPr>
        <p:spPr>
          <a:xfrm>
            <a:off x="3851920" y="260648"/>
            <a:ext cx="1368152" cy="27699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fontAlgn="base">
              <a:spcBef>
                <a:spcPct val="0"/>
              </a:spcBef>
              <a:spcAft>
                <a:spcPct val="0"/>
              </a:spcAft>
            </a:pPr>
            <a:r>
              <a:rPr lang="pt-BR" sz="1200" b="1" cap="small" dirty="0" smtClean="0">
                <a:solidFill>
                  <a:schemeClr val="bg1"/>
                </a:solidFill>
                <a:effectLst>
                  <a:outerShdw blurRad="38100" dist="38100" dir="2700000" algn="tl">
                    <a:srgbClr val="000000">
                      <a:alpha val="43137"/>
                    </a:srgbClr>
                  </a:outerShdw>
                </a:effectLst>
                <a:ea typeface="Times New Roman" pitchFamily="18" charset="0"/>
                <a:cs typeface="Arial" pitchFamily="34" charset="0"/>
              </a:rPr>
              <a:t>Bibliografia</a:t>
            </a:r>
            <a:endParaRPr lang="pt-BR" sz="1200" b="1" cap="small" dirty="0">
              <a:solidFill>
                <a:schemeClr val="bg1"/>
              </a:solidFill>
              <a:effectLst>
                <a:outerShdw blurRad="38100" dist="38100" dir="2700000" algn="tl">
                  <a:srgbClr val="000000">
                    <a:alpha val="43137"/>
                  </a:srgbClr>
                </a:outerShdw>
              </a:effectLst>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1268760"/>
            <a:ext cx="8496944" cy="4339650"/>
          </a:xfrm>
          <a:prstGeom prst="rect">
            <a:avLst/>
          </a:prstGeom>
          <a:noFill/>
        </p:spPr>
        <p:txBody>
          <a:bodyPr wrap="square" rtlCol="0">
            <a:spAutoFit/>
          </a:bodyPr>
          <a:lstStyle/>
          <a:p>
            <a:pPr algn="just"/>
            <a:r>
              <a:rPr lang="pt-BR" sz="1200" dirty="0" smtClean="0"/>
              <a:t>MS. Ministério da Saúde. </a:t>
            </a:r>
            <a:r>
              <a:rPr lang="pt-BR" sz="1200" i="1" dirty="0" smtClean="0"/>
              <a:t>Portaria nº 1.984, de 12/09/2014 </a:t>
            </a:r>
            <a:r>
              <a:rPr lang="pt-BR" sz="1200" dirty="0" smtClean="0"/>
              <a:t>- Lista nacional de doenças e agravos de notificação compulsória, a serem monitorados através da estratégia de vigilância em unidades sentinelas.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2"/>
              </a:rPr>
              <a:t>http://www.renastonline.org/recursos/portaria-n%C2%BA-1984-12-setembro-2014-</a:t>
            </a:r>
            <a:r>
              <a:rPr lang="pt-BR" sz="1200" u="sng" dirty="0" err="1" smtClean="0">
                <a:hlinkClick r:id="rId2"/>
              </a:rPr>
              <a:t>define-lista-nacional-doen</a:t>
            </a:r>
            <a:r>
              <a:rPr lang="pt-BR" sz="1200" u="sng" dirty="0" smtClean="0">
                <a:hlinkClick r:id="rId2"/>
              </a:rPr>
              <a:t>%C3%A7as-</a:t>
            </a:r>
            <a:r>
              <a:rPr lang="pt-BR" sz="1200" u="sng" dirty="0" err="1" smtClean="0">
                <a:hlinkClick r:id="rId2"/>
              </a:rPr>
              <a:t>agravos-notifica</a:t>
            </a:r>
            <a:r>
              <a:rPr lang="pt-BR" sz="1200" u="sng" dirty="0" smtClean="0">
                <a:hlinkClick r:id="rId2"/>
              </a:rPr>
              <a:t>%C3%A7%C3%A3o</a:t>
            </a:r>
            <a:r>
              <a:rPr lang="pt-BR" sz="1200" dirty="0" smtClean="0"/>
              <a:t> </a:t>
            </a:r>
          </a:p>
          <a:p>
            <a:pPr algn="just"/>
            <a:r>
              <a:rPr lang="pt-BR" sz="1200" dirty="0" smtClean="0"/>
              <a:t>MS. Ministério da Saúde. </a:t>
            </a:r>
            <a:r>
              <a:rPr lang="pt-BR" sz="1200" i="1" dirty="0" smtClean="0"/>
              <a:t>Portaria nº 2.728, de 11/11/2009</a:t>
            </a:r>
            <a:r>
              <a:rPr lang="pt-BR" sz="1200" dirty="0" smtClean="0"/>
              <a:t>. Dispõe sobre a Rede Nacional de Atenção Integral à Saúde do Trabalhador (RENAST) e dá outras providências.</a:t>
            </a:r>
            <a:r>
              <a:rPr lang="pt-BR" sz="1200" i="1" dirty="0" smtClean="0"/>
              <a:t> </a:t>
            </a:r>
            <a:r>
              <a:rPr lang="pt-BR" sz="1200" dirty="0" smtClean="0"/>
              <a:t>Disponível em </a:t>
            </a:r>
            <a:r>
              <a:rPr lang="pt-BR" sz="1200" u="sng" dirty="0" smtClean="0">
                <a:hlinkClick r:id="rId3"/>
              </a:rPr>
              <a:t>http://bvsms.saude.gov.br/bvs/saudelegis/gm/2009/prt2728_11_11_2009.html</a:t>
            </a:r>
            <a:r>
              <a:rPr lang="pt-BR" sz="1200" dirty="0" smtClean="0"/>
              <a:t> Captado em 06/07/2011. </a:t>
            </a:r>
          </a:p>
          <a:p>
            <a:pPr algn="just"/>
            <a:r>
              <a:rPr lang="pt-BR" sz="1200" dirty="0" smtClean="0"/>
              <a:t>MS. Ministério da Saúde. </a:t>
            </a:r>
            <a:r>
              <a:rPr lang="pt-BR" sz="1200" i="1" dirty="0" smtClean="0"/>
              <a:t>Portaria nº 3120, de 01/07/1998 </a:t>
            </a:r>
            <a:r>
              <a:rPr lang="pt-BR" sz="1200" dirty="0" smtClean="0"/>
              <a:t>- Instrução Normativa  de Vigilância em  Saúde do Trabalhador no SUS, definindo procedimentos básicos para o desenvolvimento das ações correspondentes. </a:t>
            </a:r>
            <a:r>
              <a:rPr lang="es-ES" sz="1200" dirty="0" err="1" smtClean="0"/>
              <a:t>Disponível</a:t>
            </a:r>
            <a:r>
              <a:rPr lang="es-ES" sz="1200" dirty="0" smtClean="0"/>
              <a:t> </a:t>
            </a:r>
            <a:r>
              <a:rPr lang="es-ES" sz="1200" dirty="0" err="1" smtClean="0"/>
              <a:t>em</a:t>
            </a:r>
            <a:r>
              <a:rPr lang="es-ES" sz="1200" dirty="0" smtClean="0"/>
              <a:t> </a:t>
            </a:r>
            <a:r>
              <a:rPr lang="pt-BR" sz="1200" u="sng" dirty="0" smtClean="0">
                <a:hlinkClick r:id="rId4"/>
              </a:rPr>
              <a:t>http://www.renastonline.org/recursos/portaria-n%C2%BA-3120-1%C2%</a:t>
            </a:r>
            <a:r>
              <a:rPr lang="pt-BR" sz="1200" u="sng" dirty="0" err="1" smtClean="0">
                <a:hlinkClick r:id="rId4"/>
              </a:rPr>
              <a:t>BA-julho</a:t>
            </a:r>
            <a:r>
              <a:rPr lang="pt-BR" sz="1200" u="sng" dirty="0" smtClean="0">
                <a:hlinkClick r:id="rId4"/>
              </a:rPr>
              <a:t>-1998</a:t>
            </a:r>
            <a:r>
              <a:rPr lang="pt-BR" sz="1200" dirty="0" smtClean="0"/>
              <a:t> </a:t>
            </a:r>
          </a:p>
          <a:p>
            <a:pPr algn="just"/>
            <a:r>
              <a:rPr lang="pt-BR" sz="1200" dirty="0" smtClean="0"/>
              <a:t>OIT. Organização Internacional do Trabalho. </a:t>
            </a:r>
            <a:r>
              <a:rPr lang="pt-BR" sz="1200" i="1" dirty="0" smtClean="0"/>
              <a:t>Manual de negociação coletiva e resolução de conflitos no serviço público</a:t>
            </a:r>
            <a:r>
              <a:rPr lang="pt-BR" sz="1200" dirty="0" smtClean="0"/>
              <a:t>. Organização Internacional do Trabalho, Departamento </a:t>
            </a:r>
            <a:r>
              <a:rPr lang="pt-BR" sz="1200" dirty="0" err="1" smtClean="0"/>
              <a:t>des</a:t>
            </a:r>
            <a:r>
              <a:rPr lang="pt-BR" sz="1200" dirty="0" smtClean="0"/>
              <a:t> </a:t>
            </a:r>
            <a:r>
              <a:rPr lang="pt-BR" sz="1200" dirty="0" err="1" smtClean="0"/>
              <a:t>Actividades</a:t>
            </a:r>
            <a:r>
              <a:rPr lang="pt-BR" sz="1200" dirty="0" smtClean="0"/>
              <a:t> </a:t>
            </a:r>
            <a:r>
              <a:rPr lang="pt-BR" sz="1200" dirty="0" err="1" smtClean="0"/>
              <a:t>Sectoriais</a:t>
            </a:r>
            <a:r>
              <a:rPr lang="pt-BR" sz="1200" dirty="0" smtClean="0"/>
              <a:t>. Genebra: OIT, 2011. [111 p.]</a:t>
            </a:r>
            <a:r>
              <a:rPr lang="pt-BR" sz="1200" b="1" dirty="0" smtClean="0"/>
              <a:t> </a:t>
            </a:r>
            <a:endParaRPr lang="pt-BR" sz="1200" dirty="0" smtClean="0"/>
          </a:p>
          <a:p>
            <a:pPr algn="just"/>
            <a:r>
              <a:rPr lang="es-ES" sz="1200" dirty="0" smtClean="0"/>
              <a:t>Ruiz </a:t>
            </a:r>
            <a:r>
              <a:rPr lang="es-ES" sz="1200" dirty="0" err="1" smtClean="0"/>
              <a:t>Gutierrez</a:t>
            </a:r>
            <a:r>
              <a:rPr lang="es-ES" sz="1200" dirty="0" smtClean="0"/>
              <a:t>, Fermín; Palomino </a:t>
            </a:r>
            <a:r>
              <a:rPr lang="es-ES" sz="1200" dirty="0" err="1" smtClean="0"/>
              <a:t>Baldeon</a:t>
            </a:r>
            <a:r>
              <a:rPr lang="es-ES" sz="1200" dirty="0" smtClean="0"/>
              <a:t>, Juan; Zambrano </a:t>
            </a:r>
            <a:r>
              <a:rPr lang="es-ES" sz="1200" dirty="0" err="1" smtClean="0"/>
              <a:t>Beltran</a:t>
            </a:r>
            <a:r>
              <a:rPr lang="es-ES" sz="1200" dirty="0" smtClean="0"/>
              <a:t>, Roberto  y  </a:t>
            </a:r>
            <a:r>
              <a:rPr lang="es-ES" sz="1200" dirty="0" err="1" smtClean="0"/>
              <a:t>Llap</a:t>
            </a:r>
            <a:r>
              <a:rPr lang="es-ES" sz="1200" dirty="0" smtClean="0"/>
              <a:t> </a:t>
            </a:r>
            <a:r>
              <a:rPr lang="es-ES" sz="1200" dirty="0" err="1" smtClean="0"/>
              <a:t>Yesan</a:t>
            </a:r>
            <a:r>
              <a:rPr lang="es-ES" sz="1200" dirty="0" smtClean="0"/>
              <a:t>, Carlos. Prevalencia, impacto en la productividad y costos totales de las principales enfermedades en los trabajadores de un hospital al sur del Perú en el año 2003.Prevalence and </a:t>
            </a:r>
            <a:r>
              <a:rPr lang="es-ES" sz="1200" dirty="0" err="1" smtClean="0"/>
              <a:t>economy</a:t>
            </a:r>
            <a:r>
              <a:rPr lang="es-ES" sz="1200" dirty="0" smtClean="0"/>
              <a:t> </a:t>
            </a:r>
            <a:r>
              <a:rPr lang="es-ES" sz="1200" dirty="0" err="1" smtClean="0"/>
              <a:t>impact</a:t>
            </a:r>
            <a:r>
              <a:rPr lang="es-ES" sz="1200" dirty="0" smtClean="0"/>
              <a:t>. </a:t>
            </a:r>
            <a:r>
              <a:rPr lang="es-ES" sz="1200" i="1" dirty="0" err="1" smtClean="0"/>
              <a:t>Rev</a:t>
            </a:r>
            <a:r>
              <a:rPr lang="es-ES" sz="1200" i="1" dirty="0" smtClean="0"/>
              <a:t> </a:t>
            </a:r>
            <a:r>
              <a:rPr lang="es-ES" sz="1200" i="1" dirty="0" err="1" smtClean="0"/>
              <a:t>Med</a:t>
            </a:r>
            <a:r>
              <a:rPr lang="es-ES" sz="1200" i="1" dirty="0" smtClean="0"/>
              <a:t> </a:t>
            </a:r>
            <a:r>
              <a:rPr lang="es-ES" sz="1200" i="1" dirty="0" err="1" smtClean="0"/>
              <a:t>Hered</a:t>
            </a:r>
            <a:r>
              <a:rPr lang="es-ES" sz="1200" dirty="0" smtClean="0"/>
              <a:t> [online]. vol.17, n.1, p. 28-34, 2006. </a:t>
            </a:r>
            <a:r>
              <a:rPr lang="es-ES" sz="1200" dirty="0" err="1" smtClean="0"/>
              <a:t>Disponível</a:t>
            </a:r>
            <a:r>
              <a:rPr lang="es-ES" sz="1200" dirty="0" smtClean="0"/>
              <a:t> </a:t>
            </a:r>
            <a:r>
              <a:rPr lang="es-ES" sz="1200" dirty="0" err="1" smtClean="0"/>
              <a:t>em</a:t>
            </a:r>
            <a:r>
              <a:rPr lang="es-ES" sz="1200" dirty="0" smtClean="0"/>
              <a:t> </a:t>
            </a:r>
            <a:r>
              <a:rPr lang="es-ES" sz="1200" u="sng" dirty="0" smtClean="0">
                <a:hlinkClick r:id="rId5"/>
              </a:rPr>
              <a:t>http://www.scielo.org.pe/scielo.php?script=sci_arttext&amp;pid=S1018-130X2006000100006&amp;lng=es&amp;nrm=iso</a:t>
            </a:r>
            <a:r>
              <a:rPr lang="pt-BR" sz="1200" dirty="0" smtClean="0"/>
              <a:t> Captado em </a:t>
            </a:r>
            <a:r>
              <a:rPr lang="es-ES" sz="1200" dirty="0" smtClean="0"/>
              <a:t>10/07/2015. </a:t>
            </a:r>
            <a:endParaRPr lang="pt-BR" sz="1200" dirty="0" smtClean="0"/>
          </a:p>
          <a:p>
            <a:pPr algn="just"/>
            <a:r>
              <a:rPr lang="pt-BR" sz="1200" dirty="0" smtClean="0"/>
              <a:t>Vasconcellos, Luiz Carlos </a:t>
            </a:r>
            <a:r>
              <a:rPr lang="pt-BR" sz="1200" dirty="0" err="1" smtClean="0"/>
              <a:t>Fadel</a:t>
            </a:r>
            <a:r>
              <a:rPr lang="pt-BR" sz="1200" dirty="0" smtClean="0"/>
              <a:t>. Análise de Processos de Cadeias Produtivas. Curso de Especialização em Saúde do Trabalhador.  Apontamentos de aula [</a:t>
            </a:r>
            <a:r>
              <a:rPr lang="pt-BR" sz="1200" i="1" dirty="0" smtClean="0"/>
              <a:t>slides PowerPoint</a:t>
            </a:r>
            <a:r>
              <a:rPr lang="pt-BR" sz="1200" dirty="0" smtClean="0"/>
              <a:t>]. 2008. </a:t>
            </a:r>
          </a:p>
          <a:p>
            <a:pPr algn="just"/>
            <a:r>
              <a:rPr lang="pt-BR" sz="1200" dirty="0" smtClean="0"/>
              <a:t>Vasconcellos, Luiz Carlos </a:t>
            </a:r>
            <a:r>
              <a:rPr lang="pt-BR" sz="1200" dirty="0" err="1" smtClean="0"/>
              <a:t>Fadel</a:t>
            </a:r>
            <a:r>
              <a:rPr lang="pt-BR" sz="1200" dirty="0" smtClean="0"/>
              <a:t>. Duas políticas, duas vigilâncias, duas caras. </a:t>
            </a:r>
            <a:r>
              <a:rPr lang="pt-BR" sz="1200" i="1" dirty="0" smtClean="0"/>
              <a:t>Rev. Bras. Saúde </a:t>
            </a:r>
            <a:r>
              <a:rPr lang="pt-BR" sz="1200" i="1" dirty="0" err="1" smtClean="0"/>
              <a:t>Ocup</a:t>
            </a:r>
            <a:r>
              <a:rPr lang="pt-BR" sz="1200" i="1" dirty="0" smtClean="0"/>
              <a:t>.,</a:t>
            </a:r>
            <a:r>
              <a:rPr lang="pt-BR" sz="1200" dirty="0" smtClean="0"/>
              <a:t> 38 (128): 179-198, 2013.</a:t>
            </a:r>
            <a:r>
              <a:rPr lang="pt-BR" sz="1200" b="1" dirty="0" smtClean="0"/>
              <a:t> </a:t>
            </a:r>
            <a:endParaRPr lang="pt-BR" sz="1200" dirty="0" smtClean="0"/>
          </a:p>
          <a:p>
            <a:pPr algn="just"/>
            <a:r>
              <a:rPr lang="pt-BR" sz="1200" dirty="0" smtClean="0"/>
              <a:t>Vasconcellos, Luiz Carlos </a:t>
            </a:r>
            <a:r>
              <a:rPr lang="pt-BR" sz="1200" dirty="0" err="1" smtClean="0"/>
              <a:t>Fadel</a:t>
            </a:r>
            <a:r>
              <a:rPr lang="pt-BR" sz="1200" dirty="0" smtClean="0"/>
              <a:t>; Almeida, Carmen Verônica Barbosa; Guedes, </a:t>
            </a:r>
            <a:r>
              <a:rPr lang="pt-BR" sz="1200" dirty="0" err="1" smtClean="0"/>
              <a:t>Dimitri</a:t>
            </a:r>
            <a:r>
              <a:rPr lang="pt-BR" sz="1200" dirty="0" smtClean="0"/>
              <a:t> Taurino. Vigilância em Saúde do Trabalhador: passos para uma pedagogia.</a:t>
            </a:r>
            <a:r>
              <a:rPr lang="pt-BR" sz="1200" b="1" dirty="0" smtClean="0"/>
              <a:t> </a:t>
            </a:r>
            <a:r>
              <a:rPr lang="pt-BR" sz="1200" i="1" dirty="0" smtClean="0"/>
              <a:t>Trab. Educ. Saúde</a:t>
            </a:r>
            <a:r>
              <a:rPr lang="pt-BR" sz="1200" dirty="0" smtClean="0"/>
              <a:t>, v. 7 n. 3, p. 445-462, nov.2009/fev.2010. </a:t>
            </a:r>
          </a:p>
          <a:p>
            <a:pPr algn="just"/>
            <a:r>
              <a:rPr lang="pt-BR" sz="1200" dirty="0" smtClean="0"/>
              <a:t>Vasconcellos, Luiz Carlos </a:t>
            </a:r>
            <a:r>
              <a:rPr lang="pt-BR" sz="1200" dirty="0" err="1" smtClean="0"/>
              <a:t>Fadel</a:t>
            </a:r>
            <a:r>
              <a:rPr lang="pt-BR" sz="1200" dirty="0" smtClean="0"/>
              <a:t>; Gaze, Rosangela. Saúde, trabalho e ambiente na perspectiva da integralidade: o método de Bernardino Ramazzini. </a:t>
            </a:r>
            <a:r>
              <a:rPr lang="pt-BR" sz="1200" i="1" dirty="0" smtClean="0"/>
              <a:t>Revista Em Pauta</a:t>
            </a:r>
            <a:r>
              <a:rPr lang="pt-BR" sz="1200" dirty="0" smtClean="0"/>
              <a:t>, n.32, v.11, p.65-88. 2013.</a:t>
            </a:r>
            <a:r>
              <a:rPr lang="pt-BR" sz="1200" b="1" dirty="0" smtClean="0"/>
              <a:t> </a:t>
            </a:r>
            <a:endParaRPr lang="pt-BR" sz="1200" dirty="0"/>
          </a:p>
        </p:txBody>
      </p:sp>
      <p:sp>
        <p:nvSpPr>
          <p:cNvPr id="3" name="CaixaDeTexto 2"/>
          <p:cNvSpPr txBox="1"/>
          <p:nvPr/>
        </p:nvSpPr>
        <p:spPr>
          <a:xfrm>
            <a:off x="3851920" y="260648"/>
            <a:ext cx="1368152" cy="27699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fontAlgn="base">
              <a:spcBef>
                <a:spcPct val="0"/>
              </a:spcBef>
              <a:spcAft>
                <a:spcPct val="0"/>
              </a:spcAft>
            </a:pPr>
            <a:r>
              <a:rPr lang="pt-BR" sz="1200" b="1" cap="small" dirty="0" smtClean="0">
                <a:solidFill>
                  <a:schemeClr val="bg1"/>
                </a:solidFill>
                <a:effectLst>
                  <a:outerShdw blurRad="38100" dist="38100" dir="2700000" algn="tl">
                    <a:srgbClr val="000000">
                      <a:alpha val="43137"/>
                    </a:srgbClr>
                  </a:outerShdw>
                </a:effectLst>
                <a:ea typeface="Times New Roman" pitchFamily="18" charset="0"/>
                <a:cs typeface="Arial" pitchFamily="34" charset="0"/>
              </a:rPr>
              <a:t>Bibliografia</a:t>
            </a:r>
            <a:endParaRPr lang="pt-BR" sz="1200" b="1" cap="small" dirty="0">
              <a:solidFill>
                <a:schemeClr val="bg1"/>
              </a:solidFill>
              <a:effectLst>
                <a:outerShdw blurRad="38100" dist="38100" dir="2700000" algn="tl">
                  <a:srgbClr val="000000">
                    <a:alpha val="43137"/>
                  </a:srgbClr>
                </a:outerShdw>
              </a:effectLst>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357422" y="2252792"/>
            <a:ext cx="4670031" cy="2604968"/>
          </a:xfrm>
          <a:prstGeom prst="roundRect">
            <a:avLst/>
          </a:prstGeom>
          <a:noFill/>
          <a:ln>
            <a:noFill/>
            <a:headEnd/>
            <a:tailEnd/>
          </a:ln>
        </p:spPr>
        <p:style>
          <a:lnRef idx="0">
            <a:schemeClr val="accent1"/>
          </a:lnRef>
          <a:fillRef idx="3">
            <a:schemeClr val="accent1"/>
          </a:fillRef>
          <a:effectRef idx="3">
            <a:schemeClr val="accent1"/>
          </a:effectRef>
          <a:fontRef idx="minor">
            <a:schemeClr val="lt1"/>
          </a:fontRef>
        </p:style>
        <p:txBody>
          <a:bodyPr wrap="square">
            <a:spAutoFit/>
            <a:flatTx/>
          </a:bodyPr>
          <a:lstStyle/>
          <a:p>
            <a:pPr algn="ctr">
              <a:spcAft>
                <a:spcPts val="600"/>
              </a:spcAft>
            </a:pPr>
            <a:r>
              <a:rPr lang="pt-BR" sz="4400" b="1" dirty="0" smtClean="0">
                <a:solidFill>
                  <a:schemeClr val="accent3">
                    <a:lumMod val="50000"/>
                  </a:schemeClr>
                </a:solidFill>
                <a:effectLst>
                  <a:outerShdw blurRad="38100" dist="38100" dir="2700000" algn="tl">
                    <a:srgbClr val="000000">
                      <a:alpha val="43137"/>
                    </a:srgbClr>
                  </a:outerShdw>
                </a:effectLst>
              </a:rPr>
              <a:t>Obrigada!</a:t>
            </a:r>
          </a:p>
          <a:p>
            <a:pPr algn="ctr">
              <a:spcAft>
                <a:spcPts val="600"/>
              </a:spcAft>
            </a:pPr>
            <a:endParaRPr lang="pt-BR" sz="4400" b="1" dirty="0" smtClean="0">
              <a:solidFill>
                <a:schemeClr val="accent3">
                  <a:lumMod val="50000"/>
                </a:schemeClr>
              </a:solidFill>
              <a:effectLst>
                <a:outerShdw blurRad="38100" dist="38100" dir="2700000" algn="tl">
                  <a:srgbClr val="000000">
                    <a:alpha val="43137"/>
                  </a:srgbClr>
                </a:outerShdw>
              </a:effectLst>
            </a:endParaRPr>
          </a:p>
          <a:p>
            <a:pPr algn="ctr">
              <a:spcAft>
                <a:spcPts val="600"/>
              </a:spcAft>
            </a:pPr>
            <a:r>
              <a:rPr lang="pt-BR" sz="2800" b="1" i="1" dirty="0" smtClean="0">
                <a:solidFill>
                  <a:schemeClr val="accent3">
                    <a:lumMod val="50000"/>
                  </a:schemeClr>
                </a:solidFill>
                <a:effectLst>
                  <a:outerShdw blurRad="38100" dist="38100" algn="tl">
                    <a:srgbClr val="000000">
                      <a:alpha val="96000"/>
                    </a:srgbClr>
                  </a:outerShdw>
                </a:effectLst>
                <a:latin typeface="Times New Roman" pitchFamily="18" charset="0"/>
                <a:cs typeface="Times New Roman" pitchFamily="18" charset="0"/>
              </a:rPr>
              <a:t>Rosangela</a:t>
            </a:r>
          </a:p>
          <a:p>
            <a:pPr algn="ctr">
              <a:spcAft>
                <a:spcPts val="600"/>
              </a:spcAft>
            </a:pPr>
            <a:r>
              <a:rPr lang="pt-BR" sz="1600" b="1" i="1" dirty="0" smtClean="0">
                <a:solidFill>
                  <a:schemeClr val="accent3">
                    <a:lumMod val="50000"/>
                  </a:schemeClr>
                </a:solidFill>
                <a:effectLst>
                  <a:outerShdw blurRad="38100" dist="38100" dir="2700000" algn="tl">
                    <a:srgbClr val="000000">
                      <a:alpha val="43137"/>
                    </a:srgbClr>
                  </a:outerShdw>
                </a:effectLst>
                <a:cs typeface="Times New Roman" pitchFamily="18" charset="0"/>
              </a:rPr>
              <a:t>rosangelagaze@gmail.com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876" y="1166600"/>
            <a:ext cx="8786842" cy="4619854"/>
          </a:xfrm>
          <a:prstGeom prst="rect">
            <a:avLst/>
          </a:prstGeom>
        </p:spPr>
        <p:txBody>
          <a:bodyPr wrap="square">
            <a:spAutoFit/>
          </a:bodyPr>
          <a:lstStyle/>
          <a:p>
            <a:pPr algn="just">
              <a:lnSpc>
                <a:spcPct val="150000"/>
              </a:lnSpc>
            </a:pPr>
            <a:r>
              <a:rPr lang="pt-BR" b="1" i="1" dirty="0" smtClean="0">
                <a:solidFill>
                  <a:schemeClr val="tx2">
                    <a:lumMod val="75000"/>
                  </a:schemeClr>
                </a:solidFill>
                <a:effectLst>
                  <a:outerShdw blurRad="38100" dist="38100" dir="2700000" algn="tl">
                    <a:srgbClr val="000000">
                      <a:alpha val="43137"/>
                    </a:srgbClr>
                  </a:outerShdw>
                </a:effectLst>
              </a:rPr>
              <a:t>O redator Fischer do jornal </a:t>
            </a:r>
            <a:r>
              <a:rPr lang="pt-BR" b="1" i="1" dirty="0" err="1" smtClean="0">
                <a:solidFill>
                  <a:schemeClr val="tx2">
                    <a:lumMod val="75000"/>
                  </a:schemeClr>
                </a:solidFill>
                <a:effectLst>
                  <a:outerShdw blurRad="38100" dist="38100" dir="2700000" algn="tl">
                    <a:srgbClr val="000000">
                      <a:alpha val="43137"/>
                    </a:srgbClr>
                  </a:outerShdw>
                </a:effectLst>
              </a:rPr>
              <a:t>Arbeiter</a:t>
            </a:r>
            <a:r>
              <a:rPr lang="pt-BR" b="1" i="1" dirty="0" smtClean="0">
                <a:solidFill>
                  <a:schemeClr val="tx2">
                    <a:lumMod val="75000"/>
                  </a:schemeClr>
                </a:solidFill>
                <a:effectLst>
                  <a:outerShdw blurRad="38100" dist="38100" dir="2700000" algn="tl">
                    <a:srgbClr val="000000">
                      <a:alpha val="43137"/>
                    </a:srgbClr>
                  </a:outerShdw>
                </a:effectLst>
              </a:rPr>
              <a:t> </a:t>
            </a:r>
            <a:r>
              <a:rPr lang="pt-BR" b="1" i="1" dirty="0" err="1" smtClean="0">
                <a:solidFill>
                  <a:schemeClr val="tx2">
                    <a:lumMod val="75000"/>
                  </a:schemeClr>
                </a:solidFill>
                <a:effectLst>
                  <a:outerShdw blurRad="38100" dist="38100" dir="2700000" algn="tl">
                    <a:srgbClr val="000000">
                      <a:alpha val="43137"/>
                    </a:srgbClr>
                  </a:outerShdw>
                </a:effectLst>
              </a:rPr>
              <a:t>Zeitung</a:t>
            </a:r>
            <a:r>
              <a:rPr lang="pt-BR" b="1" i="1" dirty="0" smtClean="0">
                <a:solidFill>
                  <a:schemeClr val="tx2">
                    <a:lumMod val="75000"/>
                  </a:schemeClr>
                </a:solidFill>
                <a:effectLst>
                  <a:outerShdw blurRad="38100" dist="38100" dir="2700000" algn="tl">
                    <a:srgbClr val="000000">
                      <a:alpha val="43137"/>
                    </a:srgbClr>
                  </a:outerShdw>
                </a:effectLst>
              </a:rPr>
              <a:t> imprimiu panfletos com a declaração que foi utilizada como prova de acusação no julgamento que o levou à forca: “Trabalhadores: a guerra de classes começou. Ontem ... fuzilaram operários. Seu sangue pede vingança! Quem poderá duvidar agora que os chacais que nos governam estão ávidos do sangue dos trabalhadores? Mas os trabalhadores não são um rebanho de carneiros. Ao terror branco respondamos com o terror vermelho! É preferível a morte que a miséria. Se fuzilam trabalhadores, respondamos de tal maneira que os patrões lembrem-se disso por muito tempo. É a necessidade o que nos faz gritar: Às armas! Ontem, as mulheres e os filhos dos pobres choravam seus maridos e seus pais fuzilados, ... nos palácios dos ricos enchiam caras taças de vinho e brindavam à saúde dos bandidos da ordem... Secai vossas lágrimas, vós que sofreis! Tende coragem, escravos! Levantai!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876" y="1285860"/>
            <a:ext cx="8786842" cy="3970318"/>
          </a:xfrm>
          <a:prstGeom prst="rect">
            <a:avLst/>
          </a:prstGeom>
        </p:spPr>
        <p:txBody>
          <a:bodyPr wrap="square">
            <a:spAutoFit/>
          </a:bodyPr>
          <a:lstStyle/>
          <a:p>
            <a:pPr algn="just">
              <a:lnSpc>
                <a:spcPct val="150000"/>
              </a:lnSpc>
            </a:pPr>
            <a:r>
              <a:rPr lang="pt-BR" sz="2400" b="1" i="1" dirty="0" smtClean="0">
                <a:solidFill>
                  <a:schemeClr val="tx2">
                    <a:lumMod val="75000"/>
                  </a:schemeClr>
                </a:solidFill>
                <a:effectLst>
                  <a:outerShdw blurRad="38100" dist="38100" dir="2700000" algn="tl">
                    <a:srgbClr val="000000">
                      <a:alpha val="43137"/>
                    </a:srgbClr>
                  </a:outerShdw>
                </a:effectLst>
              </a:rPr>
              <a:t>Em 4 de maio, na Revolta de </a:t>
            </a:r>
            <a:r>
              <a:rPr lang="pt-BR" sz="2400" b="1" i="1" dirty="0" err="1" smtClean="0">
                <a:solidFill>
                  <a:schemeClr val="tx2">
                    <a:lumMod val="75000"/>
                  </a:schemeClr>
                </a:solidFill>
                <a:effectLst>
                  <a:outerShdw blurRad="38100" dist="38100" dir="2700000" algn="tl">
                    <a:srgbClr val="000000">
                      <a:alpha val="43137"/>
                    </a:srgbClr>
                  </a:outerShdw>
                </a:effectLst>
              </a:rPr>
              <a:t>Haymarket</a:t>
            </a:r>
            <a:r>
              <a:rPr lang="pt-BR" sz="2400" b="1" i="1" dirty="0" smtClean="0">
                <a:solidFill>
                  <a:schemeClr val="tx2">
                    <a:lumMod val="75000"/>
                  </a:schemeClr>
                </a:solidFill>
                <a:effectLst>
                  <a:outerShdw blurRad="38100" dist="38100" dir="2700000" algn="tl">
                    <a:srgbClr val="000000">
                      <a:alpha val="43137"/>
                    </a:srgbClr>
                  </a:outerShdw>
                </a:effectLst>
              </a:rPr>
              <a:t>, 20.000 trabalhadores foram reprimidos por 180 policiais. Um artefato explodiu entre os policiais produzindo um morto e feridos. Os policiais abriram fogo contra a multidão matando e ferindo um número até hoje desconhecido de operários. Foi declarado estado de sítio e toque de recolher, com centenas de trabalhadores detidos, golpeados e torturados, acusados de assassinato do policial.</a:t>
            </a:r>
            <a:endParaRPr lang="pt-BR" sz="2400" b="1" i="1" dirty="0">
              <a:solidFill>
                <a:schemeClr val="tx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28662" y="214290"/>
            <a:ext cx="7286676" cy="1477328"/>
          </a:xfrm>
          <a:prstGeom prst="rect">
            <a:avLst/>
          </a:prstGeom>
          <a:noFill/>
        </p:spPr>
        <p:txBody>
          <a:bodyPr wrap="square" rtlCol="0">
            <a:spAutoFit/>
          </a:bodyPr>
          <a:lstStyle/>
          <a:p>
            <a:pPr algn="ctr">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O julgamento que culminou com a condenação de 8 pessoas </a:t>
            </a:r>
          </a:p>
          <a:p>
            <a:pPr algn="ctr">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primou pelas irregularidades e violação das normas processuais, </a:t>
            </a:r>
          </a:p>
          <a:p>
            <a:pPr algn="ctr">
              <a:lnSpc>
                <a:spcPct val="150000"/>
              </a:lnSpc>
            </a:pPr>
            <a:r>
              <a:rPr lang="pt-BR" sz="2000" b="1" i="1" dirty="0" smtClean="0">
                <a:solidFill>
                  <a:schemeClr val="tx2">
                    <a:lumMod val="75000"/>
                  </a:schemeClr>
                </a:solidFill>
                <a:effectLst>
                  <a:outerShdw blurRad="38100" dist="38100" dir="2700000" algn="tl">
                    <a:srgbClr val="000000">
                      <a:alpha val="43137"/>
                    </a:srgbClr>
                  </a:outerShdw>
                </a:effectLst>
              </a:rPr>
              <a:t>a ponto de ter sido qualificado como uma farsa. </a:t>
            </a:r>
            <a:endParaRPr lang="pt-BR" sz="2000" b="1" i="1" dirty="0">
              <a:solidFill>
                <a:schemeClr val="tx2">
                  <a:lumMod val="75000"/>
                </a:schemeClr>
              </a:solidFill>
              <a:effectLst>
                <a:outerShdw blurRad="38100" dist="38100" dir="2700000" algn="tl">
                  <a:srgbClr val="000000">
                    <a:alpha val="43137"/>
                  </a:srgbClr>
                </a:outerShdw>
              </a:effectLst>
            </a:endParaRPr>
          </a:p>
        </p:txBody>
      </p:sp>
      <p:sp>
        <p:nvSpPr>
          <p:cNvPr id="17" name="Retângulo 16"/>
          <p:cNvSpPr/>
          <p:nvPr/>
        </p:nvSpPr>
        <p:spPr>
          <a:xfrm>
            <a:off x="142876" y="6509587"/>
            <a:ext cx="8929718" cy="276999"/>
          </a:xfrm>
          <a:prstGeom prst="rect">
            <a:avLst/>
          </a:prstGeom>
        </p:spPr>
        <p:txBody>
          <a:bodyPr wrap="square">
            <a:spAutoFit/>
          </a:bodyPr>
          <a:lstStyle/>
          <a:p>
            <a:r>
              <a:rPr lang="pt-BR" sz="1200" dirty="0" smtClean="0">
                <a:hlinkClick r:id="rId2"/>
              </a:rPr>
              <a:t>https://chroniclingamerica.loc.gov/lccn/sn86064205/1887-11-12/ed-1/seq-3/#words=anarchists+anarchistic+anarchist+Anarchist</a:t>
            </a:r>
            <a:endParaRPr lang="pt-BR" sz="1200" dirty="0"/>
          </a:p>
        </p:txBody>
      </p:sp>
      <p:sp>
        <p:nvSpPr>
          <p:cNvPr id="12" name="Retângulo 11"/>
          <p:cNvSpPr/>
          <p:nvPr/>
        </p:nvSpPr>
        <p:spPr>
          <a:xfrm>
            <a:off x="142860" y="6264495"/>
            <a:ext cx="2571752" cy="307777"/>
          </a:xfrm>
          <a:prstGeom prst="rect">
            <a:avLst/>
          </a:prstGeom>
        </p:spPr>
        <p:txBody>
          <a:bodyPr wrap="square">
            <a:spAutoFit/>
          </a:bodyPr>
          <a:lstStyle/>
          <a:p>
            <a:r>
              <a:rPr lang="en-US" sz="1400" dirty="0" err="1" smtClean="0"/>
              <a:t>Fonte</a:t>
            </a:r>
            <a:r>
              <a:rPr lang="en-US" sz="1400" dirty="0" smtClean="0"/>
              <a:t>: University of North Texas.</a:t>
            </a:r>
            <a:endParaRPr lang="pt-BR" sz="1400" dirty="0"/>
          </a:p>
        </p:txBody>
      </p:sp>
      <p:grpSp>
        <p:nvGrpSpPr>
          <p:cNvPr id="14" name="Grupo 13"/>
          <p:cNvGrpSpPr/>
          <p:nvPr/>
        </p:nvGrpSpPr>
        <p:grpSpPr>
          <a:xfrm>
            <a:off x="2693401" y="2285992"/>
            <a:ext cx="1224438" cy="1785017"/>
            <a:chOff x="5929322" y="3761460"/>
            <a:chExt cx="1224438" cy="1785017"/>
          </a:xfrm>
        </p:grpSpPr>
        <p:pic>
          <p:nvPicPr>
            <p:cNvPr id="3082" name="Picture 10"/>
            <p:cNvPicPr>
              <a:picLocks noChangeAspect="1" noChangeArrowheads="1"/>
            </p:cNvPicPr>
            <p:nvPr/>
          </p:nvPicPr>
          <p:blipFill>
            <a:blip r:embed="rId3" cstate="email"/>
            <a:srcRect/>
            <a:stretch>
              <a:fillRect/>
            </a:stretch>
          </p:blipFill>
          <p:spPr bwMode="auto">
            <a:xfrm>
              <a:off x="6000760" y="3761460"/>
              <a:ext cx="1071570" cy="1524927"/>
            </a:xfrm>
            <a:prstGeom prst="rect">
              <a:avLst/>
            </a:prstGeom>
            <a:noFill/>
            <a:ln w="9525">
              <a:solidFill>
                <a:srgbClr val="006600"/>
              </a:solidFill>
              <a:miter lim="800000"/>
              <a:headEnd/>
              <a:tailEnd/>
            </a:ln>
            <a:effectLst/>
          </p:spPr>
        </p:pic>
        <p:sp>
          <p:nvSpPr>
            <p:cNvPr id="13" name="CaixaDeTexto 12"/>
            <p:cNvSpPr txBox="1"/>
            <p:nvPr/>
          </p:nvSpPr>
          <p:spPr>
            <a:xfrm>
              <a:off x="5929322" y="5238700"/>
              <a:ext cx="1224438" cy="307777"/>
            </a:xfrm>
            <a:prstGeom prst="rect">
              <a:avLst/>
            </a:prstGeom>
            <a:noFill/>
          </p:spPr>
          <p:txBody>
            <a:bodyPr wrap="none" rtlCol="0">
              <a:spAutoFit/>
            </a:bodyPr>
            <a:lstStyle/>
            <a:p>
              <a:pPr algn="ctr"/>
              <a:r>
                <a:rPr lang="pt-BR" sz="1400" b="1" dirty="0" smtClean="0"/>
                <a:t>Georges </a:t>
              </a:r>
              <a:r>
                <a:rPr lang="pt-BR" sz="1400" b="1" dirty="0" err="1" smtClean="0"/>
                <a:t>Engel</a:t>
              </a:r>
              <a:endParaRPr lang="pt-BR" sz="1400" b="1" dirty="0"/>
            </a:p>
          </p:txBody>
        </p:sp>
      </p:grpSp>
      <p:grpSp>
        <p:nvGrpSpPr>
          <p:cNvPr id="16" name="Grupo 15"/>
          <p:cNvGrpSpPr/>
          <p:nvPr/>
        </p:nvGrpSpPr>
        <p:grpSpPr>
          <a:xfrm>
            <a:off x="5265169" y="2285992"/>
            <a:ext cx="1153428" cy="1940701"/>
            <a:chOff x="7215206" y="4500570"/>
            <a:chExt cx="1153428" cy="1940701"/>
          </a:xfrm>
        </p:grpSpPr>
        <p:pic>
          <p:nvPicPr>
            <p:cNvPr id="3075" name="Picture 3"/>
            <p:cNvPicPr>
              <a:picLocks noChangeAspect="1" noChangeArrowheads="1"/>
            </p:cNvPicPr>
            <p:nvPr/>
          </p:nvPicPr>
          <p:blipFill>
            <a:blip r:embed="rId4" cstate="email"/>
            <a:srcRect/>
            <a:stretch>
              <a:fillRect/>
            </a:stretch>
          </p:blipFill>
          <p:spPr bwMode="auto">
            <a:xfrm>
              <a:off x="7215206" y="4500570"/>
              <a:ext cx="1143040" cy="1689711"/>
            </a:xfrm>
            <a:prstGeom prst="rect">
              <a:avLst/>
            </a:prstGeom>
            <a:noFill/>
            <a:ln w="9525">
              <a:solidFill>
                <a:srgbClr val="006600"/>
              </a:solidFill>
              <a:miter lim="800000"/>
              <a:headEnd/>
              <a:tailEnd/>
            </a:ln>
            <a:effectLst/>
          </p:spPr>
        </p:pic>
        <p:sp>
          <p:nvSpPr>
            <p:cNvPr id="15" name="CaixaDeTexto 14"/>
            <p:cNvSpPr txBox="1"/>
            <p:nvPr/>
          </p:nvSpPr>
          <p:spPr>
            <a:xfrm>
              <a:off x="7236978" y="6133494"/>
              <a:ext cx="1131656" cy="307777"/>
            </a:xfrm>
            <a:prstGeom prst="rect">
              <a:avLst/>
            </a:prstGeom>
            <a:noFill/>
          </p:spPr>
          <p:txBody>
            <a:bodyPr wrap="none" rtlCol="0">
              <a:spAutoFit/>
            </a:bodyPr>
            <a:lstStyle/>
            <a:p>
              <a:pPr algn="ctr"/>
              <a:r>
                <a:rPr lang="pt-BR" sz="1400" b="1" dirty="0" smtClean="0"/>
                <a:t>August </a:t>
              </a:r>
              <a:r>
                <a:rPr lang="pt-BR" sz="1400" b="1" dirty="0" err="1" smtClean="0"/>
                <a:t>Spies</a:t>
              </a:r>
              <a:endParaRPr lang="pt-BR" sz="1400" b="1" dirty="0"/>
            </a:p>
          </p:txBody>
        </p:sp>
      </p:grpSp>
      <p:grpSp>
        <p:nvGrpSpPr>
          <p:cNvPr id="20" name="Grupo 19"/>
          <p:cNvGrpSpPr/>
          <p:nvPr/>
        </p:nvGrpSpPr>
        <p:grpSpPr>
          <a:xfrm>
            <a:off x="6608096" y="2285992"/>
            <a:ext cx="1112549" cy="1793904"/>
            <a:chOff x="737233" y="4764580"/>
            <a:chExt cx="1112549" cy="1793904"/>
          </a:xfrm>
        </p:grpSpPr>
        <p:pic>
          <p:nvPicPr>
            <p:cNvPr id="3084" name="Picture 12"/>
            <p:cNvPicPr>
              <a:picLocks noChangeAspect="1" noChangeArrowheads="1"/>
            </p:cNvPicPr>
            <p:nvPr/>
          </p:nvPicPr>
          <p:blipFill>
            <a:blip r:embed="rId5" cstate="email"/>
            <a:srcRect/>
            <a:stretch>
              <a:fillRect/>
            </a:stretch>
          </p:blipFill>
          <p:spPr bwMode="auto">
            <a:xfrm>
              <a:off x="785786" y="4764580"/>
              <a:ext cx="1000132" cy="1530815"/>
            </a:xfrm>
            <a:prstGeom prst="rect">
              <a:avLst/>
            </a:prstGeom>
            <a:noFill/>
            <a:ln w="9525">
              <a:solidFill>
                <a:srgbClr val="006600"/>
              </a:solidFill>
              <a:miter lim="800000"/>
              <a:headEnd/>
              <a:tailEnd/>
            </a:ln>
            <a:effectLst/>
          </p:spPr>
        </p:pic>
        <p:sp>
          <p:nvSpPr>
            <p:cNvPr id="18" name="CaixaDeTexto 17"/>
            <p:cNvSpPr txBox="1"/>
            <p:nvPr/>
          </p:nvSpPr>
          <p:spPr>
            <a:xfrm>
              <a:off x="737233" y="6250707"/>
              <a:ext cx="1112549" cy="307777"/>
            </a:xfrm>
            <a:prstGeom prst="rect">
              <a:avLst/>
            </a:prstGeom>
            <a:noFill/>
          </p:spPr>
          <p:txBody>
            <a:bodyPr wrap="none" rtlCol="0">
              <a:spAutoFit/>
            </a:bodyPr>
            <a:lstStyle/>
            <a:p>
              <a:pPr algn="ctr"/>
              <a:r>
                <a:rPr lang="pt-BR" sz="1400" b="1" dirty="0" err="1" smtClean="0"/>
                <a:t>A.R.</a:t>
              </a:r>
              <a:r>
                <a:rPr lang="pt-BR" sz="1400" b="1" dirty="0" smtClean="0"/>
                <a:t> </a:t>
              </a:r>
              <a:r>
                <a:rPr lang="pt-BR" sz="1400" b="1" dirty="0" err="1" smtClean="0"/>
                <a:t>Parsons</a:t>
              </a:r>
              <a:endParaRPr lang="pt-BR" sz="1400" b="1" dirty="0"/>
            </a:p>
          </p:txBody>
        </p:sp>
      </p:grpSp>
      <p:grpSp>
        <p:nvGrpSpPr>
          <p:cNvPr id="22" name="Grupo 21"/>
          <p:cNvGrpSpPr/>
          <p:nvPr/>
        </p:nvGrpSpPr>
        <p:grpSpPr>
          <a:xfrm>
            <a:off x="4039502" y="2285992"/>
            <a:ext cx="1212191" cy="1736537"/>
            <a:chOff x="4871228" y="4714884"/>
            <a:chExt cx="1212191" cy="1736537"/>
          </a:xfrm>
        </p:grpSpPr>
        <p:pic>
          <p:nvPicPr>
            <p:cNvPr id="3086" name="Picture 14"/>
            <p:cNvPicPr>
              <a:picLocks noChangeAspect="1" noChangeArrowheads="1"/>
            </p:cNvPicPr>
            <p:nvPr/>
          </p:nvPicPr>
          <p:blipFill>
            <a:blip r:embed="rId6" cstate="email"/>
            <a:srcRect/>
            <a:stretch>
              <a:fillRect/>
            </a:stretch>
          </p:blipFill>
          <p:spPr bwMode="auto">
            <a:xfrm>
              <a:off x="4929190" y="4714884"/>
              <a:ext cx="1000132" cy="1478456"/>
            </a:xfrm>
            <a:prstGeom prst="rect">
              <a:avLst/>
            </a:prstGeom>
            <a:noFill/>
            <a:ln w="9525">
              <a:solidFill>
                <a:srgbClr val="006600"/>
              </a:solidFill>
              <a:miter lim="800000"/>
              <a:headEnd/>
              <a:tailEnd/>
            </a:ln>
            <a:effectLst/>
          </p:spPr>
        </p:pic>
        <p:sp>
          <p:nvSpPr>
            <p:cNvPr id="21" name="CaixaDeTexto 20"/>
            <p:cNvSpPr txBox="1"/>
            <p:nvPr/>
          </p:nvSpPr>
          <p:spPr>
            <a:xfrm>
              <a:off x="4871228" y="6143644"/>
              <a:ext cx="1212191" cy="307777"/>
            </a:xfrm>
            <a:prstGeom prst="rect">
              <a:avLst/>
            </a:prstGeom>
            <a:noFill/>
          </p:spPr>
          <p:txBody>
            <a:bodyPr wrap="none" rtlCol="0">
              <a:spAutoFit/>
            </a:bodyPr>
            <a:lstStyle/>
            <a:p>
              <a:pPr algn="ctr"/>
              <a:r>
                <a:rPr lang="pt-BR" sz="1400" b="1" dirty="0" err="1" smtClean="0"/>
                <a:t>Adolph</a:t>
              </a:r>
              <a:r>
                <a:rPr lang="pt-BR" sz="1400" b="1" dirty="0" smtClean="0"/>
                <a:t> Fisher</a:t>
              </a:r>
              <a:endParaRPr lang="pt-BR" sz="1400" b="1" dirty="0"/>
            </a:p>
          </p:txBody>
        </p:sp>
      </p:grpSp>
      <p:grpSp>
        <p:nvGrpSpPr>
          <p:cNvPr id="25" name="Grupo 24"/>
          <p:cNvGrpSpPr/>
          <p:nvPr/>
        </p:nvGrpSpPr>
        <p:grpSpPr>
          <a:xfrm>
            <a:off x="7979813" y="2285992"/>
            <a:ext cx="1021343" cy="1639341"/>
            <a:chOff x="3857100" y="3693010"/>
            <a:chExt cx="1021343" cy="1639341"/>
          </a:xfrm>
        </p:grpSpPr>
        <p:pic>
          <p:nvPicPr>
            <p:cNvPr id="3085" name="Picture 13"/>
            <p:cNvPicPr>
              <a:picLocks noChangeAspect="1" noChangeArrowheads="1"/>
            </p:cNvPicPr>
            <p:nvPr/>
          </p:nvPicPr>
          <p:blipFill>
            <a:blip r:embed="rId7" cstate="email"/>
            <a:srcRect/>
            <a:stretch>
              <a:fillRect/>
            </a:stretch>
          </p:blipFill>
          <p:spPr bwMode="auto">
            <a:xfrm>
              <a:off x="3857100" y="3693010"/>
              <a:ext cx="1000652" cy="1393064"/>
            </a:xfrm>
            <a:prstGeom prst="rect">
              <a:avLst/>
            </a:prstGeom>
            <a:noFill/>
            <a:ln w="9525">
              <a:solidFill>
                <a:srgbClr val="006600"/>
              </a:solidFill>
              <a:miter lim="800000"/>
              <a:headEnd/>
              <a:tailEnd/>
            </a:ln>
            <a:effectLst/>
          </p:spPr>
        </p:pic>
        <p:sp>
          <p:nvSpPr>
            <p:cNvPr id="24" name="Retângulo 23"/>
            <p:cNvSpPr/>
            <p:nvPr/>
          </p:nvSpPr>
          <p:spPr>
            <a:xfrm>
              <a:off x="3881182" y="5024574"/>
              <a:ext cx="997261" cy="307777"/>
            </a:xfrm>
            <a:prstGeom prst="rect">
              <a:avLst/>
            </a:prstGeom>
          </p:spPr>
          <p:txBody>
            <a:bodyPr wrap="none">
              <a:spAutoFit/>
            </a:bodyPr>
            <a:lstStyle/>
            <a:p>
              <a:r>
                <a:rPr lang="pt-BR" sz="1400" b="1" dirty="0" smtClean="0"/>
                <a:t>Louis </a:t>
              </a:r>
              <a:r>
                <a:rPr lang="pt-BR" sz="1400" b="1" dirty="0" err="1" smtClean="0"/>
                <a:t>Lingg</a:t>
              </a:r>
              <a:endParaRPr lang="pt-BR" sz="1400" b="1" dirty="0"/>
            </a:p>
          </p:txBody>
        </p:sp>
      </p:grpSp>
      <p:sp>
        <p:nvSpPr>
          <p:cNvPr id="29" name="Texto explicativo em seta para cima 28"/>
          <p:cNvSpPr/>
          <p:nvPr/>
        </p:nvSpPr>
        <p:spPr>
          <a:xfrm>
            <a:off x="5500694" y="4071942"/>
            <a:ext cx="3357586" cy="1555909"/>
          </a:xfrm>
          <a:prstGeom prst="upArrowCallout">
            <a:avLst>
              <a:gd name="adj1" fmla="val 13422"/>
              <a:gd name="adj2" fmla="val 22519"/>
              <a:gd name="adj3" fmla="val 25000"/>
              <a:gd name="adj4" fmla="val 64977"/>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1500" b="1" i="1" dirty="0" smtClean="0"/>
              <a:t>Não esteve na manifestação, </a:t>
            </a:r>
          </a:p>
          <a:p>
            <a:pPr algn="ctr"/>
            <a:r>
              <a:rPr lang="pt-BR" sz="1500" b="1" i="1" dirty="0" smtClean="0"/>
              <a:t>mas se entregou </a:t>
            </a:r>
          </a:p>
          <a:p>
            <a:pPr algn="ctr"/>
            <a:r>
              <a:rPr lang="pt-BR" sz="1500" b="1" i="1" dirty="0" smtClean="0"/>
              <a:t>para estar com seus companheiros </a:t>
            </a:r>
          </a:p>
          <a:p>
            <a:pPr algn="ctr"/>
            <a:r>
              <a:rPr lang="pt-BR" sz="1500" b="1" i="1" dirty="0" smtClean="0"/>
              <a:t>e foi julgado igualmente.</a:t>
            </a:r>
            <a:endParaRPr lang="pt-BR" sz="1500" dirty="0"/>
          </a:p>
        </p:txBody>
      </p:sp>
      <p:sp>
        <p:nvSpPr>
          <p:cNvPr id="30" name="Texto explicativo em seta para baixo 29"/>
          <p:cNvSpPr/>
          <p:nvPr/>
        </p:nvSpPr>
        <p:spPr>
          <a:xfrm>
            <a:off x="7925429" y="1365876"/>
            <a:ext cx="1122423" cy="848678"/>
          </a:xfrm>
          <a:prstGeom prst="downArrowCallou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pt-BR" sz="1500" b="1" i="1" dirty="0" smtClean="0"/>
              <a:t>Suicidou-se </a:t>
            </a:r>
          </a:p>
          <a:p>
            <a:pPr algn="ctr"/>
            <a:r>
              <a:rPr lang="pt-BR" sz="1500" b="1" i="1" dirty="0" smtClean="0"/>
              <a:t>na cela.</a:t>
            </a:r>
            <a:endParaRPr lang="pt-BR" sz="1500" dirty="0"/>
          </a:p>
        </p:txBody>
      </p:sp>
      <p:sp>
        <p:nvSpPr>
          <p:cNvPr id="33" name="CaixaDeTexto 32"/>
          <p:cNvSpPr txBox="1"/>
          <p:nvPr/>
        </p:nvSpPr>
        <p:spPr>
          <a:xfrm>
            <a:off x="142844" y="2442985"/>
            <a:ext cx="2571768" cy="1039356"/>
          </a:xfrm>
          <a:prstGeom prst="rightArrow">
            <a:avLst>
              <a:gd name="adj1" fmla="val 50000"/>
              <a:gd name="adj2" fmla="val 48687"/>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pt-BR" sz="1400" b="1" dirty="0" smtClean="0">
                <a:effectLst>
                  <a:outerShdw blurRad="38100" dist="38100" dir="2700000" algn="tl">
                    <a:srgbClr val="000000">
                      <a:alpha val="43137"/>
                    </a:srgbClr>
                  </a:outerShdw>
                </a:effectLst>
              </a:rPr>
              <a:t>Enforcados em </a:t>
            </a:r>
          </a:p>
          <a:p>
            <a:pPr algn="ctr"/>
            <a:r>
              <a:rPr lang="pt-BR" sz="1400" b="1" dirty="0" smtClean="0">
                <a:effectLst>
                  <a:outerShdw blurRad="38100" dist="38100" dir="2700000" algn="tl">
                    <a:srgbClr val="000000">
                      <a:alpha val="43137"/>
                    </a:srgbClr>
                  </a:outerShdw>
                </a:effectLst>
              </a:rPr>
              <a:t>11 de novembro de 1887</a:t>
            </a:r>
            <a:endParaRPr lang="pt-BR" sz="1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000" fill="hold"/>
                                        <p:tgtEl>
                                          <p:spTgt spid="33"/>
                                        </p:tgtEl>
                                        <p:attrNameLst>
                                          <p:attrName>ppt_x</p:attrName>
                                        </p:attrNameLst>
                                      </p:cBhvr>
                                      <p:tavLst>
                                        <p:tav tm="0">
                                          <p:val>
                                            <p:strVal val="1+#ppt_w/2"/>
                                          </p:val>
                                        </p:tav>
                                        <p:tav tm="100000">
                                          <p:val>
                                            <p:strVal val="#ppt_x"/>
                                          </p:val>
                                        </p:tav>
                                      </p:tavLst>
                                    </p:anim>
                                    <p:anim calcmode="lin" valueType="num">
                                      <p:cBhvr additive="base">
                                        <p:cTn id="8" dur="2000" fill="hold"/>
                                        <p:tgtEl>
                                          <p:spTgt spid="33"/>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1+#ppt_w/2"/>
                                          </p:val>
                                        </p:tav>
                                        <p:tav tm="100000">
                                          <p:val>
                                            <p:strVal val="#ppt_x"/>
                                          </p:val>
                                        </p:tav>
                                      </p:tavLst>
                                    </p:anim>
                                    <p:anim calcmode="lin" valueType="num">
                                      <p:cBhvr additive="base">
                                        <p:cTn id="12" dur="2000" fill="hold"/>
                                        <p:tgtEl>
                                          <p:spTgt spid="14"/>
                                        </p:tgtEl>
                                        <p:attrNameLst>
                                          <p:attrName>ppt_y</p:attrName>
                                        </p:attrNameLst>
                                      </p:cBhvr>
                                      <p:tavLst>
                                        <p:tav tm="0">
                                          <p:val>
                                            <p:strVal val="#ppt_y"/>
                                          </p:val>
                                        </p:tav>
                                        <p:tav tm="100000">
                                          <p:val>
                                            <p:strVal val="#ppt_y"/>
                                          </p:val>
                                        </p:tav>
                                      </p:tavLst>
                                    </p:anim>
                                  </p:childTnLst>
                                </p:cTn>
                              </p:par>
                              <p:par>
                                <p:cTn id="13" presetID="7"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2000" fill="hold"/>
                                        <p:tgtEl>
                                          <p:spTgt spid="22"/>
                                        </p:tgtEl>
                                        <p:attrNameLst>
                                          <p:attrName>ppt_x</p:attrName>
                                        </p:attrNameLst>
                                      </p:cBhvr>
                                      <p:tavLst>
                                        <p:tav tm="0">
                                          <p:val>
                                            <p:strVal val="1+#ppt_w/2"/>
                                          </p:val>
                                        </p:tav>
                                        <p:tav tm="100000">
                                          <p:val>
                                            <p:strVal val="#ppt_x"/>
                                          </p:val>
                                        </p:tav>
                                      </p:tavLst>
                                    </p:anim>
                                    <p:anim calcmode="lin" valueType="num">
                                      <p:cBhvr additive="base">
                                        <p:cTn id="16" dur="2000" fill="hold"/>
                                        <p:tgtEl>
                                          <p:spTgt spid="22"/>
                                        </p:tgtEl>
                                        <p:attrNameLst>
                                          <p:attrName>ppt_y</p:attrName>
                                        </p:attrNameLst>
                                      </p:cBhvr>
                                      <p:tavLst>
                                        <p:tav tm="0">
                                          <p:val>
                                            <p:strVal val="#ppt_y"/>
                                          </p:val>
                                        </p:tav>
                                        <p:tav tm="100000">
                                          <p:val>
                                            <p:strVal val="#ppt_y"/>
                                          </p:val>
                                        </p:tav>
                                      </p:tavLst>
                                    </p:anim>
                                  </p:childTnLst>
                                </p:cTn>
                              </p:par>
                              <p:par>
                                <p:cTn id="17" presetID="7"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1+#ppt_w/2"/>
                                          </p:val>
                                        </p:tav>
                                        <p:tav tm="100000">
                                          <p:val>
                                            <p:strVal val="#ppt_x"/>
                                          </p:val>
                                        </p:tav>
                                      </p:tavLst>
                                    </p:anim>
                                    <p:anim calcmode="lin" valueType="num">
                                      <p:cBhvr additive="base">
                                        <p:cTn id="20" dur="2000" fill="hold"/>
                                        <p:tgtEl>
                                          <p:spTgt spid="16"/>
                                        </p:tgtEl>
                                        <p:attrNameLst>
                                          <p:attrName>ppt_y</p:attrName>
                                        </p:attrNameLst>
                                      </p:cBhvr>
                                      <p:tavLst>
                                        <p:tav tm="0">
                                          <p:val>
                                            <p:strVal val="#ppt_y"/>
                                          </p:val>
                                        </p:tav>
                                        <p:tav tm="100000">
                                          <p:val>
                                            <p:strVal val="#ppt_y"/>
                                          </p:val>
                                        </p:tav>
                                      </p:tavLst>
                                    </p:anim>
                                  </p:childTnLst>
                                </p:cTn>
                              </p:par>
                              <p:par>
                                <p:cTn id="21" presetID="7" presetClass="entr" presetSubtype="2"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2000" fill="hold"/>
                                        <p:tgtEl>
                                          <p:spTgt spid="20"/>
                                        </p:tgtEl>
                                        <p:attrNameLst>
                                          <p:attrName>ppt_x</p:attrName>
                                        </p:attrNameLst>
                                      </p:cBhvr>
                                      <p:tavLst>
                                        <p:tav tm="0">
                                          <p:val>
                                            <p:strVal val="1+#ppt_w/2"/>
                                          </p:val>
                                        </p:tav>
                                        <p:tav tm="100000">
                                          <p:val>
                                            <p:strVal val="#ppt_x"/>
                                          </p:val>
                                        </p:tav>
                                      </p:tavLst>
                                    </p:anim>
                                    <p:anim calcmode="lin" valueType="num">
                                      <p:cBhvr additive="base">
                                        <p:cTn id="24" dur="2000" fill="hold"/>
                                        <p:tgtEl>
                                          <p:spTgt spid="20"/>
                                        </p:tgtEl>
                                        <p:attrNameLst>
                                          <p:attrName>ppt_y</p:attrName>
                                        </p:attrNameLst>
                                      </p:cBhvr>
                                      <p:tavLst>
                                        <p:tav tm="0">
                                          <p:val>
                                            <p:strVal val="#ppt_y"/>
                                          </p:val>
                                        </p:tav>
                                        <p:tav tm="100000">
                                          <p:val>
                                            <p:strVal val="#ppt_y"/>
                                          </p:val>
                                        </p:tav>
                                      </p:tavLst>
                                    </p:anim>
                                  </p:childTnLst>
                                </p:cTn>
                              </p:par>
                              <p:par>
                                <p:cTn id="25" presetID="7" presetClass="entr" presetSubtype="2"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000" fill="hold"/>
                                        <p:tgtEl>
                                          <p:spTgt spid="25"/>
                                        </p:tgtEl>
                                        <p:attrNameLst>
                                          <p:attrName>ppt_x</p:attrName>
                                        </p:attrNameLst>
                                      </p:cBhvr>
                                      <p:tavLst>
                                        <p:tav tm="0">
                                          <p:val>
                                            <p:strVal val="1+#ppt_w/2"/>
                                          </p:val>
                                        </p:tav>
                                        <p:tav tm="100000">
                                          <p:val>
                                            <p:strVal val="#ppt_x"/>
                                          </p:val>
                                        </p:tav>
                                      </p:tavLst>
                                    </p:anim>
                                    <p:anim calcmode="lin" valueType="num">
                                      <p:cBhvr additive="base">
                                        <p:cTn id="28" dur="2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80">
                                          <p:stCondLst>
                                            <p:cond delay="0"/>
                                          </p:stCondLst>
                                        </p:cTn>
                                        <p:tgtEl>
                                          <p:spTgt spid="29"/>
                                        </p:tgtEl>
                                      </p:cBhvr>
                                    </p:animEffect>
                                    <p:anim calcmode="lin" valueType="num">
                                      <p:cBhvr>
                                        <p:cTn id="3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9" dur="26">
                                          <p:stCondLst>
                                            <p:cond delay="650"/>
                                          </p:stCondLst>
                                        </p:cTn>
                                        <p:tgtEl>
                                          <p:spTgt spid="29"/>
                                        </p:tgtEl>
                                      </p:cBhvr>
                                      <p:to x="100000" y="60000"/>
                                    </p:animScale>
                                    <p:animScale>
                                      <p:cBhvr>
                                        <p:cTn id="40" dur="166" decel="50000">
                                          <p:stCondLst>
                                            <p:cond delay="676"/>
                                          </p:stCondLst>
                                        </p:cTn>
                                        <p:tgtEl>
                                          <p:spTgt spid="29"/>
                                        </p:tgtEl>
                                      </p:cBhvr>
                                      <p:to x="100000" y="100000"/>
                                    </p:animScale>
                                    <p:animScale>
                                      <p:cBhvr>
                                        <p:cTn id="41" dur="26">
                                          <p:stCondLst>
                                            <p:cond delay="1312"/>
                                          </p:stCondLst>
                                        </p:cTn>
                                        <p:tgtEl>
                                          <p:spTgt spid="29"/>
                                        </p:tgtEl>
                                      </p:cBhvr>
                                      <p:to x="100000" y="80000"/>
                                    </p:animScale>
                                    <p:animScale>
                                      <p:cBhvr>
                                        <p:cTn id="42" dur="166" decel="50000">
                                          <p:stCondLst>
                                            <p:cond delay="1338"/>
                                          </p:stCondLst>
                                        </p:cTn>
                                        <p:tgtEl>
                                          <p:spTgt spid="29"/>
                                        </p:tgtEl>
                                      </p:cBhvr>
                                      <p:to x="100000" y="100000"/>
                                    </p:animScale>
                                    <p:animScale>
                                      <p:cBhvr>
                                        <p:cTn id="43" dur="26">
                                          <p:stCondLst>
                                            <p:cond delay="1642"/>
                                          </p:stCondLst>
                                        </p:cTn>
                                        <p:tgtEl>
                                          <p:spTgt spid="29"/>
                                        </p:tgtEl>
                                      </p:cBhvr>
                                      <p:to x="100000" y="90000"/>
                                    </p:animScale>
                                    <p:animScale>
                                      <p:cBhvr>
                                        <p:cTn id="44" dur="166" decel="50000">
                                          <p:stCondLst>
                                            <p:cond delay="1668"/>
                                          </p:stCondLst>
                                        </p:cTn>
                                        <p:tgtEl>
                                          <p:spTgt spid="29"/>
                                        </p:tgtEl>
                                      </p:cBhvr>
                                      <p:to x="100000" y="100000"/>
                                    </p:animScale>
                                    <p:animScale>
                                      <p:cBhvr>
                                        <p:cTn id="45" dur="26">
                                          <p:stCondLst>
                                            <p:cond delay="1808"/>
                                          </p:stCondLst>
                                        </p:cTn>
                                        <p:tgtEl>
                                          <p:spTgt spid="29"/>
                                        </p:tgtEl>
                                      </p:cBhvr>
                                      <p:to x="100000" y="95000"/>
                                    </p:animScale>
                                    <p:animScale>
                                      <p:cBhvr>
                                        <p:cTn id="46" dur="166" decel="50000">
                                          <p:stCondLst>
                                            <p:cond delay="1834"/>
                                          </p:stCondLst>
                                        </p:cTn>
                                        <p:tgtEl>
                                          <p:spTgt spid="29"/>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80">
                                          <p:stCondLst>
                                            <p:cond delay="0"/>
                                          </p:stCondLst>
                                        </p:cTn>
                                        <p:tgtEl>
                                          <p:spTgt spid="30"/>
                                        </p:tgtEl>
                                      </p:cBhvr>
                                    </p:animEffect>
                                    <p:anim calcmode="lin" valueType="num">
                                      <p:cBhvr>
                                        <p:cTn id="5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7" dur="26">
                                          <p:stCondLst>
                                            <p:cond delay="650"/>
                                          </p:stCondLst>
                                        </p:cTn>
                                        <p:tgtEl>
                                          <p:spTgt spid="30"/>
                                        </p:tgtEl>
                                      </p:cBhvr>
                                      <p:to x="100000" y="60000"/>
                                    </p:animScale>
                                    <p:animScale>
                                      <p:cBhvr>
                                        <p:cTn id="58" dur="166" decel="50000">
                                          <p:stCondLst>
                                            <p:cond delay="676"/>
                                          </p:stCondLst>
                                        </p:cTn>
                                        <p:tgtEl>
                                          <p:spTgt spid="30"/>
                                        </p:tgtEl>
                                      </p:cBhvr>
                                      <p:to x="100000" y="100000"/>
                                    </p:animScale>
                                    <p:animScale>
                                      <p:cBhvr>
                                        <p:cTn id="59" dur="26">
                                          <p:stCondLst>
                                            <p:cond delay="1312"/>
                                          </p:stCondLst>
                                        </p:cTn>
                                        <p:tgtEl>
                                          <p:spTgt spid="30"/>
                                        </p:tgtEl>
                                      </p:cBhvr>
                                      <p:to x="100000" y="80000"/>
                                    </p:animScale>
                                    <p:animScale>
                                      <p:cBhvr>
                                        <p:cTn id="60" dur="166" decel="50000">
                                          <p:stCondLst>
                                            <p:cond delay="1338"/>
                                          </p:stCondLst>
                                        </p:cTn>
                                        <p:tgtEl>
                                          <p:spTgt spid="30"/>
                                        </p:tgtEl>
                                      </p:cBhvr>
                                      <p:to x="100000" y="100000"/>
                                    </p:animScale>
                                    <p:animScale>
                                      <p:cBhvr>
                                        <p:cTn id="61" dur="26">
                                          <p:stCondLst>
                                            <p:cond delay="1642"/>
                                          </p:stCondLst>
                                        </p:cTn>
                                        <p:tgtEl>
                                          <p:spTgt spid="30"/>
                                        </p:tgtEl>
                                      </p:cBhvr>
                                      <p:to x="100000" y="90000"/>
                                    </p:animScale>
                                    <p:animScale>
                                      <p:cBhvr>
                                        <p:cTn id="62" dur="166" decel="50000">
                                          <p:stCondLst>
                                            <p:cond delay="1668"/>
                                          </p:stCondLst>
                                        </p:cTn>
                                        <p:tgtEl>
                                          <p:spTgt spid="30"/>
                                        </p:tgtEl>
                                      </p:cBhvr>
                                      <p:to x="100000" y="100000"/>
                                    </p:animScale>
                                    <p:animScale>
                                      <p:cBhvr>
                                        <p:cTn id="63" dur="26">
                                          <p:stCondLst>
                                            <p:cond delay="1808"/>
                                          </p:stCondLst>
                                        </p:cTn>
                                        <p:tgtEl>
                                          <p:spTgt spid="30"/>
                                        </p:tgtEl>
                                      </p:cBhvr>
                                      <p:to x="100000" y="95000"/>
                                    </p:animScale>
                                    <p:animScale>
                                      <p:cBhvr>
                                        <p:cTn id="64"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3" grpId="0" animBg="1"/>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4587</Words>
  <Application>Microsoft Office PowerPoint</Application>
  <PresentationFormat>Apresentação na tela (4:3)</PresentationFormat>
  <Paragraphs>494</Paragraphs>
  <Slides>63</Slides>
  <Notes>1</Notes>
  <HiddenSlides>0</HiddenSlides>
  <MMClips>0</MMClips>
  <ScaleCrop>false</ScaleCrop>
  <HeadingPairs>
    <vt:vector size="4" baseType="variant">
      <vt:variant>
        <vt:lpstr>Tema</vt:lpstr>
      </vt:variant>
      <vt:variant>
        <vt:i4>1</vt:i4>
      </vt:variant>
      <vt:variant>
        <vt:lpstr>Títulos de slides</vt:lpstr>
      </vt:variant>
      <vt:variant>
        <vt:i4>63</vt:i4>
      </vt:variant>
    </vt:vector>
  </HeadingPairs>
  <TitlesOfParts>
    <vt:vector size="64"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Rosângela</dc:creator>
  <cp:lastModifiedBy>Luciene Aguiar</cp:lastModifiedBy>
  <cp:revision>125</cp:revision>
  <dcterms:created xsi:type="dcterms:W3CDTF">2018-10-27T15:34:13Z</dcterms:created>
  <dcterms:modified xsi:type="dcterms:W3CDTF">2018-11-19T14:03:38Z</dcterms:modified>
</cp:coreProperties>
</file>