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49"/>
  </p:notesMasterIdLst>
  <p:sldIdLst>
    <p:sldId id="256" r:id="rId2"/>
    <p:sldId id="257" r:id="rId3"/>
    <p:sldId id="281" r:id="rId4"/>
    <p:sldId id="283" r:id="rId5"/>
    <p:sldId id="284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315" r:id="rId16"/>
    <p:sldId id="316" r:id="rId17"/>
    <p:sldId id="317" r:id="rId18"/>
    <p:sldId id="351" r:id="rId19"/>
    <p:sldId id="318" r:id="rId20"/>
    <p:sldId id="319" r:id="rId21"/>
    <p:sldId id="320" r:id="rId22"/>
    <p:sldId id="324" r:id="rId23"/>
    <p:sldId id="321" r:id="rId24"/>
    <p:sldId id="323" r:id="rId25"/>
    <p:sldId id="325" r:id="rId26"/>
    <p:sldId id="326" r:id="rId27"/>
    <p:sldId id="327" r:id="rId28"/>
    <p:sldId id="329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5" r:id="rId43"/>
    <p:sldId id="346" r:id="rId44"/>
    <p:sldId id="347" r:id="rId45"/>
    <p:sldId id="348" r:id="rId46"/>
    <p:sldId id="349" r:id="rId47"/>
    <p:sldId id="278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16FDF-122A-4FCA-A9C8-545E3160BE08}" type="doc">
      <dgm:prSet loTypeId="urn:microsoft.com/office/officeart/2005/8/layout/arrow2" loCatId="process" qsTypeId="urn:microsoft.com/office/officeart/2005/8/quickstyle/simple1" qsCatId="simple" csTypeId="urn:microsoft.com/office/officeart/2005/8/colors/colorful1#1" csCatId="colorful" phldr="1"/>
      <dgm:spPr/>
    </dgm:pt>
    <dgm:pt modelId="{838AB698-FB9A-498F-BA1E-F11EA4F630D6}">
      <dgm:prSet phldrT="[Texto]" custT="1"/>
      <dgm:spPr/>
      <dgm:t>
        <a:bodyPr/>
        <a:lstStyle/>
        <a:p>
          <a:r>
            <a:rPr lang="pt-BR" sz="2400" dirty="0"/>
            <a:t>São </a:t>
          </a:r>
          <a:r>
            <a:rPr lang="pt-BR" sz="2000" dirty="0"/>
            <a:t>Paulo</a:t>
          </a:r>
        </a:p>
      </dgm:t>
    </dgm:pt>
    <dgm:pt modelId="{A2EF2D60-FC28-4171-8FA6-ECBFDAFF1459}" type="parTrans" cxnId="{6E564C08-BD80-4AA1-A898-DF6D991B04C1}">
      <dgm:prSet/>
      <dgm:spPr/>
      <dgm:t>
        <a:bodyPr/>
        <a:lstStyle/>
        <a:p>
          <a:endParaRPr lang="pt-BR"/>
        </a:p>
      </dgm:t>
    </dgm:pt>
    <dgm:pt modelId="{56D5BFFE-0064-4FED-8F03-FB3212210C41}" type="sibTrans" cxnId="{6E564C08-BD80-4AA1-A898-DF6D991B04C1}">
      <dgm:prSet/>
      <dgm:spPr/>
      <dgm:t>
        <a:bodyPr/>
        <a:lstStyle/>
        <a:p>
          <a:endParaRPr lang="pt-BR"/>
        </a:p>
      </dgm:t>
    </dgm:pt>
    <dgm:pt modelId="{156A76C9-1FD3-41AA-8EFF-D0E08BF8542C}">
      <dgm:prSet phldrT="[Texto]" custT="1"/>
      <dgm:spPr/>
      <dgm:t>
        <a:bodyPr/>
        <a:lstStyle/>
        <a:p>
          <a:r>
            <a:rPr lang="pt-BR" sz="2000" dirty="0"/>
            <a:t>Rio de Janeiro</a:t>
          </a:r>
        </a:p>
      </dgm:t>
    </dgm:pt>
    <dgm:pt modelId="{48C0ABBA-6511-4F08-A9DA-17A592E85D45}" type="parTrans" cxnId="{D4685620-623B-4DAE-AFE6-574FF47AF7A8}">
      <dgm:prSet/>
      <dgm:spPr/>
      <dgm:t>
        <a:bodyPr/>
        <a:lstStyle/>
        <a:p>
          <a:endParaRPr lang="pt-BR"/>
        </a:p>
      </dgm:t>
    </dgm:pt>
    <dgm:pt modelId="{013A72AE-C934-42DF-9C3C-BB3C5992D55D}" type="sibTrans" cxnId="{D4685620-623B-4DAE-AFE6-574FF47AF7A8}">
      <dgm:prSet/>
      <dgm:spPr/>
      <dgm:t>
        <a:bodyPr/>
        <a:lstStyle/>
        <a:p>
          <a:endParaRPr lang="pt-BR"/>
        </a:p>
      </dgm:t>
    </dgm:pt>
    <dgm:pt modelId="{8BA5F3C9-21AD-4B6A-B5FF-62E865A038E1}">
      <dgm:prSet phldrT="[Texto]" custT="1"/>
      <dgm:spPr/>
      <dgm:t>
        <a:bodyPr/>
        <a:lstStyle/>
        <a:p>
          <a:r>
            <a:rPr lang="pt-BR" sz="2000" dirty="0"/>
            <a:t>Bahia</a:t>
          </a:r>
        </a:p>
      </dgm:t>
    </dgm:pt>
    <dgm:pt modelId="{594E8157-A5AF-4DC0-9B2D-32236CE88A9F}" type="parTrans" cxnId="{10CE0317-C914-41BA-9AE5-F789B9068FAF}">
      <dgm:prSet/>
      <dgm:spPr/>
      <dgm:t>
        <a:bodyPr/>
        <a:lstStyle/>
        <a:p>
          <a:endParaRPr lang="pt-BR"/>
        </a:p>
      </dgm:t>
    </dgm:pt>
    <dgm:pt modelId="{243BF50E-1FF2-4C5A-8A50-7271FAD85819}" type="sibTrans" cxnId="{10CE0317-C914-41BA-9AE5-F789B9068FAF}">
      <dgm:prSet/>
      <dgm:spPr/>
      <dgm:t>
        <a:bodyPr/>
        <a:lstStyle/>
        <a:p>
          <a:endParaRPr lang="pt-BR"/>
        </a:p>
      </dgm:t>
    </dgm:pt>
    <dgm:pt modelId="{BE3F2C97-75A0-450C-B31B-D200BAAEB2F0}">
      <dgm:prSet phldrT="[Texto]" custT="1"/>
      <dgm:spPr/>
      <dgm:t>
        <a:bodyPr/>
        <a:lstStyle/>
        <a:p>
          <a:r>
            <a:rPr lang="pt-BR" sz="2000" dirty="0"/>
            <a:t>Minas Gerais</a:t>
          </a:r>
        </a:p>
      </dgm:t>
    </dgm:pt>
    <dgm:pt modelId="{505CEB4C-419E-4CEE-BEAC-0C028822AA49}" type="parTrans" cxnId="{93D52815-EFBF-4A35-BB8A-BB9B96C00338}">
      <dgm:prSet/>
      <dgm:spPr/>
      <dgm:t>
        <a:bodyPr/>
        <a:lstStyle/>
        <a:p>
          <a:endParaRPr lang="pt-BR"/>
        </a:p>
      </dgm:t>
    </dgm:pt>
    <dgm:pt modelId="{2D8E2990-4575-471D-984B-A0DBB1C6255E}" type="sibTrans" cxnId="{93D52815-EFBF-4A35-BB8A-BB9B96C00338}">
      <dgm:prSet/>
      <dgm:spPr/>
      <dgm:t>
        <a:bodyPr/>
        <a:lstStyle/>
        <a:p>
          <a:endParaRPr lang="pt-BR"/>
        </a:p>
      </dgm:t>
    </dgm:pt>
    <dgm:pt modelId="{1626C6C1-9EF3-4D2D-85B6-24F2A7EB6B5E}">
      <dgm:prSet phldrT="[Texto]" custT="1"/>
      <dgm:spPr/>
      <dgm:t>
        <a:bodyPr/>
        <a:lstStyle/>
        <a:p>
          <a:r>
            <a:rPr lang="pt-BR" sz="2000" dirty="0"/>
            <a:t>Rio Grande do Sul</a:t>
          </a:r>
        </a:p>
      </dgm:t>
    </dgm:pt>
    <dgm:pt modelId="{41FC1E49-122D-4A36-AE63-05BC3CADFE37}" type="parTrans" cxnId="{6F176732-8010-49FC-9006-26406EABB60F}">
      <dgm:prSet/>
      <dgm:spPr/>
      <dgm:t>
        <a:bodyPr/>
        <a:lstStyle/>
        <a:p>
          <a:endParaRPr lang="pt-BR"/>
        </a:p>
      </dgm:t>
    </dgm:pt>
    <dgm:pt modelId="{17525FA0-66D2-4F49-A2B7-17C081737968}" type="sibTrans" cxnId="{6F176732-8010-49FC-9006-26406EABB60F}">
      <dgm:prSet/>
      <dgm:spPr/>
      <dgm:t>
        <a:bodyPr/>
        <a:lstStyle/>
        <a:p>
          <a:endParaRPr lang="pt-BR"/>
        </a:p>
      </dgm:t>
    </dgm:pt>
    <dgm:pt modelId="{71A8B0D8-C48F-40E4-8034-2829A5FD7532}" type="pres">
      <dgm:prSet presAssocID="{D3B16FDF-122A-4FCA-A9C8-545E3160BE08}" presName="arrowDiagram" presStyleCnt="0">
        <dgm:presLayoutVars>
          <dgm:chMax val="5"/>
          <dgm:dir/>
          <dgm:resizeHandles val="exact"/>
        </dgm:presLayoutVars>
      </dgm:prSet>
      <dgm:spPr/>
    </dgm:pt>
    <dgm:pt modelId="{552D3A4B-260D-44E6-BF4F-E14CBAA9999C}" type="pres">
      <dgm:prSet presAssocID="{D3B16FDF-122A-4FCA-A9C8-545E3160BE08}" presName="arrow" presStyleLbl="bgShp" presStyleIdx="0" presStyleCnt="1" custScaleX="134695" custLinFactNeighborX="-6672" custLinFactNeighborY="-4966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E16209C0-9395-4930-80D3-74491DED5405}" type="pres">
      <dgm:prSet presAssocID="{D3B16FDF-122A-4FCA-A9C8-545E3160BE08}" presName="arrowDiagram5" presStyleCnt="0"/>
      <dgm:spPr/>
    </dgm:pt>
    <dgm:pt modelId="{C293B19F-5184-44A5-85EA-3CC2C573E95B}" type="pres">
      <dgm:prSet presAssocID="{838AB698-FB9A-498F-BA1E-F11EA4F630D6}" presName="bullet5a" presStyleLbl="node1" presStyleIdx="0" presStyleCnt="5" custLinFactX="-100000" custLinFactY="-100000" custLinFactNeighborX="-142889" custLinFactNeighborY="-169876"/>
      <dgm:spPr/>
    </dgm:pt>
    <dgm:pt modelId="{EEFC1D18-DDC7-4272-A02A-D27BE4647AD5}" type="pres">
      <dgm:prSet presAssocID="{838AB698-FB9A-498F-BA1E-F11EA4F630D6}" presName="textBox5a" presStyleLbl="revTx" presStyleIdx="0" presStyleCnt="5" custScaleX="2105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2B1F0D-F8CA-4F8C-9AAA-AE9B3DC28871}" type="pres">
      <dgm:prSet presAssocID="{156A76C9-1FD3-41AA-8EFF-D0E08BF8542C}" presName="bullet5b" presStyleLbl="node1" presStyleIdx="1" presStyleCnt="5" custLinFactNeighborX="-43105" custLinFactNeighborY="-86211"/>
      <dgm:spPr/>
    </dgm:pt>
    <dgm:pt modelId="{115460A0-611B-4C79-9F62-AD865BE3B13D}" type="pres">
      <dgm:prSet presAssocID="{156A76C9-1FD3-41AA-8EFF-D0E08BF8542C}" presName="textBox5b" presStyleLbl="revTx" presStyleIdx="1" presStyleCnt="5" custScaleX="241963" custLinFactNeighborX="62632" custLinFactNeighborY="18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05F2A8-FFE7-4A5D-96AB-E64360B180EE}" type="pres">
      <dgm:prSet presAssocID="{8BA5F3C9-21AD-4B6A-B5FF-62E865A038E1}" presName="bullet5c" presStyleLbl="node1" presStyleIdx="2" presStyleCnt="5"/>
      <dgm:spPr/>
    </dgm:pt>
    <dgm:pt modelId="{2718A6E8-82B3-4B11-A655-84EFB5C0BACE}" type="pres">
      <dgm:prSet presAssocID="{8BA5F3C9-21AD-4B6A-B5FF-62E865A038E1}" presName="textBox5c" presStyleLbl="revTx" presStyleIdx="2" presStyleCnt="5" custLinFactNeighborX="2412" custLinFactNeighborY="150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AD2371-68CF-448D-8C36-EED5CAFA5D13}" type="pres">
      <dgm:prSet presAssocID="{BE3F2C97-75A0-450C-B31B-D200BAAEB2F0}" presName="bullet5d" presStyleLbl="node1" presStyleIdx="3" presStyleCnt="5"/>
      <dgm:spPr/>
    </dgm:pt>
    <dgm:pt modelId="{26728940-BC05-4FBD-9AE0-DE0CDE53D947}" type="pres">
      <dgm:prSet presAssocID="{BE3F2C97-75A0-450C-B31B-D200BAAEB2F0}" presName="textBox5d" presStyleLbl="revTx" presStyleIdx="3" presStyleCnt="5" custScaleX="259330" custLinFactNeighborX="16294" custLinFactNeighborY="114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5771AF-F539-41D1-BA17-43151A2865AA}" type="pres">
      <dgm:prSet presAssocID="{1626C6C1-9EF3-4D2D-85B6-24F2A7EB6B5E}" presName="bullet5e" presStyleLbl="node1" presStyleIdx="4" presStyleCnt="5"/>
      <dgm:spPr/>
    </dgm:pt>
    <dgm:pt modelId="{D75A2FA8-0F87-4BCD-9D0D-C629B6F2CC48}" type="pres">
      <dgm:prSet presAssocID="{1626C6C1-9EF3-4D2D-85B6-24F2A7EB6B5E}" presName="textBox5e" presStyleLbl="revTx" presStyleIdx="4" presStyleCnt="5" custScaleX="198991" custScaleY="99853" custLinFactNeighborX="47330" custLinFactNeighborY="115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D52815-EFBF-4A35-BB8A-BB9B96C00338}" srcId="{D3B16FDF-122A-4FCA-A9C8-545E3160BE08}" destId="{BE3F2C97-75A0-450C-B31B-D200BAAEB2F0}" srcOrd="3" destOrd="0" parTransId="{505CEB4C-419E-4CEE-BEAC-0C028822AA49}" sibTransId="{2D8E2990-4575-471D-984B-A0DBB1C6255E}"/>
    <dgm:cxn modelId="{6E564C08-BD80-4AA1-A898-DF6D991B04C1}" srcId="{D3B16FDF-122A-4FCA-A9C8-545E3160BE08}" destId="{838AB698-FB9A-498F-BA1E-F11EA4F630D6}" srcOrd="0" destOrd="0" parTransId="{A2EF2D60-FC28-4171-8FA6-ECBFDAFF1459}" sibTransId="{56D5BFFE-0064-4FED-8F03-FB3212210C41}"/>
    <dgm:cxn modelId="{53A593C0-DED0-415A-BD39-C981F1438775}" type="presOf" srcId="{8BA5F3C9-21AD-4B6A-B5FF-62E865A038E1}" destId="{2718A6E8-82B3-4B11-A655-84EFB5C0BACE}" srcOrd="0" destOrd="0" presId="urn:microsoft.com/office/officeart/2005/8/layout/arrow2"/>
    <dgm:cxn modelId="{10CE0317-C914-41BA-9AE5-F789B9068FAF}" srcId="{D3B16FDF-122A-4FCA-A9C8-545E3160BE08}" destId="{8BA5F3C9-21AD-4B6A-B5FF-62E865A038E1}" srcOrd="2" destOrd="0" parTransId="{594E8157-A5AF-4DC0-9B2D-32236CE88A9F}" sibTransId="{243BF50E-1FF2-4C5A-8A50-7271FAD85819}"/>
    <dgm:cxn modelId="{5CBBB0ED-66FD-4EBE-8FD3-0B96AE979E80}" type="presOf" srcId="{1626C6C1-9EF3-4D2D-85B6-24F2A7EB6B5E}" destId="{D75A2FA8-0F87-4BCD-9D0D-C629B6F2CC48}" srcOrd="0" destOrd="0" presId="urn:microsoft.com/office/officeart/2005/8/layout/arrow2"/>
    <dgm:cxn modelId="{B30B3A9C-36B3-4DFB-853B-48042F544F9B}" type="presOf" srcId="{BE3F2C97-75A0-450C-B31B-D200BAAEB2F0}" destId="{26728940-BC05-4FBD-9AE0-DE0CDE53D947}" srcOrd="0" destOrd="0" presId="urn:microsoft.com/office/officeart/2005/8/layout/arrow2"/>
    <dgm:cxn modelId="{4EB11A55-F34B-4D7E-9D9C-FB87A4056BD4}" type="presOf" srcId="{156A76C9-1FD3-41AA-8EFF-D0E08BF8542C}" destId="{115460A0-611B-4C79-9F62-AD865BE3B13D}" srcOrd="0" destOrd="0" presId="urn:microsoft.com/office/officeart/2005/8/layout/arrow2"/>
    <dgm:cxn modelId="{6F176732-8010-49FC-9006-26406EABB60F}" srcId="{D3B16FDF-122A-4FCA-A9C8-545E3160BE08}" destId="{1626C6C1-9EF3-4D2D-85B6-24F2A7EB6B5E}" srcOrd="4" destOrd="0" parTransId="{41FC1E49-122D-4A36-AE63-05BC3CADFE37}" sibTransId="{17525FA0-66D2-4F49-A2B7-17C081737968}"/>
    <dgm:cxn modelId="{418747F5-2148-4D50-8939-9DC0C82E78CD}" type="presOf" srcId="{D3B16FDF-122A-4FCA-A9C8-545E3160BE08}" destId="{71A8B0D8-C48F-40E4-8034-2829A5FD7532}" srcOrd="0" destOrd="0" presId="urn:microsoft.com/office/officeart/2005/8/layout/arrow2"/>
    <dgm:cxn modelId="{D4685620-623B-4DAE-AFE6-574FF47AF7A8}" srcId="{D3B16FDF-122A-4FCA-A9C8-545E3160BE08}" destId="{156A76C9-1FD3-41AA-8EFF-D0E08BF8542C}" srcOrd="1" destOrd="0" parTransId="{48C0ABBA-6511-4F08-A9DA-17A592E85D45}" sibTransId="{013A72AE-C934-42DF-9C3C-BB3C5992D55D}"/>
    <dgm:cxn modelId="{E80C0B17-D2E4-4B1B-81CD-683D8028EDE7}" type="presOf" srcId="{838AB698-FB9A-498F-BA1E-F11EA4F630D6}" destId="{EEFC1D18-DDC7-4272-A02A-D27BE4647AD5}" srcOrd="0" destOrd="0" presId="urn:microsoft.com/office/officeart/2005/8/layout/arrow2"/>
    <dgm:cxn modelId="{5DA09FC2-0FDF-4FFE-91D7-DC87E9063282}" type="presParOf" srcId="{71A8B0D8-C48F-40E4-8034-2829A5FD7532}" destId="{552D3A4B-260D-44E6-BF4F-E14CBAA9999C}" srcOrd="0" destOrd="0" presId="urn:microsoft.com/office/officeart/2005/8/layout/arrow2"/>
    <dgm:cxn modelId="{39045294-F2CF-48D3-8AEB-C894FA9F86AF}" type="presParOf" srcId="{71A8B0D8-C48F-40E4-8034-2829A5FD7532}" destId="{E16209C0-9395-4930-80D3-74491DED5405}" srcOrd="1" destOrd="0" presId="urn:microsoft.com/office/officeart/2005/8/layout/arrow2"/>
    <dgm:cxn modelId="{500BAD32-C469-4F78-B1F9-05C87504C8C0}" type="presParOf" srcId="{E16209C0-9395-4930-80D3-74491DED5405}" destId="{C293B19F-5184-44A5-85EA-3CC2C573E95B}" srcOrd="0" destOrd="0" presId="urn:microsoft.com/office/officeart/2005/8/layout/arrow2"/>
    <dgm:cxn modelId="{582F730D-A7E4-4280-98C1-2FA29A582C87}" type="presParOf" srcId="{E16209C0-9395-4930-80D3-74491DED5405}" destId="{EEFC1D18-DDC7-4272-A02A-D27BE4647AD5}" srcOrd="1" destOrd="0" presId="urn:microsoft.com/office/officeart/2005/8/layout/arrow2"/>
    <dgm:cxn modelId="{22ECE810-14C3-4248-9692-99967A6F9D84}" type="presParOf" srcId="{E16209C0-9395-4930-80D3-74491DED5405}" destId="{CB2B1F0D-F8CA-4F8C-9AAA-AE9B3DC28871}" srcOrd="2" destOrd="0" presId="urn:microsoft.com/office/officeart/2005/8/layout/arrow2"/>
    <dgm:cxn modelId="{0BF5C14C-976D-4621-B82B-52626989DB5A}" type="presParOf" srcId="{E16209C0-9395-4930-80D3-74491DED5405}" destId="{115460A0-611B-4C79-9F62-AD865BE3B13D}" srcOrd="3" destOrd="0" presId="urn:microsoft.com/office/officeart/2005/8/layout/arrow2"/>
    <dgm:cxn modelId="{E154D0D2-2BE8-45FC-B359-9648E167E24C}" type="presParOf" srcId="{E16209C0-9395-4930-80D3-74491DED5405}" destId="{B805F2A8-FFE7-4A5D-96AB-E64360B180EE}" srcOrd="4" destOrd="0" presId="urn:microsoft.com/office/officeart/2005/8/layout/arrow2"/>
    <dgm:cxn modelId="{6A788EB1-14C5-4ABC-9B83-EC2DB1ADB33C}" type="presParOf" srcId="{E16209C0-9395-4930-80D3-74491DED5405}" destId="{2718A6E8-82B3-4B11-A655-84EFB5C0BACE}" srcOrd="5" destOrd="0" presId="urn:microsoft.com/office/officeart/2005/8/layout/arrow2"/>
    <dgm:cxn modelId="{00C65FAA-0356-4448-AD1C-22793C8A1033}" type="presParOf" srcId="{E16209C0-9395-4930-80D3-74491DED5405}" destId="{62AD2371-68CF-448D-8C36-EED5CAFA5D13}" srcOrd="6" destOrd="0" presId="urn:microsoft.com/office/officeart/2005/8/layout/arrow2"/>
    <dgm:cxn modelId="{E9C0F33D-F4E3-4852-8947-4327E3A7D3A5}" type="presParOf" srcId="{E16209C0-9395-4930-80D3-74491DED5405}" destId="{26728940-BC05-4FBD-9AE0-DE0CDE53D947}" srcOrd="7" destOrd="0" presId="urn:microsoft.com/office/officeart/2005/8/layout/arrow2"/>
    <dgm:cxn modelId="{1C1E9DB6-82A0-41AF-99D7-A2BBDF842D33}" type="presParOf" srcId="{E16209C0-9395-4930-80D3-74491DED5405}" destId="{1C5771AF-F539-41D1-BA17-43151A2865AA}" srcOrd="8" destOrd="0" presId="urn:microsoft.com/office/officeart/2005/8/layout/arrow2"/>
    <dgm:cxn modelId="{FCE12C18-4B5F-4EB4-914B-872402AD13B4}" type="presParOf" srcId="{E16209C0-9395-4930-80D3-74491DED5405}" destId="{D75A2FA8-0F87-4BCD-9D0D-C629B6F2CC4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714C1C-CE5C-4471-B319-5EF5DA4A55FE}" type="doc">
      <dgm:prSet loTypeId="urn:microsoft.com/office/officeart/2005/8/layout/venn1" loCatId="relationship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EE32FF7C-CE00-42F8-B15A-080A5D9551E7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87.067</a:t>
          </a:r>
          <a:r>
            <a:rPr lang="pt-BR" sz="2000" dirty="0"/>
            <a:t> auxílios-doença por acidente do trabalho </a:t>
          </a:r>
        </a:p>
      </dgm:t>
    </dgm:pt>
    <dgm:pt modelId="{BB18CDFC-9C1A-43C2-8287-B6731927A058}" type="parTrans" cxnId="{FB36969B-B969-48EE-8DE9-CB05EE9F0A97}">
      <dgm:prSet/>
      <dgm:spPr/>
      <dgm:t>
        <a:bodyPr/>
        <a:lstStyle/>
        <a:p>
          <a:endParaRPr lang="pt-BR"/>
        </a:p>
      </dgm:t>
    </dgm:pt>
    <dgm:pt modelId="{3D118B62-ABFB-4E4A-8A29-0F6F5F447EED}" type="sibTrans" cxnId="{FB36969B-B969-48EE-8DE9-CB05EE9F0A97}">
      <dgm:prSet/>
      <dgm:spPr/>
      <dgm:t>
        <a:bodyPr/>
        <a:lstStyle/>
        <a:p>
          <a:endParaRPr lang="pt-BR"/>
        </a:p>
      </dgm:t>
    </dgm:pt>
    <dgm:pt modelId="{34D482BE-4C7A-4C01-8102-8B7AFFF5AD90}">
      <dgm:prSet phldrT="[Texto]" custT="1"/>
      <dgm:spPr/>
      <dgm:t>
        <a:bodyPr/>
        <a:lstStyle/>
        <a:p>
          <a:r>
            <a:rPr lang="pt-BR" sz="2000" dirty="0"/>
            <a:t>Perda de </a:t>
          </a:r>
          <a:r>
            <a:rPr lang="pt-BR" sz="2000" b="1" dirty="0"/>
            <a:t>19.897.359 </a:t>
          </a:r>
          <a:r>
            <a:rPr lang="pt-BR" sz="2000" dirty="0"/>
            <a:t>dias de trabalho</a:t>
          </a:r>
        </a:p>
      </dgm:t>
    </dgm:pt>
    <dgm:pt modelId="{C1F094FE-FA40-48BD-B539-5346C885DCBC}" type="parTrans" cxnId="{62BB9906-AE1D-4A5E-B1FD-6F2E39982A71}">
      <dgm:prSet/>
      <dgm:spPr/>
      <dgm:t>
        <a:bodyPr/>
        <a:lstStyle/>
        <a:p>
          <a:endParaRPr lang="pt-BR"/>
        </a:p>
      </dgm:t>
    </dgm:pt>
    <dgm:pt modelId="{56136CCA-0888-4B0D-AAA6-65CFFBDD8245}" type="sibTrans" cxnId="{62BB9906-AE1D-4A5E-B1FD-6F2E39982A71}">
      <dgm:prSet/>
      <dgm:spPr/>
      <dgm:t>
        <a:bodyPr/>
        <a:lstStyle/>
        <a:p>
          <a:endParaRPr lang="pt-BR"/>
        </a:p>
      </dgm:t>
    </dgm:pt>
    <dgm:pt modelId="{E30EBB46-C381-416B-8842-F27E20D8544D}">
      <dgm:prSet phldrT="[Texto]" custT="1"/>
      <dgm:spPr/>
      <dgm:t>
        <a:bodyPr/>
        <a:lstStyle/>
        <a:p>
          <a:r>
            <a:rPr lang="pt-BR" sz="1600" dirty="0"/>
            <a:t>R$ </a:t>
          </a:r>
          <a:r>
            <a:rPr lang="pt-BR" sz="1800" b="1" dirty="0">
              <a:solidFill>
                <a:schemeClr val="tx1"/>
              </a:solidFill>
            </a:rPr>
            <a:t>1.131.442.164,09</a:t>
          </a:r>
        </a:p>
        <a:p>
          <a:r>
            <a:rPr lang="pt-BR" sz="1800" dirty="0"/>
            <a:t>Impacto Previdenciário</a:t>
          </a:r>
        </a:p>
      </dgm:t>
    </dgm:pt>
    <dgm:pt modelId="{490569E9-A5E7-4CD8-91CD-6167BC83B926}" type="parTrans" cxnId="{6C618841-4C88-498A-A82F-45EDADF61704}">
      <dgm:prSet/>
      <dgm:spPr/>
      <dgm:t>
        <a:bodyPr/>
        <a:lstStyle/>
        <a:p>
          <a:endParaRPr lang="pt-BR"/>
        </a:p>
      </dgm:t>
    </dgm:pt>
    <dgm:pt modelId="{73EF3905-8B01-43C3-87D8-232DEABC44BD}" type="sibTrans" cxnId="{6C618841-4C88-498A-A82F-45EDADF61704}">
      <dgm:prSet/>
      <dgm:spPr/>
      <dgm:t>
        <a:bodyPr/>
        <a:lstStyle/>
        <a:p>
          <a:endParaRPr lang="pt-BR"/>
        </a:p>
      </dgm:t>
    </dgm:pt>
    <dgm:pt modelId="{989B7BE2-8D79-47BA-A212-334BFD0AFABB}" type="pres">
      <dgm:prSet presAssocID="{27714C1C-CE5C-4471-B319-5EF5DA4A55F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46FCE7-2771-4612-A858-1C2154A5DBEB}" type="pres">
      <dgm:prSet presAssocID="{EE32FF7C-CE00-42F8-B15A-080A5D9551E7}" presName="circ1" presStyleLbl="vennNode1" presStyleIdx="0" presStyleCnt="3" custScaleX="142228" custScaleY="111657"/>
      <dgm:spPr/>
      <dgm:t>
        <a:bodyPr/>
        <a:lstStyle/>
        <a:p>
          <a:endParaRPr lang="pt-BR"/>
        </a:p>
      </dgm:t>
    </dgm:pt>
    <dgm:pt modelId="{E6F1C59D-1D8F-4628-9174-47984F2E518E}" type="pres">
      <dgm:prSet presAssocID="{EE32FF7C-CE00-42F8-B15A-080A5D9551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460AD3-010E-482D-B6F3-5A9579B6AAC9}" type="pres">
      <dgm:prSet presAssocID="{34D482BE-4C7A-4C01-8102-8B7AFFF5AD90}" presName="circ2" presStyleLbl="vennNode1" presStyleIdx="1" presStyleCnt="3" custScaleX="140551"/>
      <dgm:spPr/>
      <dgm:t>
        <a:bodyPr/>
        <a:lstStyle/>
        <a:p>
          <a:endParaRPr lang="pt-BR"/>
        </a:p>
      </dgm:t>
    </dgm:pt>
    <dgm:pt modelId="{C5CD3CA1-1DB1-453F-B8F5-495ED4DE876A}" type="pres">
      <dgm:prSet presAssocID="{34D482BE-4C7A-4C01-8102-8B7AFFF5AD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33AECE-B461-4951-92D1-024F895ABF88}" type="pres">
      <dgm:prSet presAssocID="{E30EBB46-C381-416B-8842-F27E20D8544D}" presName="circ3" presStyleLbl="vennNode1" presStyleIdx="2" presStyleCnt="3" custScaleX="126784" custLinFactNeighborX="4515" custLinFactNeighborY="-1129"/>
      <dgm:spPr/>
      <dgm:t>
        <a:bodyPr/>
        <a:lstStyle/>
        <a:p>
          <a:endParaRPr lang="pt-BR"/>
        </a:p>
      </dgm:t>
    </dgm:pt>
    <dgm:pt modelId="{0B4D3A00-4EC5-45EA-A085-6FC9E842A978}" type="pres">
      <dgm:prSet presAssocID="{E30EBB46-C381-416B-8842-F27E20D854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36969B-B969-48EE-8DE9-CB05EE9F0A97}" srcId="{27714C1C-CE5C-4471-B319-5EF5DA4A55FE}" destId="{EE32FF7C-CE00-42F8-B15A-080A5D9551E7}" srcOrd="0" destOrd="0" parTransId="{BB18CDFC-9C1A-43C2-8287-B6731927A058}" sibTransId="{3D118B62-ABFB-4E4A-8A29-0F6F5F447EED}"/>
    <dgm:cxn modelId="{45614740-41FF-4974-AF71-A33B98225927}" type="presOf" srcId="{EE32FF7C-CE00-42F8-B15A-080A5D9551E7}" destId="{E6F1C59D-1D8F-4628-9174-47984F2E518E}" srcOrd="1" destOrd="0" presId="urn:microsoft.com/office/officeart/2005/8/layout/venn1"/>
    <dgm:cxn modelId="{3A19C1E7-2358-4418-8ED5-9F32B28415A8}" type="presOf" srcId="{E30EBB46-C381-416B-8842-F27E20D8544D}" destId="{3133AECE-B461-4951-92D1-024F895ABF88}" srcOrd="0" destOrd="0" presId="urn:microsoft.com/office/officeart/2005/8/layout/venn1"/>
    <dgm:cxn modelId="{A9DBBCBA-2DF1-4076-B1F7-122D42F1B9BF}" type="presOf" srcId="{34D482BE-4C7A-4C01-8102-8B7AFFF5AD90}" destId="{32460AD3-010E-482D-B6F3-5A9579B6AAC9}" srcOrd="0" destOrd="0" presId="urn:microsoft.com/office/officeart/2005/8/layout/venn1"/>
    <dgm:cxn modelId="{8C84BCF7-7551-4092-A9EE-EAA9054281EB}" type="presOf" srcId="{E30EBB46-C381-416B-8842-F27E20D8544D}" destId="{0B4D3A00-4EC5-45EA-A085-6FC9E842A978}" srcOrd="1" destOrd="0" presId="urn:microsoft.com/office/officeart/2005/8/layout/venn1"/>
    <dgm:cxn modelId="{62BB9906-AE1D-4A5E-B1FD-6F2E39982A71}" srcId="{27714C1C-CE5C-4471-B319-5EF5DA4A55FE}" destId="{34D482BE-4C7A-4C01-8102-8B7AFFF5AD90}" srcOrd="1" destOrd="0" parTransId="{C1F094FE-FA40-48BD-B539-5346C885DCBC}" sibTransId="{56136CCA-0888-4B0D-AAA6-65CFFBDD8245}"/>
    <dgm:cxn modelId="{8ACD84F7-AAC1-4CF8-AE51-B9E85E7FE10A}" type="presOf" srcId="{34D482BE-4C7A-4C01-8102-8B7AFFF5AD90}" destId="{C5CD3CA1-1DB1-453F-B8F5-495ED4DE876A}" srcOrd="1" destOrd="0" presId="urn:microsoft.com/office/officeart/2005/8/layout/venn1"/>
    <dgm:cxn modelId="{79379DC7-D7BC-447E-BC8A-1B2F092403FC}" type="presOf" srcId="{27714C1C-CE5C-4471-B319-5EF5DA4A55FE}" destId="{989B7BE2-8D79-47BA-A212-334BFD0AFABB}" srcOrd="0" destOrd="0" presId="urn:microsoft.com/office/officeart/2005/8/layout/venn1"/>
    <dgm:cxn modelId="{AD23D07A-18C5-435D-AD07-80BB1E9B36FB}" type="presOf" srcId="{EE32FF7C-CE00-42F8-B15A-080A5D9551E7}" destId="{EC46FCE7-2771-4612-A858-1C2154A5DBEB}" srcOrd="0" destOrd="0" presId="urn:microsoft.com/office/officeart/2005/8/layout/venn1"/>
    <dgm:cxn modelId="{6C618841-4C88-498A-A82F-45EDADF61704}" srcId="{27714C1C-CE5C-4471-B319-5EF5DA4A55FE}" destId="{E30EBB46-C381-416B-8842-F27E20D8544D}" srcOrd="2" destOrd="0" parTransId="{490569E9-A5E7-4CD8-91CD-6167BC83B926}" sibTransId="{73EF3905-8B01-43C3-87D8-232DEABC44BD}"/>
    <dgm:cxn modelId="{F54FF0F9-B2DD-40AB-B9D8-02EA7A0156A1}" type="presParOf" srcId="{989B7BE2-8D79-47BA-A212-334BFD0AFABB}" destId="{EC46FCE7-2771-4612-A858-1C2154A5DBEB}" srcOrd="0" destOrd="0" presId="urn:microsoft.com/office/officeart/2005/8/layout/venn1"/>
    <dgm:cxn modelId="{7C680C57-B79A-475A-9433-9FBEA7240C96}" type="presParOf" srcId="{989B7BE2-8D79-47BA-A212-334BFD0AFABB}" destId="{E6F1C59D-1D8F-4628-9174-47984F2E518E}" srcOrd="1" destOrd="0" presId="urn:microsoft.com/office/officeart/2005/8/layout/venn1"/>
    <dgm:cxn modelId="{DD02D8E4-B5D6-4315-B79D-2F1E662D3411}" type="presParOf" srcId="{989B7BE2-8D79-47BA-A212-334BFD0AFABB}" destId="{32460AD3-010E-482D-B6F3-5A9579B6AAC9}" srcOrd="2" destOrd="0" presId="urn:microsoft.com/office/officeart/2005/8/layout/venn1"/>
    <dgm:cxn modelId="{07E445AA-F0FC-4CE5-8FD7-09C139277696}" type="presParOf" srcId="{989B7BE2-8D79-47BA-A212-334BFD0AFABB}" destId="{C5CD3CA1-1DB1-453F-B8F5-495ED4DE876A}" srcOrd="3" destOrd="0" presId="urn:microsoft.com/office/officeart/2005/8/layout/venn1"/>
    <dgm:cxn modelId="{988EB4A3-7FD1-4DBD-98D6-697369995BC8}" type="presParOf" srcId="{989B7BE2-8D79-47BA-A212-334BFD0AFABB}" destId="{3133AECE-B461-4951-92D1-024F895ABF88}" srcOrd="4" destOrd="0" presId="urn:microsoft.com/office/officeart/2005/8/layout/venn1"/>
    <dgm:cxn modelId="{3A12BDC7-0682-4CC4-B321-E828BAABB73A}" type="presParOf" srcId="{989B7BE2-8D79-47BA-A212-334BFD0AFABB}" destId="{0B4D3A00-4EC5-45EA-A085-6FC9E842A97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539BD-D55D-4C8C-A6A5-234A6843F430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02FA1A-4030-4B3A-B0E2-ADD54B90CD39}">
      <dgm:prSet phldrT="[Texto]"/>
      <dgm:spPr/>
      <dgm:t>
        <a:bodyPr/>
        <a:lstStyle/>
        <a:p>
          <a:r>
            <a:rPr lang="pt-BR" dirty="0"/>
            <a:t>Paradigma da Saúde Ocupacional Clássica</a:t>
          </a:r>
        </a:p>
      </dgm:t>
    </dgm:pt>
    <dgm:pt modelId="{68324A5D-C219-474C-8AE0-D442D5A09E54}" type="parTrans" cxnId="{BB691459-AD25-4714-A52C-D40EBA8C977A}">
      <dgm:prSet/>
      <dgm:spPr/>
      <dgm:t>
        <a:bodyPr/>
        <a:lstStyle/>
        <a:p>
          <a:endParaRPr lang="pt-BR"/>
        </a:p>
      </dgm:t>
    </dgm:pt>
    <dgm:pt modelId="{992F84E7-E41E-4A3A-867A-E97442BE9465}" type="sibTrans" cxnId="{BB691459-AD25-4714-A52C-D40EBA8C977A}">
      <dgm:prSet/>
      <dgm:spPr/>
      <dgm:t>
        <a:bodyPr/>
        <a:lstStyle/>
        <a:p>
          <a:endParaRPr lang="pt-BR"/>
        </a:p>
      </dgm:t>
    </dgm:pt>
    <dgm:pt modelId="{342E3753-6955-46CC-8C8E-1DE64CA0DA6A}">
      <dgm:prSet phldrT="[Texto]"/>
      <dgm:spPr/>
      <dgm:t>
        <a:bodyPr/>
        <a:lstStyle/>
        <a:p>
          <a:r>
            <a:rPr lang="pt-BR" dirty="0"/>
            <a:t>Paradigma da Saúde do Trabalhador</a:t>
          </a:r>
        </a:p>
      </dgm:t>
    </dgm:pt>
    <dgm:pt modelId="{C3821284-B88C-4A88-A5B2-EF2FC227DFA2}" type="parTrans" cxnId="{FC3997CB-9EB3-4650-932B-59871039F0CA}">
      <dgm:prSet/>
      <dgm:spPr/>
      <dgm:t>
        <a:bodyPr/>
        <a:lstStyle/>
        <a:p>
          <a:endParaRPr lang="pt-BR"/>
        </a:p>
      </dgm:t>
    </dgm:pt>
    <dgm:pt modelId="{4E353F50-55D4-4C4B-B9C7-A55D35C89607}" type="sibTrans" cxnId="{FC3997CB-9EB3-4650-932B-59871039F0CA}">
      <dgm:prSet/>
      <dgm:spPr/>
      <dgm:t>
        <a:bodyPr/>
        <a:lstStyle/>
        <a:p>
          <a:endParaRPr lang="pt-BR"/>
        </a:p>
      </dgm:t>
    </dgm:pt>
    <dgm:pt modelId="{283F6993-BE2F-465B-BF1A-1A5A5DD3F0F3}" type="pres">
      <dgm:prSet presAssocID="{9C0539BD-D55D-4C8C-A6A5-234A6843F4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4C23F6-B796-473F-8371-C67EC1D65608}" type="pres">
      <dgm:prSet presAssocID="{B202FA1A-4030-4B3A-B0E2-ADD54B90CD39}" presName="arrow" presStyleLbl="node1" presStyleIdx="0" presStyleCnt="2" custRadScaleRad="104116" custRadScaleInc="-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9694C0-DBA1-4537-B0AD-D70DEC592CCC}" type="pres">
      <dgm:prSet presAssocID="{342E3753-6955-46CC-8C8E-1DE64CA0DA6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270401-907E-4D79-A517-B13F8E128B2F}" type="presOf" srcId="{342E3753-6955-46CC-8C8E-1DE64CA0DA6A}" destId="{BB9694C0-DBA1-4537-B0AD-D70DEC592CCC}" srcOrd="0" destOrd="0" presId="urn:microsoft.com/office/officeart/2005/8/layout/arrow1"/>
    <dgm:cxn modelId="{24AF70B7-E7FC-427C-9A2D-E31574CCBD5B}" type="presOf" srcId="{9C0539BD-D55D-4C8C-A6A5-234A6843F430}" destId="{283F6993-BE2F-465B-BF1A-1A5A5DD3F0F3}" srcOrd="0" destOrd="0" presId="urn:microsoft.com/office/officeart/2005/8/layout/arrow1"/>
    <dgm:cxn modelId="{C23C96BC-1718-46C3-8F77-45EDD2A980BB}" type="presOf" srcId="{B202FA1A-4030-4B3A-B0E2-ADD54B90CD39}" destId="{2A4C23F6-B796-473F-8371-C67EC1D65608}" srcOrd="0" destOrd="0" presId="urn:microsoft.com/office/officeart/2005/8/layout/arrow1"/>
    <dgm:cxn modelId="{FC3997CB-9EB3-4650-932B-59871039F0CA}" srcId="{9C0539BD-D55D-4C8C-A6A5-234A6843F430}" destId="{342E3753-6955-46CC-8C8E-1DE64CA0DA6A}" srcOrd="1" destOrd="0" parTransId="{C3821284-B88C-4A88-A5B2-EF2FC227DFA2}" sibTransId="{4E353F50-55D4-4C4B-B9C7-A55D35C89607}"/>
    <dgm:cxn modelId="{BB691459-AD25-4714-A52C-D40EBA8C977A}" srcId="{9C0539BD-D55D-4C8C-A6A5-234A6843F430}" destId="{B202FA1A-4030-4B3A-B0E2-ADD54B90CD39}" srcOrd="0" destOrd="0" parTransId="{68324A5D-C219-474C-8AE0-D442D5A09E54}" sibTransId="{992F84E7-E41E-4A3A-867A-E97442BE9465}"/>
    <dgm:cxn modelId="{F6FBA282-CD08-42A6-BD8D-549E010F5A36}" type="presParOf" srcId="{283F6993-BE2F-465B-BF1A-1A5A5DD3F0F3}" destId="{2A4C23F6-B796-473F-8371-C67EC1D65608}" srcOrd="0" destOrd="0" presId="urn:microsoft.com/office/officeart/2005/8/layout/arrow1"/>
    <dgm:cxn modelId="{90687473-ACEA-4A8A-B150-681E91342B3B}" type="presParOf" srcId="{283F6993-BE2F-465B-BF1A-1A5A5DD3F0F3}" destId="{BB9694C0-DBA1-4537-B0AD-D70DEC592CC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87E1AE-269D-45EE-A8FA-71F0CD1D897C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0C8829E-8C28-4199-9E12-A5339EBCC293}">
      <dgm:prSet phldrT="[Texto]"/>
      <dgm:spPr/>
      <dgm:t>
        <a:bodyPr/>
        <a:lstStyle/>
        <a:p>
          <a:r>
            <a:rPr lang="pt-BR" dirty="0"/>
            <a:t>1985</a:t>
          </a:r>
        </a:p>
      </dgm:t>
    </dgm:pt>
    <dgm:pt modelId="{0B0EBF46-7C35-4B47-B192-0A2187A3FB69}" type="parTrans" cxnId="{2CF14226-F254-4605-AFE1-D65F1FE33C05}">
      <dgm:prSet/>
      <dgm:spPr/>
      <dgm:t>
        <a:bodyPr/>
        <a:lstStyle/>
        <a:p>
          <a:endParaRPr lang="pt-BR"/>
        </a:p>
      </dgm:t>
    </dgm:pt>
    <dgm:pt modelId="{0AD24021-F84A-4D63-AFE7-FFDCA6B923D4}" type="sibTrans" cxnId="{2CF14226-F254-4605-AFE1-D65F1FE33C05}">
      <dgm:prSet/>
      <dgm:spPr/>
      <dgm:t>
        <a:bodyPr/>
        <a:lstStyle/>
        <a:p>
          <a:endParaRPr lang="pt-BR"/>
        </a:p>
      </dgm:t>
    </dgm:pt>
    <dgm:pt modelId="{644D2ECA-2CF5-4F09-AE54-F2D191FAC68D}">
      <dgm:prSet phldrT="[Texto]"/>
      <dgm:spPr/>
      <dgm:t>
        <a:bodyPr/>
        <a:lstStyle/>
        <a:p>
          <a:r>
            <a:rPr lang="pt-BR" dirty="0"/>
            <a:t>CESTEH -Centro de Estudos em Ecologia Humana e Saúde do Trabalhador</a:t>
          </a:r>
        </a:p>
      </dgm:t>
    </dgm:pt>
    <dgm:pt modelId="{059B8250-D981-4B9E-BFC0-9DE45512183A}" type="parTrans" cxnId="{03551027-7567-4555-A285-B6D8D5055DD1}">
      <dgm:prSet/>
      <dgm:spPr/>
      <dgm:t>
        <a:bodyPr/>
        <a:lstStyle/>
        <a:p>
          <a:endParaRPr lang="pt-BR"/>
        </a:p>
      </dgm:t>
    </dgm:pt>
    <dgm:pt modelId="{B9DD299F-7A6A-49CB-8ADF-4C3484BBFD2E}" type="sibTrans" cxnId="{03551027-7567-4555-A285-B6D8D5055DD1}">
      <dgm:prSet/>
      <dgm:spPr/>
      <dgm:t>
        <a:bodyPr/>
        <a:lstStyle/>
        <a:p>
          <a:endParaRPr lang="pt-BR"/>
        </a:p>
      </dgm:t>
    </dgm:pt>
    <dgm:pt modelId="{373CAB6B-5591-4A6E-9E63-091A4BF345D0}">
      <dgm:prSet phldrT="[Texto]"/>
      <dgm:spPr/>
      <dgm:t>
        <a:bodyPr/>
        <a:lstStyle/>
        <a:p>
          <a:r>
            <a:rPr lang="pt-BR" dirty="0"/>
            <a:t>1986</a:t>
          </a:r>
        </a:p>
      </dgm:t>
    </dgm:pt>
    <dgm:pt modelId="{43D7AD21-1A66-4CCA-B36D-4E00CAD4E089}" type="parTrans" cxnId="{A22FAD2D-0E48-4429-A047-E25B25C748B9}">
      <dgm:prSet/>
      <dgm:spPr/>
      <dgm:t>
        <a:bodyPr/>
        <a:lstStyle/>
        <a:p>
          <a:endParaRPr lang="pt-BR"/>
        </a:p>
      </dgm:t>
    </dgm:pt>
    <dgm:pt modelId="{362A97DA-7792-48AE-BE81-E1E633E9E5FA}" type="sibTrans" cxnId="{A22FAD2D-0E48-4429-A047-E25B25C748B9}">
      <dgm:prSet/>
      <dgm:spPr/>
      <dgm:t>
        <a:bodyPr/>
        <a:lstStyle/>
        <a:p>
          <a:endParaRPr lang="pt-BR"/>
        </a:p>
      </dgm:t>
    </dgm:pt>
    <dgm:pt modelId="{E270D7EF-FFF0-4275-A4B1-23BD92B52C62}">
      <dgm:prSet phldrT="[Texto]"/>
      <dgm:spPr/>
      <dgm:t>
        <a:bodyPr/>
        <a:lstStyle/>
        <a:p>
          <a:r>
            <a:rPr lang="pt-BR" dirty="0"/>
            <a:t>Crescimento dos Programas de Saúde do Trabalhador</a:t>
          </a:r>
        </a:p>
      </dgm:t>
    </dgm:pt>
    <dgm:pt modelId="{9FC71D80-4B7A-4753-A400-E6907589E23F}" type="parTrans" cxnId="{6DC16B65-6124-488B-917D-C09B94889E25}">
      <dgm:prSet/>
      <dgm:spPr/>
      <dgm:t>
        <a:bodyPr/>
        <a:lstStyle/>
        <a:p>
          <a:endParaRPr lang="pt-BR"/>
        </a:p>
      </dgm:t>
    </dgm:pt>
    <dgm:pt modelId="{15EEA307-85EF-407D-9AF1-D9E6D1C5BF6B}" type="sibTrans" cxnId="{6DC16B65-6124-488B-917D-C09B94889E25}">
      <dgm:prSet/>
      <dgm:spPr/>
      <dgm:t>
        <a:bodyPr/>
        <a:lstStyle/>
        <a:p>
          <a:endParaRPr lang="pt-BR"/>
        </a:p>
      </dgm:t>
    </dgm:pt>
    <dgm:pt modelId="{8342F3BA-C692-40D0-B459-4FD18DD0058E}">
      <dgm:prSet phldrT="[Texto]"/>
      <dgm:spPr/>
      <dgm:t>
        <a:bodyPr/>
        <a:lstStyle/>
        <a:p>
          <a:r>
            <a:rPr lang="pt-BR" dirty="0"/>
            <a:t>1994</a:t>
          </a:r>
        </a:p>
      </dgm:t>
    </dgm:pt>
    <dgm:pt modelId="{48237FEA-97ED-4351-BD04-F13AE8024281}" type="parTrans" cxnId="{CD4A95D5-3E0F-474D-8057-DB9778BCC32E}">
      <dgm:prSet/>
      <dgm:spPr/>
      <dgm:t>
        <a:bodyPr/>
        <a:lstStyle/>
        <a:p>
          <a:endParaRPr lang="pt-BR"/>
        </a:p>
      </dgm:t>
    </dgm:pt>
    <dgm:pt modelId="{A13D89D8-628E-4876-9F66-8C6DEB39C9C9}" type="sibTrans" cxnId="{CD4A95D5-3E0F-474D-8057-DB9778BCC32E}">
      <dgm:prSet/>
      <dgm:spPr/>
      <dgm:t>
        <a:bodyPr/>
        <a:lstStyle/>
        <a:p>
          <a:endParaRPr lang="pt-BR"/>
        </a:p>
      </dgm:t>
    </dgm:pt>
    <dgm:pt modelId="{E2CE595B-D3C2-4752-A262-8CE692754A4A}">
      <dgm:prSet phldrT="[Texto]"/>
      <dgm:spPr/>
      <dgm:t>
        <a:bodyPr/>
        <a:lstStyle/>
        <a:p>
          <a:r>
            <a:rPr lang="pt-BR" dirty="0"/>
            <a:t>1988</a:t>
          </a:r>
        </a:p>
      </dgm:t>
    </dgm:pt>
    <dgm:pt modelId="{4434ABAE-09F3-4051-A7EB-532D225253D1}" type="parTrans" cxnId="{A83F941E-133A-4EB2-9D27-F2C3846B5510}">
      <dgm:prSet/>
      <dgm:spPr/>
      <dgm:t>
        <a:bodyPr/>
        <a:lstStyle/>
        <a:p>
          <a:endParaRPr lang="pt-BR"/>
        </a:p>
      </dgm:t>
    </dgm:pt>
    <dgm:pt modelId="{52CEB1CB-8DB2-4F0A-8EFA-48E8001F4989}" type="sibTrans" cxnId="{A83F941E-133A-4EB2-9D27-F2C3846B5510}">
      <dgm:prSet/>
      <dgm:spPr/>
      <dgm:t>
        <a:bodyPr/>
        <a:lstStyle/>
        <a:p>
          <a:endParaRPr lang="pt-BR"/>
        </a:p>
      </dgm:t>
    </dgm:pt>
    <dgm:pt modelId="{748B8A07-A632-4A18-BE4D-6A0A6A8C4092}">
      <dgm:prSet phldrT="[Texto]"/>
      <dgm:spPr/>
      <dgm:t>
        <a:bodyPr/>
        <a:lstStyle/>
        <a:p>
          <a:r>
            <a:rPr lang="pt-BR" dirty="0"/>
            <a:t>1989</a:t>
          </a:r>
        </a:p>
      </dgm:t>
    </dgm:pt>
    <dgm:pt modelId="{72EC04BC-030F-4FF0-9413-2D0808EEC2F6}" type="parTrans" cxnId="{45FF449F-EAFD-4A03-95EE-E490DE235044}">
      <dgm:prSet/>
      <dgm:spPr/>
      <dgm:t>
        <a:bodyPr/>
        <a:lstStyle/>
        <a:p>
          <a:endParaRPr lang="pt-BR"/>
        </a:p>
      </dgm:t>
    </dgm:pt>
    <dgm:pt modelId="{82951F12-20DC-4231-9593-F9D85503EE33}" type="sibTrans" cxnId="{45FF449F-EAFD-4A03-95EE-E490DE235044}">
      <dgm:prSet/>
      <dgm:spPr/>
      <dgm:t>
        <a:bodyPr/>
        <a:lstStyle/>
        <a:p>
          <a:endParaRPr lang="pt-BR"/>
        </a:p>
      </dgm:t>
    </dgm:pt>
    <dgm:pt modelId="{49CFA106-17CA-4145-861D-743F389E41F7}">
      <dgm:prSet/>
      <dgm:spPr/>
      <dgm:t>
        <a:bodyPr/>
        <a:lstStyle/>
        <a:p>
          <a:r>
            <a:rPr lang="pt-BR" dirty="0"/>
            <a:t>Constituição Federal</a:t>
          </a:r>
        </a:p>
      </dgm:t>
    </dgm:pt>
    <dgm:pt modelId="{B923E2F4-A7D3-4456-8A74-EBB5A91878FD}" type="parTrans" cxnId="{E4E69CAE-E93A-472B-9FB6-0B641DCFED5D}">
      <dgm:prSet/>
      <dgm:spPr/>
      <dgm:t>
        <a:bodyPr/>
        <a:lstStyle/>
        <a:p>
          <a:endParaRPr lang="pt-BR"/>
        </a:p>
      </dgm:t>
    </dgm:pt>
    <dgm:pt modelId="{B608F2E4-FA7F-4494-B166-21B1838B5444}" type="sibTrans" cxnId="{E4E69CAE-E93A-472B-9FB6-0B641DCFED5D}">
      <dgm:prSet/>
      <dgm:spPr/>
      <dgm:t>
        <a:bodyPr/>
        <a:lstStyle/>
        <a:p>
          <a:endParaRPr lang="pt-BR"/>
        </a:p>
      </dgm:t>
    </dgm:pt>
    <dgm:pt modelId="{B50CCBDB-98E3-4FBA-A6F2-EB8B454044C0}">
      <dgm:prSet/>
      <dgm:spPr/>
      <dgm:t>
        <a:bodyPr/>
        <a:lstStyle/>
        <a:p>
          <a:r>
            <a:rPr lang="pt-BR" dirty="0"/>
            <a:t>Constituições Estaduais</a:t>
          </a:r>
        </a:p>
      </dgm:t>
    </dgm:pt>
    <dgm:pt modelId="{94A23401-4411-473A-8269-F331DEB01F24}" type="parTrans" cxnId="{8C2CA778-8E41-41D0-B39F-4AFB38A65EE6}">
      <dgm:prSet/>
      <dgm:spPr/>
      <dgm:t>
        <a:bodyPr/>
        <a:lstStyle/>
        <a:p>
          <a:endParaRPr lang="pt-BR"/>
        </a:p>
      </dgm:t>
    </dgm:pt>
    <dgm:pt modelId="{7A9DD96B-6192-4799-9B4F-55BC131389D0}" type="sibTrans" cxnId="{8C2CA778-8E41-41D0-B39F-4AFB38A65EE6}">
      <dgm:prSet/>
      <dgm:spPr/>
      <dgm:t>
        <a:bodyPr/>
        <a:lstStyle/>
        <a:p>
          <a:endParaRPr lang="pt-BR"/>
        </a:p>
      </dgm:t>
    </dgm:pt>
    <dgm:pt modelId="{9E36B46B-114E-45B7-8D9D-20323D187E9E}">
      <dgm:prSet phldrT="[Texto]"/>
      <dgm:spPr/>
      <dgm:t>
        <a:bodyPr/>
        <a:lstStyle/>
        <a:p>
          <a:r>
            <a:rPr lang="pt-BR" dirty="0"/>
            <a:t>1ª Conferência Nacional de Saúde do Trabalhador</a:t>
          </a:r>
        </a:p>
      </dgm:t>
    </dgm:pt>
    <dgm:pt modelId="{F8D75D7C-107B-4AA7-BF2F-83AFD05F77BB}" type="parTrans" cxnId="{34E561D7-A781-4B27-A718-16154824CE95}">
      <dgm:prSet/>
      <dgm:spPr/>
      <dgm:t>
        <a:bodyPr/>
        <a:lstStyle/>
        <a:p>
          <a:endParaRPr lang="pt-BR"/>
        </a:p>
      </dgm:t>
    </dgm:pt>
    <dgm:pt modelId="{B9FEBC87-9A02-4FED-B8EA-607319F235A4}" type="sibTrans" cxnId="{34E561D7-A781-4B27-A718-16154824CE95}">
      <dgm:prSet/>
      <dgm:spPr/>
      <dgm:t>
        <a:bodyPr/>
        <a:lstStyle/>
        <a:p>
          <a:endParaRPr lang="pt-BR"/>
        </a:p>
      </dgm:t>
    </dgm:pt>
    <dgm:pt modelId="{243A438E-9E64-40B2-BF01-CAE03406DCD4}">
      <dgm:prSet phldrT="[Texto]"/>
      <dgm:spPr/>
      <dgm:t>
        <a:bodyPr/>
        <a:lstStyle/>
        <a:p>
          <a:r>
            <a:rPr lang="pt-BR" dirty="0"/>
            <a:t>VIII Conferência Nacional de Saúde</a:t>
          </a:r>
        </a:p>
      </dgm:t>
    </dgm:pt>
    <dgm:pt modelId="{092F5FC9-16C7-4D4D-A653-40AF548934A9}" type="parTrans" cxnId="{564D73E8-CDB7-4667-A243-4057BE85F2FB}">
      <dgm:prSet/>
      <dgm:spPr/>
      <dgm:t>
        <a:bodyPr/>
        <a:lstStyle/>
        <a:p>
          <a:endParaRPr lang="pt-BR"/>
        </a:p>
      </dgm:t>
    </dgm:pt>
    <dgm:pt modelId="{F73842C7-CB2E-4F5C-B279-C384BA7D0A00}" type="sibTrans" cxnId="{564D73E8-CDB7-4667-A243-4057BE85F2FB}">
      <dgm:prSet/>
      <dgm:spPr/>
      <dgm:t>
        <a:bodyPr/>
        <a:lstStyle/>
        <a:p>
          <a:endParaRPr lang="pt-BR"/>
        </a:p>
      </dgm:t>
    </dgm:pt>
    <dgm:pt modelId="{6396EB8E-27A6-4832-875C-157AD120E7C7}" type="pres">
      <dgm:prSet presAssocID="{0B87E1AE-269D-45EE-A8FA-71F0CD1D89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433C28-B15A-4493-8C9B-6AABE7B32702}" type="pres">
      <dgm:prSet presAssocID="{30C8829E-8C28-4199-9E12-A5339EBCC293}" presName="composite" presStyleCnt="0"/>
      <dgm:spPr/>
    </dgm:pt>
    <dgm:pt modelId="{EEF36F26-BEC2-457E-BC48-445E0297C21B}" type="pres">
      <dgm:prSet presAssocID="{30C8829E-8C28-4199-9E12-A5339EBCC293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67FA82-B047-42DC-A30F-35E6499C664E}" type="pres">
      <dgm:prSet presAssocID="{30C8829E-8C28-4199-9E12-A5339EBCC293}" presName="parSh" presStyleLbl="node1" presStyleIdx="0" presStyleCnt="5"/>
      <dgm:spPr/>
      <dgm:t>
        <a:bodyPr/>
        <a:lstStyle/>
        <a:p>
          <a:endParaRPr lang="pt-BR"/>
        </a:p>
      </dgm:t>
    </dgm:pt>
    <dgm:pt modelId="{31779F6D-55F2-4F86-B4E7-0734DF2239A4}" type="pres">
      <dgm:prSet presAssocID="{30C8829E-8C28-4199-9E12-A5339EBCC293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21A265-0D9D-4271-A906-6688A4F19E3D}" type="pres">
      <dgm:prSet presAssocID="{0AD24021-F84A-4D63-AFE7-FFDCA6B923D4}" presName="sibTrans" presStyleLbl="sibTrans2D1" presStyleIdx="0" presStyleCnt="4"/>
      <dgm:spPr/>
      <dgm:t>
        <a:bodyPr/>
        <a:lstStyle/>
        <a:p>
          <a:endParaRPr lang="pt-BR"/>
        </a:p>
      </dgm:t>
    </dgm:pt>
    <dgm:pt modelId="{EEF93A9F-9D1B-4A60-82E8-E16990AA31D6}" type="pres">
      <dgm:prSet presAssocID="{0AD24021-F84A-4D63-AFE7-FFDCA6B923D4}" presName="connTx" presStyleLbl="sibTrans2D1" presStyleIdx="0" presStyleCnt="4"/>
      <dgm:spPr/>
      <dgm:t>
        <a:bodyPr/>
        <a:lstStyle/>
        <a:p>
          <a:endParaRPr lang="pt-BR"/>
        </a:p>
      </dgm:t>
    </dgm:pt>
    <dgm:pt modelId="{6BB2C5D2-9BDC-4D6A-BCD7-BA0325FD50E7}" type="pres">
      <dgm:prSet presAssocID="{373CAB6B-5591-4A6E-9E63-091A4BF345D0}" presName="composite" presStyleCnt="0"/>
      <dgm:spPr/>
    </dgm:pt>
    <dgm:pt modelId="{4DB9AE45-A496-481B-AC94-65E42860509C}" type="pres">
      <dgm:prSet presAssocID="{373CAB6B-5591-4A6E-9E63-091A4BF345D0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3179F1-FB8A-4EF0-8379-81CE6A7D5FDF}" type="pres">
      <dgm:prSet presAssocID="{373CAB6B-5591-4A6E-9E63-091A4BF345D0}" presName="parSh" presStyleLbl="node1" presStyleIdx="1" presStyleCnt="5"/>
      <dgm:spPr/>
      <dgm:t>
        <a:bodyPr/>
        <a:lstStyle/>
        <a:p>
          <a:endParaRPr lang="pt-BR"/>
        </a:p>
      </dgm:t>
    </dgm:pt>
    <dgm:pt modelId="{A1AFC3C9-25B3-493E-B203-686B1B176A9B}" type="pres">
      <dgm:prSet presAssocID="{373CAB6B-5591-4A6E-9E63-091A4BF345D0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2CD308-D533-49C4-89B8-C10B2430F736}" type="pres">
      <dgm:prSet presAssocID="{362A97DA-7792-48AE-BE81-E1E633E9E5F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EFC104B5-6E4A-4492-8743-181BBC398829}" type="pres">
      <dgm:prSet presAssocID="{362A97DA-7792-48AE-BE81-E1E633E9E5FA}" presName="connTx" presStyleLbl="sibTrans2D1" presStyleIdx="1" presStyleCnt="4"/>
      <dgm:spPr/>
      <dgm:t>
        <a:bodyPr/>
        <a:lstStyle/>
        <a:p>
          <a:endParaRPr lang="pt-BR"/>
        </a:p>
      </dgm:t>
    </dgm:pt>
    <dgm:pt modelId="{7CBC112F-2031-43FC-8FD9-75364BF4F136}" type="pres">
      <dgm:prSet presAssocID="{E2CE595B-D3C2-4752-A262-8CE692754A4A}" presName="composite" presStyleCnt="0"/>
      <dgm:spPr/>
    </dgm:pt>
    <dgm:pt modelId="{F03E7386-4226-4F6A-8D2D-1933B11D6CDB}" type="pres">
      <dgm:prSet presAssocID="{E2CE595B-D3C2-4752-A262-8CE692754A4A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D3CF73-C3C3-4097-B607-1F96BF7D85ED}" type="pres">
      <dgm:prSet presAssocID="{E2CE595B-D3C2-4752-A262-8CE692754A4A}" presName="parSh" presStyleLbl="node1" presStyleIdx="2" presStyleCnt="5"/>
      <dgm:spPr/>
      <dgm:t>
        <a:bodyPr/>
        <a:lstStyle/>
        <a:p>
          <a:endParaRPr lang="pt-BR"/>
        </a:p>
      </dgm:t>
    </dgm:pt>
    <dgm:pt modelId="{EED86844-BB00-43D5-967A-183C3DEB0210}" type="pres">
      <dgm:prSet presAssocID="{E2CE595B-D3C2-4752-A262-8CE692754A4A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BB121A-EA1B-4DAE-9B0D-A335500B6AF5}" type="pres">
      <dgm:prSet presAssocID="{52CEB1CB-8DB2-4F0A-8EFA-48E8001F4989}" presName="sibTrans" presStyleLbl="sibTrans2D1" presStyleIdx="2" presStyleCnt="4"/>
      <dgm:spPr/>
      <dgm:t>
        <a:bodyPr/>
        <a:lstStyle/>
        <a:p>
          <a:endParaRPr lang="pt-BR"/>
        </a:p>
      </dgm:t>
    </dgm:pt>
    <dgm:pt modelId="{8086F35C-EB49-4957-9405-972613BDCE0A}" type="pres">
      <dgm:prSet presAssocID="{52CEB1CB-8DB2-4F0A-8EFA-48E8001F4989}" presName="connTx" presStyleLbl="sibTrans2D1" presStyleIdx="2" presStyleCnt="4"/>
      <dgm:spPr/>
      <dgm:t>
        <a:bodyPr/>
        <a:lstStyle/>
        <a:p>
          <a:endParaRPr lang="pt-BR"/>
        </a:p>
      </dgm:t>
    </dgm:pt>
    <dgm:pt modelId="{C4A08B86-E795-46BB-B2DE-F0EE3BB6E0C0}" type="pres">
      <dgm:prSet presAssocID="{748B8A07-A632-4A18-BE4D-6A0A6A8C4092}" presName="composite" presStyleCnt="0"/>
      <dgm:spPr/>
    </dgm:pt>
    <dgm:pt modelId="{4721C64B-0584-42BD-9D8E-5A796781FD62}" type="pres">
      <dgm:prSet presAssocID="{748B8A07-A632-4A18-BE4D-6A0A6A8C4092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DCF5FE-150F-4333-A797-B63CD37D16FB}" type="pres">
      <dgm:prSet presAssocID="{748B8A07-A632-4A18-BE4D-6A0A6A8C4092}" presName="parSh" presStyleLbl="node1" presStyleIdx="3" presStyleCnt="5"/>
      <dgm:spPr/>
      <dgm:t>
        <a:bodyPr/>
        <a:lstStyle/>
        <a:p>
          <a:endParaRPr lang="pt-BR"/>
        </a:p>
      </dgm:t>
    </dgm:pt>
    <dgm:pt modelId="{07A7D103-B307-4BC0-98FE-1F1B8DD05B22}" type="pres">
      <dgm:prSet presAssocID="{748B8A07-A632-4A18-BE4D-6A0A6A8C4092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E861EB-BA84-4F9A-94C6-BA4E8A8DABC5}" type="pres">
      <dgm:prSet presAssocID="{82951F12-20DC-4231-9593-F9D85503EE33}" presName="sibTrans" presStyleLbl="sibTrans2D1" presStyleIdx="3" presStyleCnt="4"/>
      <dgm:spPr/>
      <dgm:t>
        <a:bodyPr/>
        <a:lstStyle/>
        <a:p>
          <a:endParaRPr lang="pt-BR"/>
        </a:p>
      </dgm:t>
    </dgm:pt>
    <dgm:pt modelId="{3603FAC3-9BD3-4540-AC85-D2A597A2381E}" type="pres">
      <dgm:prSet presAssocID="{82951F12-20DC-4231-9593-F9D85503EE33}" presName="connTx" presStyleLbl="sibTrans2D1" presStyleIdx="3" presStyleCnt="4"/>
      <dgm:spPr/>
      <dgm:t>
        <a:bodyPr/>
        <a:lstStyle/>
        <a:p>
          <a:endParaRPr lang="pt-BR"/>
        </a:p>
      </dgm:t>
    </dgm:pt>
    <dgm:pt modelId="{DAF8972F-835F-45AB-BDEA-7E556189E624}" type="pres">
      <dgm:prSet presAssocID="{8342F3BA-C692-40D0-B459-4FD18DD0058E}" presName="composite" presStyleCnt="0"/>
      <dgm:spPr/>
    </dgm:pt>
    <dgm:pt modelId="{0AE1C823-EAD1-4499-B225-8B84FD0E1438}" type="pres">
      <dgm:prSet presAssocID="{8342F3BA-C692-40D0-B459-4FD18DD0058E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1D5330-768F-4BBE-8111-5F7A0CDBC392}" type="pres">
      <dgm:prSet presAssocID="{8342F3BA-C692-40D0-B459-4FD18DD0058E}" presName="parSh" presStyleLbl="node1" presStyleIdx="4" presStyleCnt="5"/>
      <dgm:spPr/>
      <dgm:t>
        <a:bodyPr/>
        <a:lstStyle/>
        <a:p>
          <a:endParaRPr lang="pt-BR"/>
        </a:p>
      </dgm:t>
    </dgm:pt>
    <dgm:pt modelId="{908FC787-E20A-4041-AB0B-F0965D0382F7}" type="pres">
      <dgm:prSet presAssocID="{8342F3BA-C692-40D0-B459-4FD18DD0058E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D1686F-7396-4F7B-A2B7-A083D0574396}" type="presOf" srcId="{373CAB6B-5591-4A6E-9E63-091A4BF345D0}" destId="{503179F1-FB8A-4EF0-8379-81CE6A7D5FDF}" srcOrd="1" destOrd="0" presId="urn:microsoft.com/office/officeart/2005/8/layout/process3"/>
    <dgm:cxn modelId="{8C2CA778-8E41-41D0-B39F-4AFB38A65EE6}" srcId="{748B8A07-A632-4A18-BE4D-6A0A6A8C4092}" destId="{B50CCBDB-98E3-4FBA-A6F2-EB8B454044C0}" srcOrd="0" destOrd="0" parTransId="{94A23401-4411-473A-8269-F331DEB01F24}" sibTransId="{7A9DD96B-6192-4799-9B4F-55BC131389D0}"/>
    <dgm:cxn modelId="{9352F8A5-65B5-4C81-BD87-617AEAD2D29D}" type="presOf" srcId="{243A438E-9E64-40B2-BF01-CAE03406DCD4}" destId="{A1AFC3C9-25B3-493E-B203-686B1B176A9B}" srcOrd="0" destOrd="1" presId="urn:microsoft.com/office/officeart/2005/8/layout/process3"/>
    <dgm:cxn modelId="{28126879-706A-4597-AC95-2066F7839705}" type="presOf" srcId="{0AD24021-F84A-4D63-AFE7-FFDCA6B923D4}" destId="{EEF93A9F-9D1B-4A60-82E8-E16990AA31D6}" srcOrd="1" destOrd="0" presId="urn:microsoft.com/office/officeart/2005/8/layout/process3"/>
    <dgm:cxn modelId="{5FB7B014-2775-41FD-810A-BD489EFFF600}" type="presOf" srcId="{644D2ECA-2CF5-4F09-AE54-F2D191FAC68D}" destId="{31779F6D-55F2-4F86-B4E7-0734DF2239A4}" srcOrd="0" destOrd="0" presId="urn:microsoft.com/office/officeart/2005/8/layout/process3"/>
    <dgm:cxn modelId="{EC0E4ADA-4A78-4FD2-8476-161CC727CCC7}" type="presOf" srcId="{E2CE595B-D3C2-4752-A262-8CE692754A4A}" destId="{04D3CF73-C3C3-4097-B607-1F96BF7D85ED}" srcOrd="1" destOrd="0" presId="urn:microsoft.com/office/officeart/2005/8/layout/process3"/>
    <dgm:cxn modelId="{03551027-7567-4555-A285-B6D8D5055DD1}" srcId="{30C8829E-8C28-4199-9E12-A5339EBCC293}" destId="{644D2ECA-2CF5-4F09-AE54-F2D191FAC68D}" srcOrd="0" destOrd="0" parTransId="{059B8250-D981-4B9E-BFC0-9DE45512183A}" sibTransId="{B9DD299F-7A6A-49CB-8ADF-4C3484BBFD2E}"/>
    <dgm:cxn modelId="{FA8DAEC3-229F-455E-AF1C-BBDE50954B01}" type="presOf" srcId="{0B87E1AE-269D-45EE-A8FA-71F0CD1D897C}" destId="{6396EB8E-27A6-4832-875C-157AD120E7C7}" srcOrd="0" destOrd="0" presId="urn:microsoft.com/office/officeart/2005/8/layout/process3"/>
    <dgm:cxn modelId="{B0CB2CA5-C7D2-493D-89B2-287904ED1C0B}" type="presOf" srcId="{8342F3BA-C692-40D0-B459-4FD18DD0058E}" destId="{0AE1C823-EAD1-4499-B225-8B84FD0E1438}" srcOrd="0" destOrd="0" presId="urn:microsoft.com/office/officeart/2005/8/layout/process3"/>
    <dgm:cxn modelId="{FD1A1FC9-3120-4159-A5D1-1D4C5A62502D}" type="presOf" srcId="{748B8A07-A632-4A18-BE4D-6A0A6A8C4092}" destId="{4721C64B-0584-42BD-9D8E-5A796781FD62}" srcOrd="0" destOrd="0" presId="urn:microsoft.com/office/officeart/2005/8/layout/process3"/>
    <dgm:cxn modelId="{FEA9ED10-CA97-431C-BF73-67CC8350B41A}" type="presOf" srcId="{30C8829E-8C28-4199-9E12-A5339EBCC293}" destId="{3C67FA82-B047-42DC-A30F-35E6499C664E}" srcOrd="1" destOrd="0" presId="urn:microsoft.com/office/officeart/2005/8/layout/process3"/>
    <dgm:cxn modelId="{6DC16B65-6124-488B-917D-C09B94889E25}" srcId="{8342F3BA-C692-40D0-B459-4FD18DD0058E}" destId="{E270D7EF-FFF0-4275-A4B1-23BD92B52C62}" srcOrd="0" destOrd="0" parTransId="{9FC71D80-4B7A-4753-A400-E6907589E23F}" sibTransId="{15EEA307-85EF-407D-9AF1-D9E6D1C5BF6B}"/>
    <dgm:cxn modelId="{C8D96A77-E883-4591-864C-4363F0CFC8F4}" type="presOf" srcId="{0AD24021-F84A-4D63-AFE7-FFDCA6B923D4}" destId="{D421A265-0D9D-4271-A906-6688A4F19E3D}" srcOrd="0" destOrd="0" presId="urn:microsoft.com/office/officeart/2005/8/layout/process3"/>
    <dgm:cxn modelId="{564D73E8-CDB7-4667-A243-4057BE85F2FB}" srcId="{373CAB6B-5591-4A6E-9E63-091A4BF345D0}" destId="{243A438E-9E64-40B2-BF01-CAE03406DCD4}" srcOrd="1" destOrd="0" parTransId="{092F5FC9-16C7-4D4D-A653-40AF548934A9}" sibTransId="{F73842C7-CB2E-4F5C-B279-C384BA7D0A00}"/>
    <dgm:cxn modelId="{B361C9F3-9F9D-4F1A-A344-499B2F6FD0B1}" type="presOf" srcId="{52CEB1CB-8DB2-4F0A-8EFA-48E8001F4989}" destId="{8086F35C-EB49-4957-9405-972613BDCE0A}" srcOrd="1" destOrd="0" presId="urn:microsoft.com/office/officeart/2005/8/layout/process3"/>
    <dgm:cxn modelId="{57200314-FF6A-43A4-8FF8-7D0CBA215C9C}" type="presOf" srcId="{49CFA106-17CA-4145-861D-743F389E41F7}" destId="{EED86844-BB00-43D5-967A-183C3DEB0210}" srcOrd="0" destOrd="0" presId="urn:microsoft.com/office/officeart/2005/8/layout/process3"/>
    <dgm:cxn modelId="{12F38A46-B895-4259-973E-CDDE0DBABF2D}" type="presOf" srcId="{9E36B46B-114E-45B7-8D9D-20323D187E9E}" destId="{A1AFC3C9-25B3-493E-B203-686B1B176A9B}" srcOrd="0" destOrd="0" presId="urn:microsoft.com/office/officeart/2005/8/layout/process3"/>
    <dgm:cxn modelId="{41A3A411-6C70-4944-BAA0-F8DC34647FBB}" type="presOf" srcId="{362A97DA-7792-48AE-BE81-E1E633E9E5FA}" destId="{F82CD308-D533-49C4-89B8-C10B2430F736}" srcOrd="0" destOrd="0" presId="urn:microsoft.com/office/officeart/2005/8/layout/process3"/>
    <dgm:cxn modelId="{2B99B798-7D55-42C2-AA98-668BA7D67F23}" type="presOf" srcId="{B50CCBDB-98E3-4FBA-A6F2-EB8B454044C0}" destId="{07A7D103-B307-4BC0-98FE-1F1B8DD05B22}" srcOrd="0" destOrd="0" presId="urn:microsoft.com/office/officeart/2005/8/layout/process3"/>
    <dgm:cxn modelId="{45FF449F-EAFD-4A03-95EE-E490DE235044}" srcId="{0B87E1AE-269D-45EE-A8FA-71F0CD1D897C}" destId="{748B8A07-A632-4A18-BE4D-6A0A6A8C4092}" srcOrd="3" destOrd="0" parTransId="{72EC04BC-030F-4FF0-9413-2D0808EEC2F6}" sibTransId="{82951F12-20DC-4231-9593-F9D85503EE33}"/>
    <dgm:cxn modelId="{1A121231-2591-4BD8-8132-DB8749365672}" type="presOf" srcId="{E270D7EF-FFF0-4275-A4B1-23BD92B52C62}" destId="{908FC787-E20A-4041-AB0B-F0965D0382F7}" srcOrd="0" destOrd="0" presId="urn:microsoft.com/office/officeart/2005/8/layout/process3"/>
    <dgm:cxn modelId="{9C201813-451C-45B1-9BBD-53CD052A54CF}" type="presOf" srcId="{30C8829E-8C28-4199-9E12-A5339EBCC293}" destId="{EEF36F26-BEC2-457E-BC48-445E0297C21B}" srcOrd="0" destOrd="0" presId="urn:microsoft.com/office/officeart/2005/8/layout/process3"/>
    <dgm:cxn modelId="{7A668FD7-ED69-49AD-A07A-34605220EF64}" type="presOf" srcId="{82951F12-20DC-4231-9593-F9D85503EE33}" destId="{3603FAC3-9BD3-4540-AC85-D2A597A2381E}" srcOrd="1" destOrd="0" presId="urn:microsoft.com/office/officeart/2005/8/layout/process3"/>
    <dgm:cxn modelId="{8E2B2C0A-5D39-4B7E-ACD6-8DDCE41E07B1}" type="presOf" srcId="{E2CE595B-D3C2-4752-A262-8CE692754A4A}" destId="{F03E7386-4226-4F6A-8D2D-1933B11D6CDB}" srcOrd="0" destOrd="0" presId="urn:microsoft.com/office/officeart/2005/8/layout/process3"/>
    <dgm:cxn modelId="{2CF14226-F254-4605-AFE1-D65F1FE33C05}" srcId="{0B87E1AE-269D-45EE-A8FA-71F0CD1D897C}" destId="{30C8829E-8C28-4199-9E12-A5339EBCC293}" srcOrd="0" destOrd="0" parTransId="{0B0EBF46-7C35-4B47-B192-0A2187A3FB69}" sibTransId="{0AD24021-F84A-4D63-AFE7-FFDCA6B923D4}"/>
    <dgm:cxn modelId="{B47AED44-A276-4A2E-AC3D-645194DDEE5F}" type="presOf" srcId="{362A97DA-7792-48AE-BE81-E1E633E9E5FA}" destId="{EFC104B5-6E4A-4492-8743-181BBC398829}" srcOrd="1" destOrd="0" presId="urn:microsoft.com/office/officeart/2005/8/layout/process3"/>
    <dgm:cxn modelId="{7A15FA34-7FD3-4732-9875-361DF2D717D2}" type="presOf" srcId="{82951F12-20DC-4231-9593-F9D85503EE33}" destId="{74E861EB-BA84-4F9A-94C6-BA4E8A8DABC5}" srcOrd="0" destOrd="0" presId="urn:microsoft.com/office/officeart/2005/8/layout/process3"/>
    <dgm:cxn modelId="{00429CF3-FE9E-4418-A94E-7A5DA00BECB9}" type="presOf" srcId="{52CEB1CB-8DB2-4F0A-8EFA-48E8001F4989}" destId="{1CBB121A-EA1B-4DAE-9B0D-A335500B6AF5}" srcOrd="0" destOrd="0" presId="urn:microsoft.com/office/officeart/2005/8/layout/process3"/>
    <dgm:cxn modelId="{A22FAD2D-0E48-4429-A047-E25B25C748B9}" srcId="{0B87E1AE-269D-45EE-A8FA-71F0CD1D897C}" destId="{373CAB6B-5591-4A6E-9E63-091A4BF345D0}" srcOrd="1" destOrd="0" parTransId="{43D7AD21-1A66-4CCA-B36D-4E00CAD4E089}" sibTransId="{362A97DA-7792-48AE-BE81-E1E633E9E5FA}"/>
    <dgm:cxn modelId="{84A5E442-DF27-4245-81FF-46C669165922}" type="presOf" srcId="{748B8A07-A632-4A18-BE4D-6A0A6A8C4092}" destId="{E5DCF5FE-150F-4333-A797-B63CD37D16FB}" srcOrd="1" destOrd="0" presId="urn:microsoft.com/office/officeart/2005/8/layout/process3"/>
    <dgm:cxn modelId="{CD4A95D5-3E0F-474D-8057-DB9778BCC32E}" srcId="{0B87E1AE-269D-45EE-A8FA-71F0CD1D897C}" destId="{8342F3BA-C692-40D0-B459-4FD18DD0058E}" srcOrd="4" destOrd="0" parTransId="{48237FEA-97ED-4351-BD04-F13AE8024281}" sibTransId="{A13D89D8-628E-4876-9F66-8C6DEB39C9C9}"/>
    <dgm:cxn modelId="{EF1D89F5-F6CF-421D-B530-CB1AC3AE8A9B}" type="presOf" srcId="{373CAB6B-5591-4A6E-9E63-091A4BF345D0}" destId="{4DB9AE45-A496-481B-AC94-65E42860509C}" srcOrd="0" destOrd="0" presId="urn:microsoft.com/office/officeart/2005/8/layout/process3"/>
    <dgm:cxn modelId="{E4E69CAE-E93A-472B-9FB6-0B641DCFED5D}" srcId="{E2CE595B-D3C2-4752-A262-8CE692754A4A}" destId="{49CFA106-17CA-4145-861D-743F389E41F7}" srcOrd="0" destOrd="0" parTransId="{B923E2F4-A7D3-4456-8A74-EBB5A91878FD}" sibTransId="{B608F2E4-FA7F-4494-B166-21B1838B5444}"/>
    <dgm:cxn modelId="{34E561D7-A781-4B27-A718-16154824CE95}" srcId="{373CAB6B-5591-4A6E-9E63-091A4BF345D0}" destId="{9E36B46B-114E-45B7-8D9D-20323D187E9E}" srcOrd="0" destOrd="0" parTransId="{F8D75D7C-107B-4AA7-BF2F-83AFD05F77BB}" sibTransId="{B9FEBC87-9A02-4FED-B8EA-607319F235A4}"/>
    <dgm:cxn modelId="{A83F941E-133A-4EB2-9D27-F2C3846B5510}" srcId="{0B87E1AE-269D-45EE-A8FA-71F0CD1D897C}" destId="{E2CE595B-D3C2-4752-A262-8CE692754A4A}" srcOrd="2" destOrd="0" parTransId="{4434ABAE-09F3-4051-A7EB-532D225253D1}" sibTransId="{52CEB1CB-8DB2-4F0A-8EFA-48E8001F4989}"/>
    <dgm:cxn modelId="{686E8273-D9D8-4E51-9A3F-D1EDE8F42D34}" type="presOf" srcId="{8342F3BA-C692-40D0-B459-4FD18DD0058E}" destId="{601D5330-768F-4BBE-8111-5F7A0CDBC392}" srcOrd="1" destOrd="0" presId="urn:microsoft.com/office/officeart/2005/8/layout/process3"/>
    <dgm:cxn modelId="{ED54F103-2E8F-404F-8A29-86B80F79F49F}" type="presParOf" srcId="{6396EB8E-27A6-4832-875C-157AD120E7C7}" destId="{30433C28-B15A-4493-8C9B-6AABE7B32702}" srcOrd="0" destOrd="0" presId="urn:microsoft.com/office/officeart/2005/8/layout/process3"/>
    <dgm:cxn modelId="{5B24A73D-A7F9-49AA-830D-BD313EBED7C4}" type="presParOf" srcId="{30433C28-B15A-4493-8C9B-6AABE7B32702}" destId="{EEF36F26-BEC2-457E-BC48-445E0297C21B}" srcOrd="0" destOrd="0" presId="urn:microsoft.com/office/officeart/2005/8/layout/process3"/>
    <dgm:cxn modelId="{94A328B7-75D6-4060-A598-1D9795E76E13}" type="presParOf" srcId="{30433C28-B15A-4493-8C9B-6AABE7B32702}" destId="{3C67FA82-B047-42DC-A30F-35E6499C664E}" srcOrd="1" destOrd="0" presId="urn:microsoft.com/office/officeart/2005/8/layout/process3"/>
    <dgm:cxn modelId="{993A73CA-BEA1-4C39-B7E1-3BBC4704FB73}" type="presParOf" srcId="{30433C28-B15A-4493-8C9B-6AABE7B32702}" destId="{31779F6D-55F2-4F86-B4E7-0734DF2239A4}" srcOrd="2" destOrd="0" presId="urn:microsoft.com/office/officeart/2005/8/layout/process3"/>
    <dgm:cxn modelId="{0EACF807-B216-438A-A4BD-D88CA9BAE491}" type="presParOf" srcId="{6396EB8E-27A6-4832-875C-157AD120E7C7}" destId="{D421A265-0D9D-4271-A906-6688A4F19E3D}" srcOrd="1" destOrd="0" presId="urn:microsoft.com/office/officeart/2005/8/layout/process3"/>
    <dgm:cxn modelId="{A6EBBEDA-8901-43F3-B112-4D446A67349E}" type="presParOf" srcId="{D421A265-0D9D-4271-A906-6688A4F19E3D}" destId="{EEF93A9F-9D1B-4A60-82E8-E16990AA31D6}" srcOrd="0" destOrd="0" presId="urn:microsoft.com/office/officeart/2005/8/layout/process3"/>
    <dgm:cxn modelId="{7B5676CC-C9C6-4C9F-8ED0-877FA55A5C6F}" type="presParOf" srcId="{6396EB8E-27A6-4832-875C-157AD120E7C7}" destId="{6BB2C5D2-9BDC-4D6A-BCD7-BA0325FD50E7}" srcOrd="2" destOrd="0" presId="urn:microsoft.com/office/officeart/2005/8/layout/process3"/>
    <dgm:cxn modelId="{72F194F9-3340-4858-A968-90C2BA5D1068}" type="presParOf" srcId="{6BB2C5D2-9BDC-4D6A-BCD7-BA0325FD50E7}" destId="{4DB9AE45-A496-481B-AC94-65E42860509C}" srcOrd="0" destOrd="0" presId="urn:microsoft.com/office/officeart/2005/8/layout/process3"/>
    <dgm:cxn modelId="{3857F01A-292C-4F3B-8FC3-4FC5DD41B2B1}" type="presParOf" srcId="{6BB2C5D2-9BDC-4D6A-BCD7-BA0325FD50E7}" destId="{503179F1-FB8A-4EF0-8379-81CE6A7D5FDF}" srcOrd="1" destOrd="0" presId="urn:microsoft.com/office/officeart/2005/8/layout/process3"/>
    <dgm:cxn modelId="{6AB0539A-70F0-4E58-ABB2-276BE7A92896}" type="presParOf" srcId="{6BB2C5D2-9BDC-4D6A-BCD7-BA0325FD50E7}" destId="{A1AFC3C9-25B3-493E-B203-686B1B176A9B}" srcOrd="2" destOrd="0" presId="urn:microsoft.com/office/officeart/2005/8/layout/process3"/>
    <dgm:cxn modelId="{782254AC-1D07-4D83-AEDA-945873351035}" type="presParOf" srcId="{6396EB8E-27A6-4832-875C-157AD120E7C7}" destId="{F82CD308-D533-49C4-89B8-C10B2430F736}" srcOrd="3" destOrd="0" presId="urn:microsoft.com/office/officeart/2005/8/layout/process3"/>
    <dgm:cxn modelId="{B9857A7B-4C5D-424E-AFB2-9E6DEDC52656}" type="presParOf" srcId="{F82CD308-D533-49C4-89B8-C10B2430F736}" destId="{EFC104B5-6E4A-4492-8743-181BBC398829}" srcOrd="0" destOrd="0" presId="urn:microsoft.com/office/officeart/2005/8/layout/process3"/>
    <dgm:cxn modelId="{4412512D-1611-4D50-98D6-90A380333CD0}" type="presParOf" srcId="{6396EB8E-27A6-4832-875C-157AD120E7C7}" destId="{7CBC112F-2031-43FC-8FD9-75364BF4F136}" srcOrd="4" destOrd="0" presId="urn:microsoft.com/office/officeart/2005/8/layout/process3"/>
    <dgm:cxn modelId="{37880096-9999-4275-9C99-7376EC961A10}" type="presParOf" srcId="{7CBC112F-2031-43FC-8FD9-75364BF4F136}" destId="{F03E7386-4226-4F6A-8D2D-1933B11D6CDB}" srcOrd="0" destOrd="0" presId="urn:microsoft.com/office/officeart/2005/8/layout/process3"/>
    <dgm:cxn modelId="{C086E59B-FEC8-458F-96D2-6A7B81BD2FBB}" type="presParOf" srcId="{7CBC112F-2031-43FC-8FD9-75364BF4F136}" destId="{04D3CF73-C3C3-4097-B607-1F96BF7D85ED}" srcOrd="1" destOrd="0" presId="urn:microsoft.com/office/officeart/2005/8/layout/process3"/>
    <dgm:cxn modelId="{0F650CAB-1C38-4655-A320-249010F2D918}" type="presParOf" srcId="{7CBC112F-2031-43FC-8FD9-75364BF4F136}" destId="{EED86844-BB00-43D5-967A-183C3DEB0210}" srcOrd="2" destOrd="0" presId="urn:microsoft.com/office/officeart/2005/8/layout/process3"/>
    <dgm:cxn modelId="{2B3D660C-9974-4274-8453-2993C1C5B3FD}" type="presParOf" srcId="{6396EB8E-27A6-4832-875C-157AD120E7C7}" destId="{1CBB121A-EA1B-4DAE-9B0D-A335500B6AF5}" srcOrd="5" destOrd="0" presId="urn:microsoft.com/office/officeart/2005/8/layout/process3"/>
    <dgm:cxn modelId="{408DC955-589C-4EBC-87F1-F22A41AFC381}" type="presParOf" srcId="{1CBB121A-EA1B-4DAE-9B0D-A335500B6AF5}" destId="{8086F35C-EB49-4957-9405-972613BDCE0A}" srcOrd="0" destOrd="0" presId="urn:microsoft.com/office/officeart/2005/8/layout/process3"/>
    <dgm:cxn modelId="{5A5EDF66-335E-4B48-9FC9-F659DDAEFAAC}" type="presParOf" srcId="{6396EB8E-27A6-4832-875C-157AD120E7C7}" destId="{C4A08B86-E795-46BB-B2DE-F0EE3BB6E0C0}" srcOrd="6" destOrd="0" presId="urn:microsoft.com/office/officeart/2005/8/layout/process3"/>
    <dgm:cxn modelId="{51429E96-2030-4493-B347-5EB3E8A7270F}" type="presParOf" srcId="{C4A08B86-E795-46BB-B2DE-F0EE3BB6E0C0}" destId="{4721C64B-0584-42BD-9D8E-5A796781FD62}" srcOrd="0" destOrd="0" presId="urn:microsoft.com/office/officeart/2005/8/layout/process3"/>
    <dgm:cxn modelId="{A4ED24E0-47B6-444F-AD65-9FA715AA5E43}" type="presParOf" srcId="{C4A08B86-E795-46BB-B2DE-F0EE3BB6E0C0}" destId="{E5DCF5FE-150F-4333-A797-B63CD37D16FB}" srcOrd="1" destOrd="0" presId="urn:microsoft.com/office/officeart/2005/8/layout/process3"/>
    <dgm:cxn modelId="{4294B30F-8051-4EF8-9197-94C64D3A18A2}" type="presParOf" srcId="{C4A08B86-E795-46BB-B2DE-F0EE3BB6E0C0}" destId="{07A7D103-B307-4BC0-98FE-1F1B8DD05B22}" srcOrd="2" destOrd="0" presId="urn:microsoft.com/office/officeart/2005/8/layout/process3"/>
    <dgm:cxn modelId="{3D1C0C6F-27FC-4B90-91AE-0C68677343C7}" type="presParOf" srcId="{6396EB8E-27A6-4832-875C-157AD120E7C7}" destId="{74E861EB-BA84-4F9A-94C6-BA4E8A8DABC5}" srcOrd="7" destOrd="0" presId="urn:microsoft.com/office/officeart/2005/8/layout/process3"/>
    <dgm:cxn modelId="{36945CF8-1A82-41EC-A70B-79B934EEE469}" type="presParOf" srcId="{74E861EB-BA84-4F9A-94C6-BA4E8A8DABC5}" destId="{3603FAC3-9BD3-4540-AC85-D2A597A2381E}" srcOrd="0" destOrd="0" presId="urn:microsoft.com/office/officeart/2005/8/layout/process3"/>
    <dgm:cxn modelId="{EBB08864-D22A-45A0-943F-AFE8F04388B7}" type="presParOf" srcId="{6396EB8E-27A6-4832-875C-157AD120E7C7}" destId="{DAF8972F-835F-45AB-BDEA-7E556189E624}" srcOrd="8" destOrd="0" presId="urn:microsoft.com/office/officeart/2005/8/layout/process3"/>
    <dgm:cxn modelId="{579DEF3D-800C-4AFA-9CE3-07767724E96F}" type="presParOf" srcId="{DAF8972F-835F-45AB-BDEA-7E556189E624}" destId="{0AE1C823-EAD1-4499-B225-8B84FD0E1438}" srcOrd="0" destOrd="0" presId="urn:microsoft.com/office/officeart/2005/8/layout/process3"/>
    <dgm:cxn modelId="{C1EE0B51-E0CC-4EE3-96AE-8C20A0BEA29A}" type="presParOf" srcId="{DAF8972F-835F-45AB-BDEA-7E556189E624}" destId="{601D5330-768F-4BBE-8111-5F7A0CDBC392}" srcOrd="1" destOrd="0" presId="urn:microsoft.com/office/officeart/2005/8/layout/process3"/>
    <dgm:cxn modelId="{CA8C691A-639F-49EB-B930-397D758F2C90}" type="presParOf" srcId="{DAF8972F-835F-45AB-BDEA-7E556189E624}" destId="{908FC787-E20A-4041-AB0B-F0965D0382F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0F22C-B13F-4055-9C7C-25690B1CCEE1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8790D40-61C6-47A2-8417-F170D2CB5CCF}">
      <dgm:prSet phldrT="[Texto]" custT="1"/>
      <dgm:spPr/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b="1" dirty="0"/>
            <a:t>1991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dirty="0"/>
            <a:t>CISTT – Comissão Intersetorial de Saúde do Trabalhador e da Trabalhadora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dirty="0"/>
        </a:p>
      </dgm:t>
    </dgm:pt>
    <dgm:pt modelId="{927C2AB3-386F-4B4C-8FEC-23AE4B72F9F6}" type="parTrans" cxnId="{03B7C5A8-8D76-4171-99B3-42E2EAF9C8AE}">
      <dgm:prSet/>
      <dgm:spPr/>
      <dgm:t>
        <a:bodyPr/>
        <a:lstStyle/>
        <a:p>
          <a:endParaRPr lang="pt-BR"/>
        </a:p>
      </dgm:t>
    </dgm:pt>
    <dgm:pt modelId="{B2BD9E4A-2A73-40CF-9077-CE755239740A}" type="sibTrans" cxnId="{03B7C5A8-8D76-4171-99B3-42E2EAF9C8AE}">
      <dgm:prSet/>
      <dgm:spPr/>
      <dgm:t>
        <a:bodyPr/>
        <a:lstStyle/>
        <a:p>
          <a:endParaRPr lang="pt-BR"/>
        </a:p>
      </dgm:t>
    </dgm:pt>
    <dgm:pt modelId="{23D8DCC6-3900-4B38-AE21-5CFADF46F9E6}">
      <dgm:prSet phldrT="[Texto]" custT="1"/>
      <dgm:spPr/>
      <dgm:t>
        <a:bodyPr/>
        <a:lstStyle/>
        <a:p>
          <a:pPr algn="ctr"/>
          <a:r>
            <a:rPr lang="pt-BR" sz="1200" b="1" dirty="0"/>
            <a:t>1998</a:t>
          </a:r>
        </a:p>
      </dgm:t>
    </dgm:pt>
    <dgm:pt modelId="{97221695-18FB-45C4-943C-BE051C237B68}" type="parTrans" cxnId="{E5EB2C1F-FF91-43EF-8761-73A711821C4C}">
      <dgm:prSet/>
      <dgm:spPr/>
      <dgm:t>
        <a:bodyPr/>
        <a:lstStyle/>
        <a:p>
          <a:endParaRPr lang="pt-BR"/>
        </a:p>
      </dgm:t>
    </dgm:pt>
    <dgm:pt modelId="{41725A2A-3EF0-45A8-95B6-E1E9E93642F3}" type="sibTrans" cxnId="{E5EB2C1F-FF91-43EF-8761-73A711821C4C}">
      <dgm:prSet/>
      <dgm:spPr/>
      <dgm:t>
        <a:bodyPr/>
        <a:lstStyle/>
        <a:p>
          <a:endParaRPr lang="pt-BR"/>
        </a:p>
      </dgm:t>
    </dgm:pt>
    <dgm:pt modelId="{2DE61C30-84F1-460B-A763-E226FAC9099A}">
      <dgm:prSet phldrT="[Texto]" custT="1"/>
      <dgm:spPr/>
      <dgm:t>
        <a:bodyPr/>
        <a:lstStyle/>
        <a:p>
          <a:pPr algn="ctr"/>
          <a:r>
            <a:rPr lang="pt-BR" sz="1200" dirty="0"/>
            <a:t>Instrução Normativa de Vigilância em Saúde do Trabalhador – Portaria 3120 de  1º de Julho de 1998</a:t>
          </a:r>
        </a:p>
      </dgm:t>
    </dgm:pt>
    <dgm:pt modelId="{ED508936-C71C-4BEC-ABC6-2DA7C75D54E4}" type="parTrans" cxnId="{42C16EC9-7F06-4335-9EAC-ED3D869B554D}">
      <dgm:prSet/>
      <dgm:spPr/>
      <dgm:t>
        <a:bodyPr/>
        <a:lstStyle/>
        <a:p>
          <a:endParaRPr lang="pt-BR"/>
        </a:p>
      </dgm:t>
    </dgm:pt>
    <dgm:pt modelId="{294FEDCC-FBF9-447B-A04A-13FBE6520686}" type="sibTrans" cxnId="{42C16EC9-7F06-4335-9EAC-ED3D869B554D}">
      <dgm:prSet/>
      <dgm:spPr/>
      <dgm:t>
        <a:bodyPr/>
        <a:lstStyle/>
        <a:p>
          <a:endParaRPr lang="pt-BR"/>
        </a:p>
      </dgm:t>
    </dgm:pt>
    <dgm:pt modelId="{89786F31-A4EE-42E8-B27B-F02711A69F22}">
      <dgm:prSet phldrT="[Texto]" custT="1"/>
      <dgm:spPr/>
      <dgm:t>
        <a:bodyPr anchor="t"/>
        <a:lstStyle/>
        <a:p>
          <a:r>
            <a:rPr lang="pt-BR" sz="1200" b="1" dirty="0"/>
            <a:t>1999</a:t>
          </a:r>
        </a:p>
        <a:p>
          <a:r>
            <a:rPr lang="pt-BR" sz="1200" dirty="0"/>
            <a:t>Lista de doenças Relacionadas ao Trabalho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</dgm:t>
    </dgm:pt>
    <dgm:pt modelId="{71587329-52B6-4762-BDFD-4347A5BA3867}" type="parTrans" cxnId="{AAFADC17-916E-455B-9623-2B33337F29B4}">
      <dgm:prSet/>
      <dgm:spPr/>
      <dgm:t>
        <a:bodyPr/>
        <a:lstStyle/>
        <a:p>
          <a:endParaRPr lang="pt-BR"/>
        </a:p>
      </dgm:t>
    </dgm:pt>
    <dgm:pt modelId="{82178DC7-92AE-40D6-90A7-0BA75010EB9F}" type="sibTrans" cxnId="{AAFADC17-916E-455B-9623-2B33337F29B4}">
      <dgm:prSet/>
      <dgm:spPr/>
      <dgm:t>
        <a:bodyPr/>
        <a:lstStyle/>
        <a:p>
          <a:endParaRPr lang="pt-BR"/>
        </a:p>
      </dgm:t>
    </dgm:pt>
    <dgm:pt modelId="{57A7E9BB-A9F0-410F-97E6-DD3A8B72230A}">
      <dgm:prSet phldrT="[Texto]" custT="1"/>
      <dgm:spPr/>
      <dgm:t>
        <a:bodyPr/>
        <a:lstStyle/>
        <a:p>
          <a:pPr algn="l"/>
          <a:endParaRPr lang="pt-BR" sz="1200" dirty="0"/>
        </a:p>
      </dgm:t>
    </dgm:pt>
    <dgm:pt modelId="{14915763-6F21-4AAE-9FE0-E5490615508F}" type="parTrans" cxnId="{5E42F633-AF1B-4073-8711-1E922D0E8677}">
      <dgm:prSet/>
      <dgm:spPr/>
      <dgm:t>
        <a:bodyPr/>
        <a:lstStyle/>
        <a:p>
          <a:endParaRPr lang="pt-BR"/>
        </a:p>
      </dgm:t>
    </dgm:pt>
    <dgm:pt modelId="{C6B31234-922E-4092-B1A2-4D8B7C6DEC5A}" type="sibTrans" cxnId="{5E42F633-AF1B-4073-8711-1E922D0E8677}">
      <dgm:prSet/>
      <dgm:spPr/>
      <dgm:t>
        <a:bodyPr/>
        <a:lstStyle/>
        <a:p>
          <a:endParaRPr lang="pt-BR"/>
        </a:p>
      </dgm:t>
    </dgm:pt>
    <dgm:pt modelId="{30B59C19-3C56-48FF-95A2-3E8026747C46}">
      <dgm:prSet phldrT="[Texto]" custT="1"/>
      <dgm:spPr/>
      <dgm:t>
        <a:bodyPr/>
        <a:lstStyle/>
        <a:p>
          <a:pPr algn="ctr"/>
          <a:r>
            <a:rPr lang="pt-BR" sz="1200" dirty="0"/>
            <a:t>Norma Operacional de Saúde do Trabalhador (NOST/SUS)</a:t>
          </a:r>
        </a:p>
      </dgm:t>
    </dgm:pt>
    <dgm:pt modelId="{63D2E21D-35E2-4A96-95E3-1C1B84F9BB0A}" type="parTrans" cxnId="{385C2E38-FE2A-4A4C-8E76-96B5A703DDA8}">
      <dgm:prSet/>
      <dgm:spPr/>
      <dgm:t>
        <a:bodyPr/>
        <a:lstStyle/>
        <a:p>
          <a:endParaRPr lang="pt-BR"/>
        </a:p>
      </dgm:t>
    </dgm:pt>
    <dgm:pt modelId="{9DA78665-31E7-4119-A723-AED230571B80}" type="sibTrans" cxnId="{385C2E38-FE2A-4A4C-8E76-96B5A703DDA8}">
      <dgm:prSet/>
      <dgm:spPr/>
      <dgm:t>
        <a:bodyPr/>
        <a:lstStyle/>
        <a:p>
          <a:endParaRPr lang="pt-BR"/>
        </a:p>
      </dgm:t>
    </dgm:pt>
    <dgm:pt modelId="{3EB922CB-F67D-4E22-9804-BA79E763F2D9}">
      <dgm:prSet phldrT="[Texto]" custT="1"/>
      <dgm:spPr/>
      <dgm:t>
        <a:bodyPr/>
        <a:lstStyle/>
        <a:p>
          <a:pPr algn="ctr"/>
          <a:r>
            <a:rPr lang="pt-BR" sz="1200" b="1" dirty="0"/>
            <a:t>2001</a:t>
          </a:r>
        </a:p>
      </dgm:t>
    </dgm:pt>
    <dgm:pt modelId="{D435D4D0-8E8D-480A-AE51-2854CC2D0DD2}" type="parTrans" cxnId="{78EE28EF-8D75-458C-94D7-30452EA2BFDB}">
      <dgm:prSet/>
      <dgm:spPr/>
      <dgm:t>
        <a:bodyPr/>
        <a:lstStyle/>
        <a:p>
          <a:endParaRPr lang="pt-BR"/>
        </a:p>
      </dgm:t>
    </dgm:pt>
    <dgm:pt modelId="{57B5EA03-9B64-43E3-B2A4-C85B33DEC93C}" type="sibTrans" cxnId="{78EE28EF-8D75-458C-94D7-30452EA2BFDB}">
      <dgm:prSet/>
      <dgm:spPr/>
      <dgm:t>
        <a:bodyPr/>
        <a:lstStyle/>
        <a:p>
          <a:endParaRPr lang="pt-BR"/>
        </a:p>
      </dgm:t>
    </dgm:pt>
    <dgm:pt modelId="{0D66A6E2-2024-40B1-BFC1-52A62CE3B80F}">
      <dgm:prSet phldrT="[Texto]" custT="1"/>
      <dgm:spPr/>
      <dgm:t>
        <a:bodyPr/>
        <a:lstStyle/>
        <a:p>
          <a:pPr algn="ctr"/>
          <a:r>
            <a:rPr lang="pt-BR" sz="1200" dirty="0"/>
            <a:t>Proposta de Preenchimento de autorização  de internação hospitalar nos casos compatíveis com acidente de trabalho (Portaria 1969/GM)</a:t>
          </a:r>
        </a:p>
      </dgm:t>
    </dgm:pt>
    <dgm:pt modelId="{BA16F96A-4AEF-4343-884D-FC162E3617B4}" type="parTrans" cxnId="{EC1902B4-A49C-40D4-9A01-B8DBB1140C13}">
      <dgm:prSet/>
      <dgm:spPr/>
      <dgm:t>
        <a:bodyPr/>
        <a:lstStyle/>
        <a:p>
          <a:endParaRPr lang="pt-BR"/>
        </a:p>
      </dgm:t>
    </dgm:pt>
    <dgm:pt modelId="{FF5AEFDC-7CA1-4FE4-95F6-95075E452C5A}" type="sibTrans" cxnId="{EC1902B4-A49C-40D4-9A01-B8DBB1140C13}">
      <dgm:prSet/>
      <dgm:spPr/>
      <dgm:t>
        <a:bodyPr/>
        <a:lstStyle/>
        <a:p>
          <a:endParaRPr lang="pt-BR"/>
        </a:p>
      </dgm:t>
    </dgm:pt>
    <dgm:pt modelId="{8D186DEB-F642-4DC6-8B99-88E9AD7EB437}">
      <dgm:prSet phldrT="[Texto]" custT="1"/>
      <dgm:spPr/>
      <dgm:t>
        <a:bodyPr/>
        <a:lstStyle/>
        <a:p>
          <a:pPr algn="ctr"/>
          <a:r>
            <a:rPr lang="pt-BR" sz="1200" b="1" dirty="0"/>
            <a:t>1993</a:t>
          </a:r>
        </a:p>
      </dgm:t>
    </dgm:pt>
    <dgm:pt modelId="{29BE35CE-3D1E-4E2D-AF01-0632749254B4}" type="parTrans" cxnId="{71A86727-683A-4E48-956F-EC5A3F479F7D}">
      <dgm:prSet/>
      <dgm:spPr/>
      <dgm:t>
        <a:bodyPr/>
        <a:lstStyle/>
        <a:p>
          <a:endParaRPr lang="pt-BR"/>
        </a:p>
      </dgm:t>
    </dgm:pt>
    <dgm:pt modelId="{DA06BB74-CA17-4761-8A24-77AE948DB39D}" type="sibTrans" cxnId="{71A86727-683A-4E48-956F-EC5A3F479F7D}">
      <dgm:prSet/>
      <dgm:spPr/>
      <dgm:t>
        <a:bodyPr/>
        <a:lstStyle/>
        <a:p>
          <a:endParaRPr lang="pt-BR"/>
        </a:p>
      </dgm:t>
    </dgm:pt>
    <dgm:pt modelId="{6F5282BB-B756-46F9-88E7-F26D542D7012}">
      <dgm:prSet phldrT="[Texto]" custT="1"/>
      <dgm:spPr/>
      <dgm:t>
        <a:bodyPr/>
        <a:lstStyle/>
        <a:p>
          <a:pPr algn="ctr"/>
          <a:r>
            <a:rPr lang="pt-BR" sz="1200" dirty="0"/>
            <a:t>Grupo Executivo Interministerial de saúde do Trabalhador  -GEISAT</a:t>
          </a:r>
        </a:p>
      </dgm:t>
    </dgm:pt>
    <dgm:pt modelId="{6C096901-8836-44A7-A07F-618C775EB55C}" type="parTrans" cxnId="{9DCD363E-0745-4476-B2D4-0A044FEE195D}">
      <dgm:prSet/>
      <dgm:spPr/>
      <dgm:t>
        <a:bodyPr/>
        <a:lstStyle/>
        <a:p>
          <a:endParaRPr lang="pt-BR"/>
        </a:p>
      </dgm:t>
    </dgm:pt>
    <dgm:pt modelId="{04846D74-D3A1-4857-8BBF-849D433310CD}" type="sibTrans" cxnId="{9DCD363E-0745-4476-B2D4-0A044FEE195D}">
      <dgm:prSet/>
      <dgm:spPr/>
      <dgm:t>
        <a:bodyPr/>
        <a:lstStyle/>
        <a:p>
          <a:endParaRPr lang="pt-BR"/>
        </a:p>
      </dgm:t>
    </dgm:pt>
    <dgm:pt modelId="{B842CEDE-7ACA-475D-AE11-BC5842FD4D64}" type="pres">
      <dgm:prSet presAssocID="{B5B0F22C-B13F-4055-9C7C-25690B1CCEE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D6A53B2-C0B2-409E-8E02-55856CB39061}" type="pres">
      <dgm:prSet presAssocID="{B5B0F22C-B13F-4055-9C7C-25690B1CCEE1}" presName="arrow" presStyleLbl="bgShp" presStyleIdx="0" presStyleCnt="1"/>
      <dgm:spPr/>
    </dgm:pt>
    <dgm:pt modelId="{EABC9817-DE9F-4497-B6E1-1B339A01910C}" type="pres">
      <dgm:prSet presAssocID="{B5B0F22C-B13F-4055-9C7C-25690B1CCEE1}" presName="linearProcess" presStyleCnt="0"/>
      <dgm:spPr/>
    </dgm:pt>
    <dgm:pt modelId="{F3F085D6-094F-4D0B-AC9B-1F4147DBCDC8}" type="pres">
      <dgm:prSet presAssocID="{B8790D40-61C6-47A2-8417-F170D2CB5CCF}" presName="textNode" presStyleLbl="node1" presStyleIdx="0" presStyleCnt="5" custScaleY="148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8EAD95-38BC-4E30-9826-4D5F628EEECC}" type="pres">
      <dgm:prSet presAssocID="{B2BD9E4A-2A73-40CF-9077-CE755239740A}" presName="sibTrans" presStyleCnt="0"/>
      <dgm:spPr/>
    </dgm:pt>
    <dgm:pt modelId="{444B2D10-03E1-44D2-9FDC-546B989F1DF8}" type="pres">
      <dgm:prSet presAssocID="{8D186DEB-F642-4DC6-8B99-88E9AD7EB437}" presName="textNode" presStyleLbl="node1" presStyleIdx="1" presStyleCnt="5" custScaleY="1484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29AF8-E2BD-40CF-8F49-174F0DEC9A05}" type="pres">
      <dgm:prSet presAssocID="{DA06BB74-CA17-4761-8A24-77AE948DB39D}" presName="sibTrans" presStyleCnt="0"/>
      <dgm:spPr/>
    </dgm:pt>
    <dgm:pt modelId="{30101472-63DE-4B37-B053-F726A4F99C1F}" type="pres">
      <dgm:prSet presAssocID="{23D8DCC6-3900-4B38-AE21-5CFADF46F9E6}" presName="textNode" presStyleLbl="node1" presStyleIdx="2" presStyleCnt="5" custScaleY="1579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E7E407-EA00-4FAB-8180-BD94BA49000C}" type="pres">
      <dgm:prSet presAssocID="{41725A2A-3EF0-45A8-95B6-E1E9E93642F3}" presName="sibTrans" presStyleCnt="0"/>
      <dgm:spPr/>
    </dgm:pt>
    <dgm:pt modelId="{A61F6F43-1CBE-408C-ABC8-DA4A34CCD68C}" type="pres">
      <dgm:prSet presAssocID="{89786F31-A4EE-42E8-B27B-F02711A69F22}" presName="textNode" presStyleLbl="node1" presStyleIdx="3" presStyleCnt="5" custScaleY="1577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181E4-1595-49F5-ADE7-1F75EEBC7D4D}" type="pres">
      <dgm:prSet presAssocID="{82178DC7-92AE-40D6-90A7-0BA75010EB9F}" presName="sibTrans" presStyleCnt="0"/>
      <dgm:spPr/>
    </dgm:pt>
    <dgm:pt modelId="{1AE095BB-9EC2-4655-9139-8922ADA98DD1}" type="pres">
      <dgm:prSet presAssocID="{3EB922CB-F67D-4E22-9804-BA79E763F2D9}" presName="textNode" presStyleLbl="node1" presStyleIdx="4" presStyleCnt="5" custScaleY="1484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64A455F-C18D-4DED-8969-C94CCC082569}" type="presOf" srcId="{8D186DEB-F642-4DC6-8B99-88E9AD7EB437}" destId="{444B2D10-03E1-44D2-9FDC-546B989F1DF8}" srcOrd="0" destOrd="0" presId="urn:microsoft.com/office/officeart/2005/8/layout/hProcess9"/>
    <dgm:cxn modelId="{84DF01A9-9AF9-4B65-815B-8ABB4820B066}" type="presOf" srcId="{30B59C19-3C56-48FF-95A2-3E8026747C46}" destId="{30101472-63DE-4B37-B053-F726A4F99C1F}" srcOrd="0" destOrd="2" presId="urn:microsoft.com/office/officeart/2005/8/layout/hProcess9"/>
    <dgm:cxn modelId="{E7EF636B-B305-4A0E-A49D-FCD95795EC5B}" type="presOf" srcId="{6F5282BB-B756-46F9-88E7-F26D542D7012}" destId="{444B2D10-03E1-44D2-9FDC-546B989F1DF8}" srcOrd="0" destOrd="1" presId="urn:microsoft.com/office/officeart/2005/8/layout/hProcess9"/>
    <dgm:cxn modelId="{F030C89E-A38F-4B59-B468-B55C8C260EF1}" type="presOf" srcId="{57A7E9BB-A9F0-410F-97E6-DD3A8B72230A}" destId="{30101472-63DE-4B37-B053-F726A4F99C1F}" srcOrd="0" destOrd="3" presId="urn:microsoft.com/office/officeart/2005/8/layout/hProcess9"/>
    <dgm:cxn modelId="{03B7C5A8-8D76-4171-99B3-42E2EAF9C8AE}" srcId="{B5B0F22C-B13F-4055-9C7C-25690B1CCEE1}" destId="{B8790D40-61C6-47A2-8417-F170D2CB5CCF}" srcOrd="0" destOrd="0" parTransId="{927C2AB3-386F-4B4C-8FEC-23AE4B72F9F6}" sibTransId="{B2BD9E4A-2A73-40CF-9077-CE755239740A}"/>
    <dgm:cxn modelId="{981A917A-91B1-4E52-9FE9-A5CD446E295F}" type="presOf" srcId="{B5B0F22C-B13F-4055-9C7C-25690B1CCEE1}" destId="{B842CEDE-7ACA-475D-AE11-BC5842FD4D64}" srcOrd="0" destOrd="0" presId="urn:microsoft.com/office/officeart/2005/8/layout/hProcess9"/>
    <dgm:cxn modelId="{42C16EC9-7F06-4335-9EAC-ED3D869B554D}" srcId="{23D8DCC6-3900-4B38-AE21-5CFADF46F9E6}" destId="{2DE61C30-84F1-460B-A763-E226FAC9099A}" srcOrd="0" destOrd="0" parTransId="{ED508936-C71C-4BEC-ABC6-2DA7C75D54E4}" sibTransId="{294FEDCC-FBF9-447B-A04A-13FBE6520686}"/>
    <dgm:cxn modelId="{B9BE91F8-73CC-4A8D-B916-A3671AED036B}" type="presOf" srcId="{B8790D40-61C6-47A2-8417-F170D2CB5CCF}" destId="{F3F085D6-094F-4D0B-AC9B-1F4147DBCDC8}" srcOrd="0" destOrd="0" presId="urn:microsoft.com/office/officeart/2005/8/layout/hProcess9"/>
    <dgm:cxn modelId="{385C2E38-FE2A-4A4C-8E76-96B5A703DDA8}" srcId="{23D8DCC6-3900-4B38-AE21-5CFADF46F9E6}" destId="{30B59C19-3C56-48FF-95A2-3E8026747C46}" srcOrd="1" destOrd="0" parTransId="{63D2E21D-35E2-4A96-95E3-1C1B84F9BB0A}" sibTransId="{9DA78665-31E7-4119-A723-AED230571B80}"/>
    <dgm:cxn modelId="{5E42F633-AF1B-4073-8711-1E922D0E8677}" srcId="{23D8DCC6-3900-4B38-AE21-5CFADF46F9E6}" destId="{57A7E9BB-A9F0-410F-97E6-DD3A8B72230A}" srcOrd="2" destOrd="0" parTransId="{14915763-6F21-4AAE-9FE0-E5490615508F}" sibTransId="{C6B31234-922E-4092-B1A2-4D8B7C6DEC5A}"/>
    <dgm:cxn modelId="{1A590995-5BCD-4999-BDDC-AFA436E43A1A}" type="presOf" srcId="{0D66A6E2-2024-40B1-BFC1-52A62CE3B80F}" destId="{1AE095BB-9EC2-4655-9139-8922ADA98DD1}" srcOrd="0" destOrd="1" presId="urn:microsoft.com/office/officeart/2005/8/layout/hProcess9"/>
    <dgm:cxn modelId="{EC1902B4-A49C-40D4-9A01-B8DBB1140C13}" srcId="{3EB922CB-F67D-4E22-9804-BA79E763F2D9}" destId="{0D66A6E2-2024-40B1-BFC1-52A62CE3B80F}" srcOrd="0" destOrd="0" parTransId="{BA16F96A-4AEF-4343-884D-FC162E3617B4}" sibTransId="{FF5AEFDC-7CA1-4FE4-95F6-95075E452C5A}"/>
    <dgm:cxn modelId="{78EE28EF-8D75-458C-94D7-30452EA2BFDB}" srcId="{B5B0F22C-B13F-4055-9C7C-25690B1CCEE1}" destId="{3EB922CB-F67D-4E22-9804-BA79E763F2D9}" srcOrd="4" destOrd="0" parTransId="{D435D4D0-8E8D-480A-AE51-2854CC2D0DD2}" sibTransId="{57B5EA03-9B64-43E3-B2A4-C85B33DEC93C}"/>
    <dgm:cxn modelId="{F6D1AB7E-76E6-4780-8A87-0226BE158B16}" type="presOf" srcId="{23D8DCC6-3900-4B38-AE21-5CFADF46F9E6}" destId="{30101472-63DE-4B37-B053-F726A4F99C1F}" srcOrd="0" destOrd="0" presId="urn:microsoft.com/office/officeart/2005/8/layout/hProcess9"/>
    <dgm:cxn modelId="{71A86727-683A-4E48-956F-EC5A3F479F7D}" srcId="{B5B0F22C-B13F-4055-9C7C-25690B1CCEE1}" destId="{8D186DEB-F642-4DC6-8B99-88E9AD7EB437}" srcOrd="1" destOrd="0" parTransId="{29BE35CE-3D1E-4E2D-AF01-0632749254B4}" sibTransId="{DA06BB74-CA17-4761-8A24-77AE948DB39D}"/>
    <dgm:cxn modelId="{9DCD363E-0745-4476-B2D4-0A044FEE195D}" srcId="{8D186DEB-F642-4DC6-8B99-88E9AD7EB437}" destId="{6F5282BB-B756-46F9-88E7-F26D542D7012}" srcOrd="0" destOrd="0" parTransId="{6C096901-8836-44A7-A07F-618C775EB55C}" sibTransId="{04846D74-D3A1-4857-8BBF-849D433310CD}"/>
    <dgm:cxn modelId="{82EE7FA2-0E96-4B3F-9CF1-339BEFFFA27A}" type="presOf" srcId="{2DE61C30-84F1-460B-A763-E226FAC9099A}" destId="{30101472-63DE-4B37-B053-F726A4F99C1F}" srcOrd="0" destOrd="1" presId="urn:microsoft.com/office/officeart/2005/8/layout/hProcess9"/>
    <dgm:cxn modelId="{D875DCE8-C077-45DB-979F-0A992EE7ED43}" type="presOf" srcId="{89786F31-A4EE-42E8-B27B-F02711A69F22}" destId="{A61F6F43-1CBE-408C-ABC8-DA4A34CCD68C}" srcOrd="0" destOrd="0" presId="urn:microsoft.com/office/officeart/2005/8/layout/hProcess9"/>
    <dgm:cxn modelId="{E5EB2C1F-FF91-43EF-8761-73A711821C4C}" srcId="{B5B0F22C-B13F-4055-9C7C-25690B1CCEE1}" destId="{23D8DCC6-3900-4B38-AE21-5CFADF46F9E6}" srcOrd="2" destOrd="0" parTransId="{97221695-18FB-45C4-943C-BE051C237B68}" sibTransId="{41725A2A-3EF0-45A8-95B6-E1E9E93642F3}"/>
    <dgm:cxn modelId="{AAFADC17-916E-455B-9623-2B33337F29B4}" srcId="{B5B0F22C-B13F-4055-9C7C-25690B1CCEE1}" destId="{89786F31-A4EE-42E8-B27B-F02711A69F22}" srcOrd="3" destOrd="0" parTransId="{71587329-52B6-4762-BDFD-4347A5BA3867}" sibTransId="{82178DC7-92AE-40D6-90A7-0BA75010EB9F}"/>
    <dgm:cxn modelId="{97F5C4E8-0A69-45CE-B814-EABA614D8110}" type="presOf" srcId="{3EB922CB-F67D-4E22-9804-BA79E763F2D9}" destId="{1AE095BB-9EC2-4655-9139-8922ADA98DD1}" srcOrd="0" destOrd="0" presId="urn:microsoft.com/office/officeart/2005/8/layout/hProcess9"/>
    <dgm:cxn modelId="{FC244920-58A2-476E-B241-7004132EAB29}" type="presParOf" srcId="{B842CEDE-7ACA-475D-AE11-BC5842FD4D64}" destId="{2D6A53B2-C0B2-409E-8E02-55856CB39061}" srcOrd="0" destOrd="0" presId="urn:microsoft.com/office/officeart/2005/8/layout/hProcess9"/>
    <dgm:cxn modelId="{D336D8BC-3A47-4CB5-ACE4-553D919DF8ED}" type="presParOf" srcId="{B842CEDE-7ACA-475D-AE11-BC5842FD4D64}" destId="{EABC9817-DE9F-4497-B6E1-1B339A01910C}" srcOrd="1" destOrd="0" presId="urn:microsoft.com/office/officeart/2005/8/layout/hProcess9"/>
    <dgm:cxn modelId="{EAC21FC9-3657-43D0-921D-BE89D7C248E2}" type="presParOf" srcId="{EABC9817-DE9F-4497-B6E1-1B339A01910C}" destId="{F3F085D6-094F-4D0B-AC9B-1F4147DBCDC8}" srcOrd="0" destOrd="0" presId="urn:microsoft.com/office/officeart/2005/8/layout/hProcess9"/>
    <dgm:cxn modelId="{6A75E51E-2CF9-48E3-AD64-2DA8FA4F5CF1}" type="presParOf" srcId="{EABC9817-DE9F-4497-B6E1-1B339A01910C}" destId="{EF8EAD95-38BC-4E30-9826-4D5F628EEECC}" srcOrd="1" destOrd="0" presId="urn:microsoft.com/office/officeart/2005/8/layout/hProcess9"/>
    <dgm:cxn modelId="{02EF7E0D-2D26-401F-9FE6-7AF4604CF97A}" type="presParOf" srcId="{EABC9817-DE9F-4497-B6E1-1B339A01910C}" destId="{444B2D10-03E1-44D2-9FDC-546B989F1DF8}" srcOrd="2" destOrd="0" presId="urn:microsoft.com/office/officeart/2005/8/layout/hProcess9"/>
    <dgm:cxn modelId="{BB71FD81-E61B-4B1A-9292-77AAAE3F5812}" type="presParOf" srcId="{EABC9817-DE9F-4497-B6E1-1B339A01910C}" destId="{5B529AF8-E2BD-40CF-8F49-174F0DEC9A05}" srcOrd="3" destOrd="0" presId="urn:microsoft.com/office/officeart/2005/8/layout/hProcess9"/>
    <dgm:cxn modelId="{94058902-7882-4330-A1C5-461E2666F944}" type="presParOf" srcId="{EABC9817-DE9F-4497-B6E1-1B339A01910C}" destId="{30101472-63DE-4B37-B053-F726A4F99C1F}" srcOrd="4" destOrd="0" presId="urn:microsoft.com/office/officeart/2005/8/layout/hProcess9"/>
    <dgm:cxn modelId="{5321E565-5D43-4A24-AEE5-5673C2E34FBF}" type="presParOf" srcId="{EABC9817-DE9F-4497-B6E1-1B339A01910C}" destId="{55E7E407-EA00-4FAB-8180-BD94BA49000C}" srcOrd="5" destOrd="0" presId="urn:microsoft.com/office/officeart/2005/8/layout/hProcess9"/>
    <dgm:cxn modelId="{771F9740-8571-44E9-BB53-FB0781E3E3A6}" type="presParOf" srcId="{EABC9817-DE9F-4497-B6E1-1B339A01910C}" destId="{A61F6F43-1CBE-408C-ABC8-DA4A34CCD68C}" srcOrd="6" destOrd="0" presId="urn:microsoft.com/office/officeart/2005/8/layout/hProcess9"/>
    <dgm:cxn modelId="{C4A18A37-401B-42BB-ACF8-390049E9B189}" type="presParOf" srcId="{EABC9817-DE9F-4497-B6E1-1B339A01910C}" destId="{106181E4-1595-49F5-ADE7-1F75EEBC7D4D}" srcOrd="7" destOrd="0" presId="urn:microsoft.com/office/officeart/2005/8/layout/hProcess9"/>
    <dgm:cxn modelId="{ED255386-E05A-483D-B584-7E1568168A72}" type="presParOf" srcId="{EABC9817-DE9F-4497-B6E1-1B339A01910C}" destId="{1AE095BB-9EC2-4655-9139-8922ADA98DD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E8EE86-B4A5-4A42-BBD5-7EC3E3A13E6E}" type="doc">
      <dgm:prSet loTypeId="urn:microsoft.com/office/officeart/2005/8/layout/hProcess10#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8779A410-3B37-4DC8-B89D-3F3F4FF133E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dirty="0"/>
            <a:t>1986</a:t>
          </a:r>
        </a:p>
      </dgm:t>
    </dgm:pt>
    <dgm:pt modelId="{287ED339-5145-41C1-A985-B3F235152D6D}" type="parTrans" cxnId="{7980ADB5-F611-4420-BCA3-B3173BC9DBF8}">
      <dgm:prSet/>
      <dgm:spPr/>
      <dgm:t>
        <a:bodyPr/>
        <a:lstStyle/>
        <a:p>
          <a:endParaRPr lang="pt-BR"/>
        </a:p>
      </dgm:t>
    </dgm:pt>
    <dgm:pt modelId="{9D342BD5-5FCE-4108-A34D-81087FFC3645}" type="sibTrans" cxnId="{7980ADB5-F611-4420-BCA3-B3173BC9DBF8}">
      <dgm:prSet/>
      <dgm:spPr/>
      <dgm:t>
        <a:bodyPr/>
        <a:lstStyle/>
        <a:p>
          <a:endParaRPr lang="pt-BR"/>
        </a:p>
      </dgm:t>
    </dgm:pt>
    <dgm:pt modelId="{34C9EED5-6997-4FE9-8BB3-B19809A72F68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2005</a:t>
          </a:r>
        </a:p>
      </dgm:t>
    </dgm:pt>
    <dgm:pt modelId="{7A85D024-39F9-4444-BD79-1D55AC6A34FD}" type="parTrans" cxnId="{39256156-A148-41DB-822F-26B93974D2B0}">
      <dgm:prSet/>
      <dgm:spPr/>
      <dgm:t>
        <a:bodyPr/>
        <a:lstStyle/>
        <a:p>
          <a:endParaRPr lang="pt-BR"/>
        </a:p>
      </dgm:t>
    </dgm:pt>
    <dgm:pt modelId="{EC12350F-6275-4336-80B5-44CC1939DE2E}" type="sibTrans" cxnId="{39256156-A148-41DB-822F-26B93974D2B0}">
      <dgm:prSet/>
      <dgm:spPr/>
      <dgm:t>
        <a:bodyPr/>
        <a:lstStyle/>
        <a:p>
          <a:endParaRPr lang="pt-BR"/>
        </a:p>
      </dgm:t>
    </dgm:pt>
    <dgm:pt modelId="{F565589A-3E60-41A1-B34D-19279903E8A8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dirty="0"/>
            <a:t>2014</a:t>
          </a:r>
        </a:p>
      </dgm:t>
    </dgm:pt>
    <dgm:pt modelId="{639B74E5-F861-430C-A41F-1CD0519176A7}" type="parTrans" cxnId="{B05C444E-B4EA-4FFD-AFB7-5ABA758D53B9}">
      <dgm:prSet/>
      <dgm:spPr/>
      <dgm:t>
        <a:bodyPr/>
        <a:lstStyle/>
        <a:p>
          <a:endParaRPr lang="pt-BR"/>
        </a:p>
      </dgm:t>
    </dgm:pt>
    <dgm:pt modelId="{3139F8EA-5D7B-4313-9729-AED68EB454A6}" type="sibTrans" cxnId="{B05C444E-B4EA-4FFD-AFB7-5ABA758D53B9}">
      <dgm:prSet/>
      <dgm:spPr/>
      <dgm:t>
        <a:bodyPr/>
        <a:lstStyle/>
        <a:p>
          <a:endParaRPr lang="pt-BR"/>
        </a:p>
      </dgm:t>
    </dgm:pt>
    <dgm:pt modelId="{85DA363E-816B-4CDB-96CC-961F9844E5E3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1994</a:t>
          </a:r>
        </a:p>
      </dgm:t>
    </dgm:pt>
    <dgm:pt modelId="{9318B4FE-55BE-4662-BC6E-74011C44BB4C}" type="sibTrans" cxnId="{1687A43D-536B-4C10-9861-9A358EE6AE89}">
      <dgm:prSet/>
      <dgm:spPr/>
      <dgm:t>
        <a:bodyPr/>
        <a:lstStyle/>
        <a:p>
          <a:endParaRPr lang="pt-BR"/>
        </a:p>
      </dgm:t>
    </dgm:pt>
    <dgm:pt modelId="{265699FB-AA3F-4546-B889-894112C81066}" type="parTrans" cxnId="{1687A43D-536B-4C10-9861-9A358EE6AE89}">
      <dgm:prSet/>
      <dgm:spPr/>
      <dgm:t>
        <a:bodyPr/>
        <a:lstStyle/>
        <a:p>
          <a:endParaRPr lang="pt-BR"/>
        </a:p>
      </dgm:t>
    </dgm:pt>
    <dgm:pt modelId="{176B95AD-927D-4C94-BB56-A1FC334D17C5}" type="pres">
      <dgm:prSet presAssocID="{BEE8EE86-B4A5-4A42-BBD5-7EC3E3A13E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34AF0E-2481-46AE-A259-AB92E5F9E678}" type="pres">
      <dgm:prSet presAssocID="{8779A410-3B37-4DC8-B89D-3F3F4FF133EC}" presName="composite" presStyleCnt="0"/>
      <dgm:spPr/>
    </dgm:pt>
    <dgm:pt modelId="{2973BC2F-842C-4FD7-8143-7CC9E7F7101E}" type="pres">
      <dgm:prSet presAssocID="{8779A410-3B37-4DC8-B89D-3F3F4FF133EC}" presName="imagSh" presStyleLbl="b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A683B82-B48D-4755-8FFF-9FF1C0855D6B}" type="pres">
      <dgm:prSet presAssocID="{8779A410-3B37-4DC8-B89D-3F3F4FF133EC}" presName="txNode" presStyleLbl="node1" presStyleIdx="0" presStyleCnt="4" custScaleY="25142" custLinFactNeighborY="32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2C0754-5176-4F2C-9D3F-49728C92E9AB}" type="pres">
      <dgm:prSet presAssocID="{9D342BD5-5FCE-4108-A34D-81087FFC3645}" presName="sibTrans" presStyleLbl="sibTrans2D1" presStyleIdx="0" presStyleCnt="3"/>
      <dgm:spPr/>
      <dgm:t>
        <a:bodyPr/>
        <a:lstStyle/>
        <a:p>
          <a:endParaRPr lang="pt-BR"/>
        </a:p>
      </dgm:t>
    </dgm:pt>
    <dgm:pt modelId="{E5D9107B-EF3E-44F6-9866-C52BE573408C}" type="pres">
      <dgm:prSet presAssocID="{9D342BD5-5FCE-4108-A34D-81087FFC3645}" presName="connTx" presStyleLbl="sibTrans2D1" presStyleIdx="0" presStyleCnt="3"/>
      <dgm:spPr/>
      <dgm:t>
        <a:bodyPr/>
        <a:lstStyle/>
        <a:p>
          <a:endParaRPr lang="pt-BR"/>
        </a:p>
      </dgm:t>
    </dgm:pt>
    <dgm:pt modelId="{926CBA15-D6AD-4D6F-AB73-BC86DF483BBE}" type="pres">
      <dgm:prSet presAssocID="{85DA363E-816B-4CDB-96CC-961F9844E5E3}" presName="composite" presStyleCnt="0"/>
      <dgm:spPr/>
    </dgm:pt>
    <dgm:pt modelId="{08C5E272-248C-4C32-AC3D-431578A6AED1}" type="pres">
      <dgm:prSet presAssocID="{85DA363E-816B-4CDB-96CC-961F9844E5E3}" presName="imagSh" presStyleLbl="b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A35EDE-C835-492C-B192-80B98AB242AF}" type="pres">
      <dgm:prSet presAssocID="{85DA363E-816B-4CDB-96CC-961F9844E5E3}" presName="txNode" presStyleLbl="node1" presStyleIdx="1" presStyleCnt="4" custScaleY="276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5F4BB-B962-43E5-B296-E7094445814B}" type="pres">
      <dgm:prSet presAssocID="{9318B4FE-55BE-4662-BC6E-74011C44BB4C}" presName="sibTrans" presStyleLbl="sibTrans2D1" presStyleIdx="1" presStyleCnt="3"/>
      <dgm:spPr/>
      <dgm:t>
        <a:bodyPr/>
        <a:lstStyle/>
        <a:p>
          <a:endParaRPr lang="pt-BR"/>
        </a:p>
      </dgm:t>
    </dgm:pt>
    <dgm:pt modelId="{26B69907-33D2-444F-B76F-052F2CDF7E32}" type="pres">
      <dgm:prSet presAssocID="{9318B4FE-55BE-4662-BC6E-74011C44BB4C}" presName="connTx" presStyleLbl="sibTrans2D1" presStyleIdx="1" presStyleCnt="3"/>
      <dgm:spPr/>
      <dgm:t>
        <a:bodyPr/>
        <a:lstStyle/>
        <a:p>
          <a:endParaRPr lang="pt-BR"/>
        </a:p>
      </dgm:t>
    </dgm:pt>
    <dgm:pt modelId="{61DD71B3-7151-45F3-9876-1DEC6715B33B}" type="pres">
      <dgm:prSet presAssocID="{34C9EED5-6997-4FE9-8BB3-B19809A72F68}" presName="composite" presStyleCnt="0"/>
      <dgm:spPr/>
    </dgm:pt>
    <dgm:pt modelId="{2CA1AFC7-A66F-4448-9894-4B065586A774}" type="pres">
      <dgm:prSet presAssocID="{34C9EED5-6997-4FE9-8BB3-B19809A72F68}" presName="imagSh" presStyleLbl="b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9F2497C-B4CE-49BE-A115-1719314B2A92}" type="pres">
      <dgm:prSet presAssocID="{34C9EED5-6997-4FE9-8BB3-B19809A72F68}" presName="txNode" presStyleLbl="node1" presStyleIdx="2" presStyleCnt="4" custScaleY="297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046DA7-C5BF-41FC-A981-5D66457CF801}" type="pres">
      <dgm:prSet presAssocID="{EC12350F-6275-4336-80B5-44CC1939DE2E}" presName="sibTrans" presStyleLbl="sibTrans2D1" presStyleIdx="2" presStyleCnt="3"/>
      <dgm:spPr/>
      <dgm:t>
        <a:bodyPr/>
        <a:lstStyle/>
        <a:p>
          <a:endParaRPr lang="pt-BR"/>
        </a:p>
      </dgm:t>
    </dgm:pt>
    <dgm:pt modelId="{3E7E300F-8B0B-4AAB-BABE-E0ADBDD8D74D}" type="pres">
      <dgm:prSet presAssocID="{EC12350F-6275-4336-80B5-44CC1939DE2E}" presName="connTx" presStyleLbl="sibTrans2D1" presStyleIdx="2" presStyleCnt="3"/>
      <dgm:spPr/>
      <dgm:t>
        <a:bodyPr/>
        <a:lstStyle/>
        <a:p>
          <a:endParaRPr lang="pt-BR"/>
        </a:p>
      </dgm:t>
    </dgm:pt>
    <dgm:pt modelId="{049A5B9A-CDBD-413B-9527-9CCE5DB09F52}" type="pres">
      <dgm:prSet presAssocID="{F565589A-3E60-41A1-B34D-19279903E8A8}" presName="composite" presStyleCnt="0"/>
      <dgm:spPr/>
    </dgm:pt>
    <dgm:pt modelId="{40397329-D14F-45F2-85A1-54CD5C00326C}" type="pres">
      <dgm:prSet presAssocID="{F565589A-3E60-41A1-B34D-19279903E8A8}" presName="imagSh" presStyleLbl="b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0E220DC-F707-4530-A7B6-9642F88F67B4}" type="pres">
      <dgm:prSet presAssocID="{F565589A-3E60-41A1-B34D-19279903E8A8}" presName="txNode" presStyleLbl="node1" presStyleIdx="3" presStyleCnt="4" custScaleY="276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B6B281-FAB1-417D-B8E9-5381244A913C}" type="presOf" srcId="{9D342BD5-5FCE-4108-A34D-81087FFC3645}" destId="{1E2C0754-5176-4F2C-9D3F-49728C92E9AB}" srcOrd="0" destOrd="0" presId="urn:microsoft.com/office/officeart/2005/8/layout/hProcess10#1"/>
    <dgm:cxn modelId="{7EA37476-1439-452E-A9C8-29F7578032B4}" type="presOf" srcId="{8779A410-3B37-4DC8-B89D-3F3F4FF133EC}" destId="{9A683B82-B48D-4755-8FFF-9FF1C0855D6B}" srcOrd="0" destOrd="0" presId="urn:microsoft.com/office/officeart/2005/8/layout/hProcess10#1"/>
    <dgm:cxn modelId="{78032C08-AD2A-4AEE-BF73-67328385B677}" type="presOf" srcId="{9D342BD5-5FCE-4108-A34D-81087FFC3645}" destId="{E5D9107B-EF3E-44F6-9866-C52BE573408C}" srcOrd="1" destOrd="0" presId="urn:microsoft.com/office/officeart/2005/8/layout/hProcess10#1"/>
    <dgm:cxn modelId="{8F93A141-8457-4EE5-B1D3-FBF07485598D}" type="presOf" srcId="{34C9EED5-6997-4FE9-8BB3-B19809A72F68}" destId="{59F2497C-B4CE-49BE-A115-1719314B2A92}" srcOrd="0" destOrd="0" presId="urn:microsoft.com/office/officeart/2005/8/layout/hProcess10#1"/>
    <dgm:cxn modelId="{B897265D-0CA8-453E-B024-85610687CA90}" type="presOf" srcId="{EC12350F-6275-4336-80B5-44CC1939DE2E}" destId="{43046DA7-C5BF-41FC-A981-5D66457CF801}" srcOrd="0" destOrd="0" presId="urn:microsoft.com/office/officeart/2005/8/layout/hProcess10#1"/>
    <dgm:cxn modelId="{1687A43D-536B-4C10-9861-9A358EE6AE89}" srcId="{BEE8EE86-B4A5-4A42-BBD5-7EC3E3A13E6E}" destId="{85DA363E-816B-4CDB-96CC-961F9844E5E3}" srcOrd="1" destOrd="0" parTransId="{265699FB-AA3F-4546-B889-894112C81066}" sibTransId="{9318B4FE-55BE-4662-BC6E-74011C44BB4C}"/>
    <dgm:cxn modelId="{39256156-A148-41DB-822F-26B93974D2B0}" srcId="{BEE8EE86-B4A5-4A42-BBD5-7EC3E3A13E6E}" destId="{34C9EED5-6997-4FE9-8BB3-B19809A72F68}" srcOrd="2" destOrd="0" parTransId="{7A85D024-39F9-4444-BD79-1D55AC6A34FD}" sibTransId="{EC12350F-6275-4336-80B5-44CC1939DE2E}"/>
    <dgm:cxn modelId="{B05C444E-B4EA-4FFD-AFB7-5ABA758D53B9}" srcId="{BEE8EE86-B4A5-4A42-BBD5-7EC3E3A13E6E}" destId="{F565589A-3E60-41A1-B34D-19279903E8A8}" srcOrd="3" destOrd="0" parTransId="{639B74E5-F861-430C-A41F-1CD0519176A7}" sibTransId="{3139F8EA-5D7B-4313-9729-AED68EB454A6}"/>
    <dgm:cxn modelId="{7CC3772B-ACCD-496A-A7BE-D68790DF02C4}" type="presOf" srcId="{85DA363E-816B-4CDB-96CC-961F9844E5E3}" destId="{72A35EDE-C835-492C-B192-80B98AB242AF}" srcOrd="0" destOrd="0" presId="urn:microsoft.com/office/officeart/2005/8/layout/hProcess10#1"/>
    <dgm:cxn modelId="{7980ADB5-F611-4420-BCA3-B3173BC9DBF8}" srcId="{BEE8EE86-B4A5-4A42-BBD5-7EC3E3A13E6E}" destId="{8779A410-3B37-4DC8-B89D-3F3F4FF133EC}" srcOrd="0" destOrd="0" parTransId="{287ED339-5145-41C1-A985-B3F235152D6D}" sibTransId="{9D342BD5-5FCE-4108-A34D-81087FFC3645}"/>
    <dgm:cxn modelId="{DAF5D997-54B3-41C6-B698-3B589D5D806E}" type="presOf" srcId="{EC12350F-6275-4336-80B5-44CC1939DE2E}" destId="{3E7E300F-8B0B-4AAB-BABE-E0ADBDD8D74D}" srcOrd="1" destOrd="0" presId="urn:microsoft.com/office/officeart/2005/8/layout/hProcess10#1"/>
    <dgm:cxn modelId="{434B1506-FB65-4596-B8F5-CE94F6DE4BBF}" type="presOf" srcId="{9318B4FE-55BE-4662-BC6E-74011C44BB4C}" destId="{B115F4BB-B962-43E5-B296-E7094445814B}" srcOrd="0" destOrd="0" presId="urn:microsoft.com/office/officeart/2005/8/layout/hProcess10#1"/>
    <dgm:cxn modelId="{B865B0A3-C8A1-4205-9388-D5016E026D9B}" type="presOf" srcId="{9318B4FE-55BE-4662-BC6E-74011C44BB4C}" destId="{26B69907-33D2-444F-B76F-052F2CDF7E32}" srcOrd="1" destOrd="0" presId="urn:microsoft.com/office/officeart/2005/8/layout/hProcess10#1"/>
    <dgm:cxn modelId="{7F95327C-03B5-4C09-8386-2065BB14FE88}" type="presOf" srcId="{BEE8EE86-B4A5-4A42-BBD5-7EC3E3A13E6E}" destId="{176B95AD-927D-4C94-BB56-A1FC334D17C5}" srcOrd="0" destOrd="0" presId="urn:microsoft.com/office/officeart/2005/8/layout/hProcess10#1"/>
    <dgm:cxn modelId="{A043AFC1-FB06-4150-9DE8-141871DF4755}" type="presOf" srcId="{F565589A-3E60-41A1-B34D-19279903E8A8}" destId="{80E220DC-F707-4530-A7B6-9642F88F67B4}" srcOrd="0" destOrd="0" presId="urn:microsoft.com/office/officeart/2005/8/layout/hProcess10#1"/>
    <dgm:cxn modelId="{423D227B-1BB9-4F8F-944D-581C786AB62D}" type="presParOf" srcId="{176B95AD-927D-4C94-BB56-A1FC334D17C5}" destId="{C634AF0E-2481-46AE-A259-AB92E5F9E678}" srcOrd="0" destOrd="0" presId="urn:microsoft.com/office/officeart/2005/8/layout/hProcess10#1"/>
    <dgm:cxn modelId="{986C91AB-4909-4DF3-83D6-49D12EBBC06F}" type="presParOf" srcId="{C634AF0E-2481-46AE-A259-AB92E5F9E678}" destId="{2973BC2F-842C-4FD7-8143-7CC9E7F7101E}" srcOrd="0" destOrd="0" presId="urn:microsoft.com/office/officeart/2005/8/layout/hProcess10#1"/>
    <dgm:cxn modelId="{140ABDE2-2961-4C96-8863-968B9D2A2993}" type="presParOf" srcId="{C634AF0E-2481-46AE-A259-AB92E5F9E678}" destId="{9A683B82-B48D-4755-8FFF-9FF1C0855D6B}" srcOrd="1" destOrd="0" presId="urn:microsoft.com/office/officeart/2005/8/layout/hProcess10#1"/>
    <dgm:cxn modelId="{E2A6E7B4-5802-44E8-925B-6C61202B8EEE}" type="presParOf" srcId="{176B95AD-927D-4C94-BB56-A1FC334D17C5}" destId="{1E2C0754-5176-4F2C-9D3F-49728C92E9AB}" srcOrd="1" destOrd="0" presId="urn:microsoft.com/office/officeart/2005/8/layout/hProcess10#1"/>
    <dgm:cxn modelId="{E137AC9A-993C-4DF0-84C9-0AEA5DFB3A1C}" type="presParOf" srcId="{1E2C0754-5176-4F2C-9D3F-49728C92E9AB}" destId="{E5D9107B-EF3E-44F6-9866-C52BE573408C}" srcOrd="0" destOrd="0" presId="urn:microsoft.com/office/officeart/2005/8/layout/hProcess10#1"/>
    <dgm:cxn modelId="{A010049A-7B9B-4A3C-8887-D23A460CD908}" type="presParOf" srcId="{176B95AD-927D-4C94-BB56-A1FC334D17C5}" destId="{926CBA15-D6AD-4D6F-AB73-BC86DF483BBE}" srcOrd="2" destOrd="0" presId="urn:microsoft.com/office/officeart/2005/8/layout/hProcess10#1"/>
    <dgm:cxn modelId="{D0AAAF55-B90A-4D0C-8F66-851E46DAC296}" type="presParOf" srcId="{926CBA15-D6AD-4D6F-AB73-BC86DF483BBE}" destId="{08C5E272-248C-4C32-AC3D-431578A6AED1}" srcOrd="0" destOrd="0" presId="urn:microsoft.com/office/officeart/2005/8/layout/hProcess10#1"/>
    <dgm:cxn modelId="{EBB1DAC3-B495-4C11-9114-144A8405F15A}" type="presParOf" srcId="{926CBA15-D6AD-4D6F-AB73-BC86DF483BBE}" destId="{72A35EDE-C835-492C-B192-80B98AB242AF}" srcOrd="1" destOrd="0" presId="urn:microsoft.com/office/officeart/2005/8/layout/hProcess10#1"/>
    <dgm:cxn modelId="{094B1CB4-EDD0-4092-89ED-BA4124A64428}" type="presParOf" srcId="{176B95AD-927D-4C94-BB56-A1FC334D17C5}" destId="{B115F4BB-B962-43E5-B296-E7094445814B}" srcOrd="3" destOrd="0" presId="urn:microsoft.com/office/officeart/2005/8/layout/hProcess10#1"/>
    <dgm:cxn modelId="{586DCDCA-8C27-4B88-84D4-9754D62158D7}" type="presParOf" srcId="{B115F4BB-B962-43E5-B296-E7094445814B}" destId="{26B69907-33D2-444F-B76F-052F2CDF7E32}" srcOrd="0" destOrd="0" presId="urn:microsoft.com/office/officeart/2005/8/layout/hProcess10#1"/>
    <dgm:cxn modelId="{DBD1ACAF-0675-47A0-9F99-722EA4EC6670}" type="presParOf" srcId="{176B95AD-927D-4C94-BB56-A1FC334D17C5}" destId="{61DD71B3-7151-45F3-9876-1DEC6715B33B}" srcOrd="4" destOrd="0" presId="urn:microsoft.com/office/officeart/2005/8/layout/hProcess10#1"/>
    <dgm:cxn modelId="{408F997E-8F09-4741-82B3-76427B9C1791}" type="presParOf" srcId="{61DD71B3-7151-45F3-9876-1DEC6715B33B}" destId="{2CA1AFC7-A66F-4448-9894-4B065586A774}" srcOrd="0" destOrd="0" presId="urn:microsoft.com/office/officeart/2005/8/layout/hProcess10#1"/>
    <dgm:cxn modelId="{7FB1F357-8BE8-4F72-A552-84AF71EFDC94}" type="presParOf" srcId="{61DD71B3-7151-45F3-9876-1DEC6715B33B}" destId="{59F2497C-B4CE-49BE-A115-1719314B2A92}" srcOrd="1" destOrd="0" presId="urn:microsoft.com/office/officeart/2005/8/layout/hProcess10#1"/>
    <dgm:cxn modelId="{59C658A1-043C-4DF9-9B04-122B62D1D863}" type="presParOf" srcId="{176B95AD-927D-4C94-BB56-A1FC334D17C5}" destId="{43046DA7-C5BF-41FC-A981-5D66457CF801}" srcOrd="5" destOrd="0" presId="urn:microsoft.com/office/officeart/2005/8/layout/hProcess10#1"/>
    <dgm:cxn modelId="{9B8A7AC0-FD51-4678-8560-D2FE3CEE4C3B}" type="presParOf" srcId="{43046DA7-C5BF-41FC-A981-5D66457CF801}" destId="{3E7E300F-8B0B-4AAB-BABE-E0ADBDD8D74D}" srcOrd="0" destOrd="0" presId="urn:microsoft.com/office/officeart/2005/8/layout/hProcess10#1"/>
    <dgm:cxn modelId="{671E6ADC-6197-419C-B758-9DFD9AFB81C7}" type="presParOf" srcId="{176B95AD-927D-4C94-BB56-A1FC334D17C5}" destId="{049A5B9A-CDBD-413B-9527-9CCE5DB09F52}" srcOrd="6" destOrd="0" presId="urn:microsoft.com/office/officeart/2005/8/layout/hProcess10#1"/>
    <dgm:cxn modelId="{9149B2E6-A125-49F1-9003-1898B59A5496}" type="presParOf" srcId="{049A5B9A-CDBD-413B-9527-9CCE5DB09F52}" destId="{40397329-D14F-45F2-85A1-54CD5C00326C}" srcOrd="0" destOrd="0" presId="urn:microsoft.com/office/officeart/2005/8/layout/hProcess10#1"/>
    <dgm:cxn modelId="{5C38264B-BC19-4E36-BF73-F883C44DA774}" type="presParOf" srcId="{049A5B9A-CDBD-413B-9527-9CCE5DB09F52}" destId="{80E220DC-F707-4530-A7B6-9642F88F67B4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003C7F-939A-4E95-A38B-43F33257E2CA}" type="doc">
      <dgm:prSet loTypeId="urn:microsoft.com/office/officeart/2005/8/layout/hProcess6" loCatId="process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2EE88494-4B3D-4F7F-81BA-A41141FA1837}">
      <dgm:prSet phldrT="[Texto]"/>
      <dgm:spPr/>
      <dgm:t>
        <a:bodyPr/>
        <a:lstStyle/>
        <a:p>
          <a:r>
            <a:rPr lang="pt-BR" dirty="0"/>
            <a:t>2002</a:t>
          </a:r>
        </a:p>
      </dgm:t>
    </dgm:pt>
    <dgm:pt modelId="{C9EC5D76-BCFC-4588-A7B2-D31E60DC3FBE}" type="parTrans" cxnId="{F9106BDB-B392-4241-9EF1-22A7FF901EA9}">
      <dgm:prSet/>
      <dgm:spPr/>
      <dgm:t>
        <a:bodyPr/>
        <a:lstStyle/>
        <a:p>
          <a:endParaRPr lang="pt-BR"/>
        </a:p>
      </dgm:t>
    </dgm:pt>
    <dgm:pt modelId="{D60D1D68-63D2-4BC0-9101-71D425D2C95B}" type="sibTrans" cxnId="{F9106BDB-B392-4241-9EF1-22A7FF901EA9}">
      <dgm:prSet/>
      <dgm:spPr/>
      <dgm:t>
        <a:bodyPr/>
        <a:lstStyle/>
        <a:p>
          <a:endParaRPr lang="pt-BR"/>
        </a:p>
      </dgm:t>
    </dgm:pt>
    <dgm:pt modelId="{B7E0EE34-1E81-4E79-9CA7-A28E54700F94}">
      <dgm:prSet phldrT="[Texto]"/>
      <dgm:spPr/>
      <dgm:t>
        <a:bodyPr/>
        <a:lstStyle/>
        <a:p>
          <a:r>
            <a:rPr lang="pt-BR" dirty="0"/>
            <a:t>RENAST</a:t>
          </a:r>
        </a:p>
      </dgm:t>
    </dgm:pt>
    <dgm:pt modelId="{26E3C654-736A-4CC1-AA47-35A0878BBE17}" type="parTrans" cxnId="{62550080-1C2E-4AD3-8B5D-F4234D3DADDC}">
      <dgm:prSet/>
      <dgm:spPr/>
      <dgm:t>
        <a:bodyPr/>
        <a:lstStyle/>
        <a:p>
          <a:endParaRPr lang="pt-BR"/>
        </a:p>
      </dgm:t>
    </dgm:pt>
    <dgm:pt modelId="{4FF6A99E-AD3E-439A-A5A0-1A598F9D549E}" type="sibTrans" cxnId="{62550080-1C2E-4AD3-8B5D-F4234D3DADDC}">
      <dgm:prSet/>
      <dgm:spPr/>
      <dgm:t>
        <a:bodyPr/>
        <a:lstStyle/>
        <a:p>
          <a:endParaRPr lang="pt-BR"/>
        </a:p>
      </dgm:t>
    </dgm:pt>
    <dgm:pt modelId="{BEFEB5BE-49D4-4C68-897C-2FDDD333C53E}">
      <dgm:prSet phldrT="[Texto]"/>
      <dgm:spPr/>
      <dgm:t>
        <a:bodyPr/>
        <a:lstStyle/>
        <a:p>
          <a:r>
            <a:rPr lang="pt-BR" dirty="0"/>
            <a:t>2004</a:t>
          </a:r>
        </a:p>
      </dgm:t>
    </dgm:pt>
    <dgm:pt modelId="{B524A0AB-0FC2-445A-8D31-CECA6AD79FF7}" type="parTrans" cxnId="{EE433F12-514A-4626-AEAE-59D4CDF36750}">
      <dgm:prSet/>
      <dgm:spPr/>
      <dgm:t>
        <a:bodyPr/>
        <a:lstStyle/>
        <a:p>
          <a:endParaRPr lang="pt-BR"/>
        </a:p>
      </dgm:t>
    </dgm:pt>
    <dgm:pt modelId="{9DDBDA82-A525-4E73-9B91-B0882D9FA0AB}" type="sibTrans" cxnId="{EE433F12-514A-4626-AEAE-59D4CDF36750}">
      <dgm:prSet/>
      <dgm:spPr/>
      <dgm:t>
        <a:bodyPr/>
        <a:lstStyle/>
        <a:p>
          <a:endParaRPr lang="pt-BR"/>
        </a:p>
      </dgm:t>
    </dgm:pt>
    <dgm:pt modelId="{ED50B81B-2881-48ED-A48A-1705366A6DCE}">
      <dgm:prSet phldrT="[Texto]" custT="1"/>
      <dgm:spPr/>
      <dgm:t>
        <a:bodyPr/>
        <a:lstStyle/>
        <a:p>
          <a:pPr algn="just"/>
          <a:r>
            <a:rPr lang="pt-BR" sz="1200" dirty="0"/>
            <a:t>Consulta Pública Política Nacional de Saúde do Trabalhador. </a:t>
          </a:r>
        </a:p>
      </dgm:t>
    </dgm:pt>
    <dgm:pt modelId="{12EE1E52-7505-48B2-9A79-21AD90BDB11B}" type="parTrans" cxnId="{918E5966-479C-4F52-9DD8-391BAB98A978}">
      <dgm:prSet/>
      <dgm:spPr/>
      <dgm:t>
        <a:bodyPr/>
        <a:lstStyle/>
        <a:p>
          <a:endParaRPr lang="pt-BR"/>
        </a:p>
      </dgm:t>
    </dgm:pt>
    <dgm:pt modelId="{C0E737CE-6823-4A9C-B4E2-3525B85A1435}" type="sibTrans" cxnId="{918E5966-479C-4F52-9DD8-391BAB98A978}">
      <dgm:prSet/>
      <dgm:spPr/>
      <dgm:t>
        <a:bodyPr/>
        <a:lstStyle/>
        <a:p>
          <a:endParaRPr lang="pt-BR"/>
        </a:p>
      </dgm:t>
    </dgm:pt>
    <dgm:pt modelId="{A1E419BB-5E55-41F6-B6DE-233A06BB73D7}">
      <dgm:prSet phldrT="[Texto]"/>
      <dgm:spPr/>
      <dgm:t>
        <a:bodyPr/>
        <a:lstStyle/>
        <a:p>
          <a:r>
            <a:rPr lang="pt-BR" dirty="0"/>
            <a:t>2005</a:t>
          </a:r>
        </a:p>
      </dgm:t>
    </dgm:pt>
    <dgm:pt modelId="{C26EF8BE-A412-49F2-9705-354AC0C73B6F}" type="parTrans" cxnId="{5DBDD939-55E2-4859-99A6-856D19306E35}">
      <dgm:prSet/>
      <dgm:spPr/>
      <dgm:t>
        <a:bodyPr/>
        <a:lstStyle/>
        <a:p>
          <a:endParaRPr lang="pt-BR"/>
        </a:p>
      </dgm:t>
    </dgm:pt>
    <dgm:pt modelId="{6E633AB9-740F-45DE-A7D0-A75C2F78AAFA}" type="sibTrans" cxnId="{5DBDD939-55E2-4859-99A6-856D19306E35}">
      <dgm:prSet/>
      <dgm:spPr/>
      <dgm:t>
        <a:bodyPr/>
        <a:lstStyle/>
        <a:p>
          <a:endParaRPr lang="pt-BR"/>
        </a:p>
      </dgm:t>
    </dgm:pt>
    <dgm:pt modelId="{337110F8-94CB-4EEC-BB3A-4D516247BD72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100" dirty="0"/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600" dirty="0"/>
            <a:t>Consulta Pública Política Nacional de Segurança e Saúde do Trabalhador (Portaria Interministerial n.º 800)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600" dirty="0"/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000" dirty="0"/>
        </a:p>
      </dgm:t>
    </dgm:pt>
    <dgm:pt modelId="{0BA38D8F-84E3-4134-BA52-0C236EA5C30E}" type="parTrans" cxnId="{25FF9AC8-3D09-4090-847D-8D3C7C6277BD}">
      <dgm:prSet/>
      <dgm:spPr/>
      <dgm:t>
        <a:bodyPr/>
        <a:lstStyle/>
        <a:p>
          <a:endParaRPr lang="pt-BR"/>
        </a:p>
      </dgm:t>
    </dgm:pt>
    <dgm:pt modelId="{CDFFA29F-E7F9-41AE-8B6B-7BB80B77765A}" type="sibTrans" cxnId="{25FF9AC8-3D09-4090-847D-8D3C7C6277BD}">
      <dgm:prSet/>
      <dgm:spPr/>
      <dgm:t>
        <a:bodyPr/>
        <a:lstStyle/>
        <a:p>
          <a:endParaRPr lang="pt-BR"/>
        </a:p>
      </dgm:t>
    </dgm:pt>
    <dgm:pt modelId="{19C527FB-6AEE-4424-9ECE-8DD74E487147}">
      <dgm:prSet phldrT="[Texto]" custT="1"/>
      <dgm:spPr/>
      <dgm:t>
        <a:bodyPr/>
        <a:lstStyle/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dirty="0"/>
        </a:p>
      </dgm:t>
    </dgm:pt>
    <dgm:pt modelId="{B9BE3DF3-8E08-4555-A292-8623EE1FD687}" type="parTrans" cxnId="{7C501D85-054F-4544-B3FA-AF546942C1C1}">
      <dgm:prSet/>
      <dgm:spPr/>
      <dgm:t>
        <a:bodyPr/>
        <a:lstStyle/>
        <a:p>
          <a:endParaRPr lang="pt-BR"/>
        </a:p>
      </dgm:t>
    </dgm:pt>
    <dgm:pt modelId="{C7142861-3C81-45A9-BAA8-FA41ACB6F5B5}" type="sibTrans" cxnId="{7C501D85-054F-4544-B3FA-AF546942C1C1}">
      <dgm:prSet/>
      <dgm:spPr/>
      <dgm:t>
        <a:bodyPr/>
        <a:lstStyle/>
        <a:p>
          <a:endParaRPr lang="pt-BR"/>
        </a:p>
      </dgm:t>
    </dgm:pt>
    <dgm:pt modelId="{4B02333B-617A-476F-876C-5E9106FDE287}" type="pres">
      <dgm:prSet presAssocID="{DE003C7F-939A-4E95-A38B-43F33257E2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E7E5AF-6F11-439D-A8EE-EB721EF5C945}" type="pres">
      <dgm:prSet presAssocID="{2EE88494-4B3D-4F7F-81BA-A41141FA1837}" presName="compNode" presStyleCnt="0"/>
      <dgm:spPr/>
    </dgm:pt>
    <dgm:pt modelId="{3022070F-4AC3-452A-A562-0BE1324A8CA9}" type="pres">
      <dgm:prSet presAssocID="{2EE88494-4B3D-4F7F-81BA-A41141FA1837}" presName="noGeometry" presStyleCnt="0"/>
      <dgm:spPr/>
    </dgm:pt>
    <dgm:pt modelId="{EED27714-5CAA-43A0-B330-1E64DBDC53EF}" type="pres">
      <dgm:prSet presAssocID="{2EE88494-4B3D-4F7F-81BA-A41141FA1837}" presName="childTextVisible" presStyleLbl="bgAccFollowNode1" presStyleIdx="0" presStyleCnt="3" custScaleY="1270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20FBDB-D137-430C-A70F-3BED23016149}" type="pres">
      <dgm:prSet presAssocID="{2EE88494-4B3D-4F7F-81BA-A41141FA1837}" presName="childTextHidden" presStyleLbl="bgAccFollowNode1" presStyleIdx="0" presStyleCnt="3"/>
      <dgm:spPr/>
      <dgm:t>
        <a:bodyPr/>
        <a:lstStyle/>
        <a:p>
          <a:endParaRPr lang="pt-BR"/>
        </a:p>
      </dgm:t>
    </dgm:pt>
    <dgm:pt modelId="{ED1D5E7B-F46C-4BD3-9A8F-C99EC58B043B}" type="pres">
      <dgm:prSet presAssocID="{2EE88494-4B3D-4F7F-81BA-A41141FA183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6B5D63-39F9-45DC-8339-CC53791F1A13}" type="pres">
      <dgm:prSet presAssocID="{2EE88494-4B3D-4F7F-81BA-A41141FA1837}" presName="aSpace" presStyleCnt="0"/>
      <dgm:spPr/>
    </dgm:pt>
    <dgm:pt modelId="{34F23DBF-AABE-45C3-8045-5E21FED50848}" type="pres">
      <dgm:prSet presAssocID="{BEFEB5BE-49D4-4C68-897C-2FDDD333C53E}" presName="compNode" presStyleCnt="0"/>
      <dgm:spPr/>
    </dgm:pt>
    <dgm:pt modelId="{3725BDF8-B0E7-49B6-AAC6-CE4F3C347E4E}" type="pres">
      <dgm:prSet presAssocID="{BEFEB5BE-49D4-4C68-897C-2FDDD333C53E}" presName="noGeometry" presStyleCnt="0"/>
      <dgm:spPr/>
    </dgm:pt>
    <dgm:pt modelId="{2AE1D23F-EA92-4212-B904-A42460C5F988}" type="pres">
      <dgm:prSet presAssocID="{BEFEB5BE-49D4-4C68-897C-2FDDD333C53E}" presName="childTextVisible" presStyleLbl="bgAccFollowNode1" presStyleIdx="1" presStyleCnt="3" custScaleY="1315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429287-DEF5-490D-AF93-2C127A3F1252}" type="pres">
      <dgm:prSet presAssocID="{BEFEB5BE-49D4-4C68-897C-2FDDD333C53E}" presName="childTextHidden" presStyleLbl="bgAccFollowNode1" presStyleIdx="1" presStyleCnt="3"/>
      <dgm:spPr/>
      <dgm:t>
        <a:bodyPr/>
        <a:lstStyle/>
        <a:p>
          <a:endParaRPr lang="pt-BR"/>
        </a:p>
      </dgm:t>
    </dgm:pt>
    <dgm:pt modelId="{B41BBC60-D5FB-4CE4-BC1B-857FA7CEF566}" type="pres">
      <dgm:prSet presAssocID="{BEFEB5BE-49D4-4C68-897C-2FDDD333C53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4D7164-BFED-41AB-9DA6-40A95A87AA43}" type="pres">
      <dgm:prSet presAssocID="{BEFEB5BE-49D4-4C68-897C-2FDDD333C53E}" presName="aSpace" presStyleCnt="0"/>
      <dgm:spPr/>
    </dgm:pt>
    <dgm:pt modelId="{55A9308D-D572-44AC-8197-CF876F7ADEF2}" type="pres">
      <dgm:prSet presAssocID="{A1E419BB-5E55-41F6-B6DE-233A06BB73D7}" presName="compNode" presStyleCnt="0"/>
      <dgm:spPr/>
    </dgm:pt>
    <dgm:pt modelId="{514C7220-662F-4703-80B4-A7C7F49791BB}" type="pres">
      <dgm:prSet presAssocID="{A1E419BB-5E55-41F6-B6DE-233A06BB73D7}" presName="noGeometry" presStyleCnt="0"/>
      <dgm:spPr/>
    </dgm:pt>
    <dgm:pt modelId="{262EED26-02CE-4FB9-923F-410FAB1FE1C3}" type="pres">
      <dgm:prSet presAssocID="{A1E419BB-5E55-41F6-B6DE-233A06BB73D7}" presName="childTextVisible" presStyleLbl="bgAccFollowNode1" presStyleIdx="2" presStyleCnt="3" custScaleY="1405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25FF10-2C25-476C-8BB6-2B0BE8C37044}" type="pres">
      <dgm:prSet presAssocID="{A1E419BB-5E55-41F6-B6DE-233A06BB73D7}" presName="childTextHidden" presStyleLbl="bgAccFollowNode1" presStyleIdx="2" presStyleCnt="3"/>
      <dgm:spPr/>
      <dgm:t>
        <a:bodyPr/>
        <a:lstStyle/>
        <a:p>
          <a:endParaRPr lang="pt-BR"/>
        </a:p>
      </dgm:t>
    </dgm:pt>
    <dgm:pt modelId="{931BDE4C-F29A-4D88-A62C-C244A934D491}" type="pres">
      <dgm:prSet presAssocID="{A1E419BB-5E55-41F6-B6DE-233A06BB73D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3E90ED-354F-4D5F-AB35-089B93244A04}" type="presOf" srcId="{B7E0EE34-1E81-4E79-9CA7-A28E54700F94}" destId="{E720FBDB-D137-430C-A70F-3BED23016149}" srcOrd="1" destOrd="0" presId="urn:microsoft.com/office/officeart/2005/8/layout/hProcess6"/>
    <dgm:cxn modelId="{7C501D85-054F-4544-B3FA-AF546942C1C1}" srcId="{A1E419BB-5E55-41F6-B6DE-233A06BB73D7}" destId="{19C527FB-6AEE-4424-9ECE-8DD74E487147}" srcOrd="0" destOrd="0" parTransId="{B9BE3DF3-8E08-4555-A292-8623EE1FD687}" sibTransId="{C7142861-3C81-45A9-BAA8-FA41ACB6F5B5}"/>
    <dgm:cxn modelId="{05CD0E9C-9BBD-4765-B006-8C9AE538D5E8}" type="presOf" srcId="{337110F8-94CB-4EEC-BB3A-4D516247BD72}" destId="{D325FF10-2C25-476C-8BB6-2B0BE8C37044}" srcOrd="1" destOrd="1" presId="urn:microsoft.com/office/officeart/2005/8/layout/hProcess6"/>
    <dgm:cxn modelId="{A18997BC-7C33-4D78-AAA2-6FE288A25970}" type="presOf" srcId="{ED50B81B-2881-48ED-A48A-1705366A6DCE}" destId="{C2429287-DEF5-490D-AF93-2C127A3F1252}" srcOrd="1" destOrd="0" presId="urn:microsoft.com/office/officeart/2005/8/layout/hProcess6"/>
    <dgm:cxn modelId="{9C843C9F-F3EA-4551-AE9D-032E0FBEFE62}" type="presOf" srcId="{DE003C7F-939A-4E95-A38B-43F33257E2CA}" destId="{4B02333B-617A-476F-876C-5E9106FDE287}" srcOrd="0" destOrd="0" presId="urn:microsoft.com/office/officeart/2005/8/layout/hProcess6"/>
    <dgm:cxn modelId="{1C020C4B-EFFC-4115-A6A5-C4283671AE7B}" type="presOf" srcId="{ED50B81B-2881-48ED-A48A-1705366A6DCE}" destId="{2AE1D23F-EA92-4212-B904-A42460C5F988}" srcOrd="0" destOrd="0" presId="urn:microsoft.com/office/officeart/2005/8/layout/hProcess6"/>
    <dgm:cxn modelId="{94F0BF0C-FA1B-4891-94AC-C082A6A3ED18}" type="presOf" srcId="{BEFEB5BE-49D4-4C68-897C-2FDDD333C53E}" destId="{B41BBC60-D5FB-4CE4-BC1B-857FA7CEF566}" srcOrd="0" destOrd="0" presId="urn:microsoft.com/office/officeart/2005/8/layout/hProcess6"/>
    <dgm:cxn modelId="{F9106BDB-B392-4241-9EF1-22A7FF901EA9}" srcId="{DE003C7F-939A-4E95-A38B-43F33257E2CA}" destId="{2EE88494-4B3D-4F7F-81BA-A41141FA1837}" srcOrd="0" destOrd="0" parTransId="{C9EC5D76-BCFC-4588-A7B2-D31E60DC3FBE}" sibTransId="{D60D1D68-63D2-4BC0-9101-71D425D2C95B}"/>
    <dgm:cxn modelId="{25FF9AC8-3D09-4090-847D-8D3C7C6277BD}" srcId="{A1E419BB-5E55-41F6-B6DE-233A06BB73D7}" destId="{337110F8-94CB-4EEC-BB3A-4D516247BD72}" srcOrd="1" destOrd="0" parTransId="{0BA38D8F-84E3-4134-BA52-0C236EA5C30E}" sibTransId="{CDFFA29F-E7F9-41AE-8B6B-7BB80B77765A}"/>
    <dgm:cxn modelId="{5F6C2CB0-00B8-429E-B4F1-6BB15CE44337}" type="presOf" srcId="{A1E419BB-5E55-41F6-B6DE-233A06BB73D7}" destId="{931BDE4C-F29A-4D88-A62C-C244A934D491}" srcOrd="0" destOrd="0" presId="urn:microsoft.com/office/officeart/2005/8/layout/hProcess6"/>
    <dgm:cxn modelId="{EE433F12-514A-4626-AEAE-59D4CDF36750}" srcId="{DE003C7F-939A-4E95-A38B-43F33257E2CA}" destId="{BEFEB5BE-49D4-4C68-897C-2FDDD333C53E}" srcOrd="1" destOrd="0" parTransId="{B524A0AB-0FC2-445A-8D31-CECA6AD79FF7}" sibTransId="{9DDBDA82-A525-4E73-9B91-B0882D9FA0AB}"/>
    <dgm:cxn modelId="{918E5966-479C-4F52-9DD8-391BAB98A978}" srcId="{BEFEB5BE-49D4-4C68-897C-2FDDD333C53E}" destId="{ED50B81B-2881-48ED-A48A-1705366A6DCE}" srcOrd="0" destOrd="0" parTransId="{12EE1E52-7505-48B2-9A79-21AD90BDB11B}" sibTransId="{C0E737CE-6823-4A9C-B4E2-3525B85A1435}"/>
    <dgm:cxn modelId="{5DBDD939-55E2-4859-99A6-856D19306E35}" srcId="{DE003C7F-939A-4E95-A38B-43F33257E2CA}" destId="{A1E419BB-5E55-41F6-B6DE-233A06BB73D7}" srcOrd="2" destOrd="0" parTransId="{C26EF8BE-A412-49F2-9705-354AC0C73B6F}" sibTransId="{6E633AB9-740F-45DE-A7D0-A75C2F78AAFA}"/>
    <dgm:cxn modelId="{3E1CF77E-4910-49AA-A5FE-447F49090C3A}" type="presOf" srcId="{337110F8-94CB-4EEC-BB3A-4D516247BD72}" destId="{262EED26-02CE-4FB9-923F-410FAB1FE1C3}" srcOrd="0" destOrd="1" presId="urn:microsoft.com/office/officeart/2005/8/layout/hProcess6"/>
    <dgm:cxn modelId="{5226E2A5-1FA6-4CF6-A8CF-E6F2152A4483}" type="presOf" srcId="{2EE88494-4B3D-4F7F-81BA-A41141FA1837}" destId="{ED1D5E7B-F46C-4BD3-9A8F-C99EC58B043B}" srcOrd="0" destOrd="0" presId="urn:microsoft.com/office/officeart/2005/8/layout/hProcess6"/>
    <dgm:cxn modelId="{62550080-1C2E-4AD3-8B5D-F4234D3DADDC}" srcId="{2EE88494-4B3D-4F7F-81BA-A41141FA1837}" destId="{B7E0EE34-1E81-4E79-9CA7-A28E54700F94}" srcOrd="0" destOrd="0" parTransId="{26E3C654-736A-4CC1-AA47-35A0878BBE17}" sibTransId="{4FF6A99E-AD3E-439A-A5A0-1A598F9D549E}"/>
    <dgm:cxn modelId="{706C7C8D-9952-41F2-9642-0556C560A772}" type="presOf" srcId="{19C527FB-6AEE-4424-9ECE-8DD74E487147}" destId="{D325FF10-2C25-476C-8BB6-2B0BE8C37044}" srcOrd="1" destOrd="0" presId="urn:microsoft.com/office/officeart/2005/8/layout/hProcess6"/>
    <dgm:cxn modelId="{4B3F2F59-9D78-4E1B-AE15-37353A20A24C}" type="presOf" srcId="{B7E0EE34-1E81-4E79-9CA7-A28E54700F94}" destId="{EED27714-5CAA-43A0-B330-1E64DBDC53EF}" srcOrd="0" destOrd="0" presId="urn:microsoft.com/office/officeart/2005/8/layout/hProcess6"/>
    <dgm:cxn modelId="{43692669-F3D8-4127-8687-162F3B99B791}" type="presOf" srcId="{19C527FB-6AEE-4424-9ECE-8DD74E487147}" destId="{262EED26-02CE-4FB9-923F-410FAB1FE1C3}" srcOrd="0" destOrd="0" presId="urn:microsoft.com/office/officeart/2005/8/layout/hProcess6"/>
    <dgm:cxn modelId="{E3548200-304C-4235-9249-DF033A1D04E1}" type="presParOf" srcId="{4B02333B-617A-476F-876C-5E9106FDE287}" destId="{AAE7E5AF-6F11-439D-A8EE-EB721EF5C945}" srcOrd="0" destOrd="0" presId="urn:microsoft.com/office/officeart/2005/8/layout/hProcess6"/>
    <dgm:cxn modelId="{D1144D41-0507-4E3E-ACB7-BCD2067F9EF5}" type="presParOf" srcId="{AAE7E5AF-6F11-439D-A8EE-EB721EF5C945}" destId="{3022070F-4AC3-452A-A562-0BE1324A8CA9}" srcOrd="0" destOrd="0" presId="urn:microsoft.com/office/officeart/2005/8/layout/hProcess6"/>
    <dgm:cxn modelId="{02FB7D61-207A-42AF-BD26-1913F6EC057C}" type="presParOf" srcId="{AAE7E5AF-6F11-439D-A8EE-EB721EF5C945}" destId="{EED27714-5CAA-43A0-B330-1E64DBDC53EF}" srcOrd="1" destOrd="0" presId="urn:microsoft.com/office/officeart/2005/8/layout/hProcess6"/>
    <dgm:cxn modelId="{02F253AB-F9BF-44BC-AB6F-1E275FA84FF7}" type="presParOf" srcId="{AAE7E5AF-6F11-439D-A8EE-EB721EF5C945}" destId="{E720FBDB-D137-430C-A70F-3BED23016149}" srcOrd="2" destOrd="0" presId="urn:microsoft.com/office/officeart/2005/8/layout/hProcess6"/>
    <dgm:cxn modelId="{28E7219B-4DF5-4891-84F9-0E9E33993714}" type="presParOf" srcId="{AAE7E5AF-6F11-439D-A8EE-EB721EF5C945}" destId="{ED1D5E7B-F46C-4BD3-9A8F-C99EC58B043B}" srcOrd="3" destOrd="0" presId="urn:microsoft.com/office/officeart/2005/8/layout/hProcess6"/>
    <dgm:cxn modelId="{366B66FE-410E-4805-83DD-BA4BE17632CE}" type="presParOf" srcId="{4B02333B-617A-476F-876C-5E9106FDE287}" destId="{716B5D63-39F9-45DC-8339-CC53791F1A13}" srcOrd="1" destOrd="0" presId="urn:microsoft.com/office/officeart/2005/8/layout/hProcess6"/>
    <dgm:cxn modelId="{7894122A-1DC2-4ACE-A923-E54F41894D28}" type="presParOf" srcId="{4B02333B-617A-476F-876C-5E9106FDE287}" destId="{34F23DBF-AABE-45C3-8045-5E21FED50848}" srcOrd="2" destOrd="0" presId="urn:microsoft.com/office/officeart/2005/8/layout/hProcess6"/>
    <dgm:cxn modelId="{1BAE52E2-256A-448F-A45A-28E6D64E61AD}" type="presParOf" srcId="{34F23DBF-AABE-45C3-8045-5E21FED50848}" destId="{3725BDF8-B0E7-49B6-AAC6-CE4F3C347E4E}" srcOrd="0" destOrd="0" presId="urn:microsoft.com/office/officeart/2005/8/layout/hProcess6"/>
    <dgm:cxn modelId="{56A0A2FC-C095-4AB3-8564-E8E51C166528}" type="presParOf" srcId="{34F23DBF-AABE-45C3-8045-5E21FED50848}" destId="{2AE1D23F-EA92-4212-B904-A42460C5F988}" srcOrd="1" destOrd="0" presId="urn:microsoft.com/office/officeart/2005/8/layout/hProcess6"/>
    <dgm:cxn modelId="{FAE774FD-215D-47BB-81AD-613362B3E149}" type="presParOf" srcId="{34F23DBF-AABE-45C3-8045-5E21FED50848}" destId="{C2429287-DEF5-490D-AF93-2C127A3F1252}" srcOrd="2" destOrd="0" presId="urn:microsoft.com/office/officeart/2005/8/layout/hProcess6"/>
    <dgm:cxn modelId="{A134265F-9AFE-490A-ABA5-5D19999063A4}" type="presParOf" srcId="{34F23DBF-AABE-45C3-8045-5E21FED50848}" destId="{B41BBC60-D5FB-4CE4-BC1B-857FA7CEF566}" srcOrd="3" destOrd="0" presId="urn:microsoft.com/office/officeart/2005/8/layout/hProcess6"/>
    <dgm:cxn modelId="{C975149C-42FE-4E00-8D03-789C8F21DD17}" type="presParOf" srcId="{4B02333B-617A-476F-876C-5E9106FDE287}" destId="{1F4D7164-BFED-41AB-9DA6-40A95A87AA43}" srcOrd="3" destOrd="0" presId="urn:microsoft.com/office/officeart/2005/8/layout/hProcess6"/>
    <dgm:cxn modelId="{C8A15BAA-C3BE-4614-8B58-CD0D50072FE0}" type="presParOf" srcId="{4B02333B-617A-476F-876C-5E9106FDE287}" destId="{55A9308D-D572-44AC-8197-CF876F7ADEF2}" srcOrd="4" destOrd="0" presId="urn:microsoft.com/office/officeart/2005/8/layout/hProcess6"/>
    <dgm:cxn modelId="{CB1499B8-CB5A-4B9A-9742-ECFC4E04B85A}" type="presParOf" srcId="{55A9308D-D572-44AC-8197-CF876F7ADEF2}" destId="{514C7220-662F-4703-80B4-A7C7F49791BB}" srcOrd="0" destOrd="0" presId="urn:microsoft.com/office/officeart/2005/8/layout/hProcess6"/>
    <dgm:cxn modelId="{31E55148-903B-4883-9304-35AF338D29A7}" type="presParOf" srcId="{55A9308D-D572-44AC-8197-CF876F7ADEF2}" destId="{262EED26-02CE-4FB9-923F-410FAB1FE1C3}" srcOrd="1" destOrd="0" presId="urn:microsoft.com/office/officeart/2005/8/layout/hProcess6"/>
    <dgm:cxn modelId="{0F68E370-E9D3-4B9B-933A-DB0B5E626DF1}" type="presParOf" srcId="{55A9308D-D572-44AC-8197-CF876F7ADEF2}" destId="{D325FF10-2C25-476C-8BB6-2B0BE8C37044}" srcOrd="2" destOrd="0" presId="urn:microsoft.com/office/officeart/2005/8/layout/hProcess6"/>
    <dgm:cxn modelId="{F95B4634-89B8-42DE-846C-55E285D01CE3}" type="presParOf" srcId="{55A9308D-D572-44AC-8197-CF876F7ADEF2}" destId="{931BDE4C-F29A-4D88-A62C-C244A934D49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161046-BABF-44B6-94DA-670017101709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FBED6C-8061-4A9F-93D7-4B496EBCF4BC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b="1" dirty="0"/>
            <a:t>2011</a:t>
          </a:r>
        </a:p>
        <a:p>
          <a:r>
            <a:rPr lang="pt-BR" sz="2600" b="0" i="0" dirty="0"/>
            <a:t>Política Nacional de Segurança e Saúde no Trabalho – PNSST</a:t>
          </a:r>
          <a:endParaRPr lang="pt-BR" sz="2600" dirty="0"/>
        </a:p>
      </dgm:t>
    </dgm:pt>
    <dgm:pt modelId="{BAEC870A-2856-45AF-B62F-BB0DFC1D585F}" type="parTrans" cxnId="{88F02442-F314-4E40-8342-A410838D34FD}">
      <dgm:prSet/>
      <dgm:spPr/>
      <dgm:t>
        <a:bodyPr/>
        <a:lstStyle/>
        <a:p>
          <a:endParaRPr lang="pt-BR"/>
        </a:p>
      </dgm:t>
    </dgm:pt>
    <dgm:pt modelId="{94D7D4E3-F774-40BC-9085-21EA1A7BB1A7}" type="sibTrans" cxnId="{88F02442-F314-4E40-8342-A410838D34FD}">
      <dgm:prSet/>
      <dgm:spPr/>
      <dgm:t>
        <a:bodyPr/>
        <a:lstStyle/>
        <a:p>
          <a:endParaRPr lang="pt-BR"/>
        </a:p>
      </dgm:t>
    </dgm:pt>
    <dgm:pt modelId="{7DA0DD23-CA0B-4A50-A2F5-DE9D5C50EB9F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b="1" dirty="0"/>
            <a:t>2012</a:t>
          </a:r>
        </a:p>
        <a:p>
          <a:r>
            <a:rPr lang="pt-BR" sz="2600" b="0" i="0" dirty="0"/>
            <a:t>Política Nacional de Saúde do Trabalhador e da Trabalhadora</a:t>
          </a:r>
          <a:endParaRPr lang="pt-BR" sz="2600" dirty="0"/>
        </a:p>
      </dgm:t>
    </dgm:pt>
    <dgm:pt modelId="{835EDAF5-B3D6-40AB-8BC5-72FDBC53E272}" type="parTrans" cxnId="{286F53E7-15CE-4A7C-8314-0A12E640F725}">
      <dgm:prSet/>
      <dgm:spPr/>
      <dgm:t>
        <a:bodyPr/>
        <a:lstStyle/>
        <a:p>
          <a:endParaRPr lang="pt-BR"/>
        </a:p>
      </dgm:t>
    </dgm:pt>
    <dgm:pt modelId="{F87DE0D5-C8F5-4E50-A9B1-5E6C24675522}" type="sibTrans" cxnId="{286F53E7-15CE-4A7C-8314-0A12E640F725}">
      <dgm:prSet/>
      <dgm:spPr/>
      <dgm:t>
        <a:bodyPr/>
        <a:lstStyle/>
        <a:p>
          <a:endParaRPr lang="pt-BR"/>
        </a:p>
      </dgm:t>
    </dgm:pt>
    <dgm:pt modelId="{180948B0-6564-4C5C-956E-995977127C2C}" type="pres">
      <dgm:prSet presAssocID="{AA161046-BABF-44B6-94DA-6700171017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226C3C-AA7D-4942-8606-022AEDD1104A}" type="pres">
      <dgm:prSet presAssocID="{1FFBED6C-8061-4A9F-93D7-4B496EBCF4B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C8CE1-4D85-4784-AF36-827AFAF3D6ED}" type="pres">
      <dgm:prSet presAssocID="{7DA0DD23-CA0B-4A50-A2F5-DE9D5C50EB9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8F02442-F314-4E40-8342-A410838D34FD}" srcId="{AA161046-BABF-44B6-94DA-670017101709}" destId="{1FFBED6C-8061-4A9F-93D7-4B496EBCF4BC}" srcOrd="0" destOrd="0" parTransId="{BAEC870A-2856-45AF-B62F-BB0DFC1D585F}" sibTransId="{94D7D4E3-F774-40BC-9085-21EA1A7BB1A7}"/>
    <dgm:cxn modelId="{5CEF4C8D-EC7D-4426-9402-C0CC2CE8B5ED}" type="presOf" srcId="{1FFBED6C-8061-4A9F-93D7-4B496EBCF4BC}" destId="{DB226C3C-AA7D-4942-8606-022AEDD1104A}" srcOrd="0" destOrd="0" presId="urn:microsoft.com/office/officeart/2005/8/layout/arrow1"/>
    <dgm:cxn modelId="{6034DBC1-3EFE-4A46-BFCF-FBE7FA11D16F}" type="presOf" srcId="{7DA0DD23-CA0B-4A50-A2F5-DE9D5C50EB9F}" destId="{FC2C8CE1-4D85-4784-AF36-827AFAF3D6ED}" srcOrd="0" destOrd="0" presId="urn:microsoft.com/office/officeart/2005/8/layout/arrow1"/>
    <dgm:cxn modelId="{113BB33A-4A0D-4372-8F6A-0AEF708633D9}" type="presOf" srcId="{AA161046-BABF-44B6-94DA-670017101709}" destId="{180948B0-6564-4C5C-956E-995977127C2C}" srcOrd="0" destOrd="0" presId="urn:microsoft.com/office/officeart/2005/8/layout/arrow1"/>
    <dgm:cxn modelId="{286F53E7-15CE-4A7C-8314-0A12E640F725}" srcId="{AA161046-BABF-44B6-94DA-670017101709}" destId="{7DA0DD23-CA0B-4A50-A2F5-DE9D5C50EB9F}" srcOrd="1" destOrd="0" parTransId="{835EDAF5-B3D6-40AB-8BC5-72FDBC53E272}" sibTransId="{F87DE0D5-C8F5-4E50-A9B1-5E6C24675522}"/>
    <dgm:cxn modelId="{C5DDE453-636A-432E-9F09-E2FFAAD66880}" type="presParOf" srcId="{180948B0-6564-4C5C-956E-995977127C2C}" destId="{DB226C3C-AA7D-4942-8606-022AEDD1104A}" srcOrd="0" destOrd="0" presId="urn:microsoft.com/office/officeart/2005/8/layout/arrow1"/>
    <dgm:cxn modelId="{CE6D1185-9898-44DC-BF81-DC667DFA2DA1}" type="presParOf" srcId="{180948B0-6564-4C5C-956E-995977127C2C}" destId="{FC2C8CE1-4D85-4784-AF36-827AFAF3D6E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CA663E-E4AF-40B1-BAA9-AC8D810DC4C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13416BA-97FA-468C-8D22-0EC4540728DA}">
      <dgm:prSet phldrT="[Texto]"/>
      <dgm:spPr/>
      <dgm:t>
        <a:bodyPr/>
        <a:lstStyle/>
        <a:p>
          <a:r>
            <a:rPr lang="pt-BR" dirty="0"/>
            <a:t>16.718.953</a:t>
          </a:r>
        </a:p>
      </dgm:t>
    </dgm:pt>
    <dgm:pt modelId="{5303E556-7FB0-4536-88F6-E8913868F0CD}" type="parTrans" cxnId="{80FEF8C3-4B87-4348-B6A6-DB474C953476}">
      <dgm:prSet/>
      <dgm:spPr/>
      <dgm:t>
        <a:bodyPr/>
        <a:lstStyle/>
        <a:p>
          <a:endParaRPr lang="pt-BR"/>
        </a:p>
      </dgm:t>
    </dgm:pt>
    <dgm:pt modelId="{4F43F668-1FAC-45E5-8F3C-099F28C3CEA7}" type="sibTrans" cxnId="{80FEF8C3-4B87-4348-B6A6-DB474C953476}">
      <dgm:prSet/>
      <dgm:spPr/>
      <dgm:t>
        <a:bodyPr/>
        <a:lstStyle/>
        <a:p>
          <a:endParaRPr lang="pt-BR"/>
        </a:p>
      </dgm:t>
    </dgm:pt>
    <dgm:pt modelId="{8A37815B-D09D-4499-A6F8-08CB19AE528F}">
      <dgm:prSet phldrT="[Texto]"/>
      <dgm:spPr/>
      <dgm:t>
        <a:bodyPr/>
        <a:lstStyle/>
        <a:p>
          <a:r>
            <a:rPr lang="pt-BR" dirty="0"/>
            <a:t>População Residente estimada 2017 - IBGE</a:t>
          </a:r>
        </a:p>
      </dgm:t>
    </dgm:pt>
    <dgm:pt modelId="{23529A15-B1AC-4720-9F2B-6B321DDB57DD}" type="parTrans" cxnId="{93D5A409-47D6-4376-AEB5-6B64F1819AB2}">
      <dgm:prSet/>
      <dgm:spPr/>
      <dgm:t>
        <a:bodyPr/>
        <a:lstStyle/>
        <a:p>
          <a:endParaRPr lang="pt-BR"/>
        </a:p>
      </dgm:t>
    </dgm:pt>
    <dgm:pt modelId="{27EFC34E-D9BB-4EFA-B458-4E74D628FE58}" type="sibTrans" cxnId="{93D5A409-47D6-4376-AEB5-6B64F1819AB2}">
      <dgm:prSet/>
      <dgm:spPr/>
      <dgm:t>
        <a:bodyPr/>
        <a:lstStyle/>
        <a:p>
          <a:endParaRPr lang="pt-BR"/>
        </a:p>
      </dgm:t>
    </dgm:pt>
    <dgm:pt modelId="{11233FBD-4120-45F4-9D2B-FC541D1A0739}">
      <dgm:prSet phldrT="[Texto]"/>
      <dgm:spPr/>
      <dgm:t>
        <a:bodyPr/>
        <a:lstStyle/>
        <a:p>
          <a:r>
            <a:rPr lang="pt-BR" dirty="0"/>
            <a:t>7.398.000</a:t>
          </a:r>
        </a:p>
        <a:p>
          <a:r>
            <a:rPr lang="pt-BR" dirty="0"/>
            <a:t>67,1%</a:t>
          </a:r>
        </a:p>
      </dgm:t>
    </dgm:pt>
    <dgm:pt modelId="{96BC3303-8F8F-4431-AACD-130BFE10743A}" type="parTrans" cxnId="{80D19D10-42B5-4BAC-97FC-FF8F67119C7B}">
      <dgm:prSet/>
      <dgm:spPr/>
      <dgm:t>
        <a:bodyPr/>
        <a:lstStyle/>
        <a:p>
          <a:endParaRPr lang="pt-BR"/>
        </a:p>
      </dgm:t>
    </dgm:pt>
    <dgm:pt modelId="{D3824A6F-001D-4017-AC5A-A49852E1A26A}" type="sibTrans" cxnId="{80D19D10-42B5-4BAC-97FC-FF8F67119C7B}">
      <dgm:prSet/>
      <dgm:spPr/>
      <dgm:t>
        <a:bodyPr/>
        <a:lstStyle/>
        <a:p>
          <a:endParaRPr lang="pt-BR"/>
        </a:p>
      </dgm:t>
    </dgm:pt>
    <dgm:pt modelId="{809F5F3B-F6D2-47CA-9820-31E3CAB51FFC}">
      <dgm:prSet phldrT="[Texto]"/>
      <dgm:spPr/>
      <dgm:t>
        <a:bodyPr/>
        <a:lstStyle/>
        <a:p>
          <a:pPr algn="just"/>
          <a:r>
            <a:rPr lang="pt-BR" b="0" i="0" dirty="0"/>
            <a:t>Pessoas de 16 anos ou mais ocupadas na semana de referência - 2016 (IBGE)</a:t>
          </a:r>
          <a:endParaRPr lang="pt-BR" dirty="0"/>
        </a:p>
      </dgm:t>
    </dgm:pt>
    <dgm:pt modelId="{3B896EFC-CA8E-496D-8F47-CD8FA39E4A14}" type="parTrans" cxnId="{3C7D1BC4-029F-4628-87A1-C2849973A728}">
      <dgm:prSet/>
      <dgm:spPr/>
      <dgm:t>
        <a:bodyPr/>
        <a:lstStyle/>
        <a:p>
          <a:endParaRPr lang="pt-BR"/>
        </a:p>
      </dgm:t>
    </dgm:pt>
    <dgm:pt modelId="{0F8286BE-0CA6-48EB-BE81-B504CA45AE0B}" type="sibTrans" cxnId="{3C7D1BC4-029F-4628-87A1-C2849973A728}">
      <dgm:prSet/>
      <dgm:spPr/>
      <dgm:t>
        <a:bodyPr/>
        <a:lstStyle/>
        <a:p>
          <a:endParaRPr lang="pt-BR"/>
        </a:p>
      </dgm:t>
    </dgm:pt>
    <dgm:pt modelId="{F1EA7ED7-252B-40FD-9947-615C212E9D8A}">
      <dgm:prSet phldrT="[Texto]"/>
      <dgm:spPr/>
      <dgm:t>
        <a:bodyPr/>
        <a:lstStyle/>
        <a:p>
          <a:r>
            <a:rPr lang="pt-BR" dirty="0"/>
            <a:t>4.448.859</a:t>
          </a:r>
        </a:p>
        <a:p>
          <a:endParaRPr lang="pt-BR" dirty="0"/>
        </a:p>
      </dgm:t>
    </dgm:pt>
    <dgm:pt modelId="{2ED13EF1-520C-44E9-A830-3AF13F65F3A0}" type="parTrans" cxnId="{29070538-AC96-4ED1-9832-AB5E16F92F29}">
      <dgm:prSet/>
      <dgm:spPr/>
      <dgm:t>
        <a:bodyPr/>
        <a:lstStyle/>
        <a:p>
          <a:endParaRPr lang="pt-BR"/>
        </a:p>
      </dgm:t>
    </dgm:pt>
    <dgm:pt modelId="{0A890C2A-803F-4440-812F-C74054D5F4B2}" type="sibTrans" cxnId="{29070538-AC96-4ED1-9832-AB5E16F92F29}">
      <dgm:prSet/>
      <dgm:spPr/>
      <dgm:t>
        <a:bodyPr/>
        <a:lstStyle/>
        <a:p>
          <a:endParaRPr lang="pt-BR"/>
        </a:p>
      </dgm:t>
    </dgm:pt>
    <dgm:pt modelId="{ADA3ED5E-BB3A-4A63-960D-1EA7CE7F2CCC}">
      <dgm:prSet phldrT="[Texto]"/>
      <dgm:spPr/>
      <dgm:t>
        <a:bodyPr/>
        <a:lstStyle/>
        <a:p>
          <a:r>
            <a:rPr lang="pt-BR" dirty="0"/>
            <a:t>Nº de Empregos Formais – 2015</a:t>
          </a:r>
        </a:p>
      </dgm:t>
    </dgm:pt>
    <dgm:pt modelId="{D9FC71AA-1680-47DC-A694-F86384313681}" type="parTrans" cxnId="{97EC7857-86EB-4594-8CBE-DE6D02995EFA}">
      <dgm:prSet/>
      <dgm:spPr/>
      <dgm:t>
        <a:bodyPr/>
        <a:lstStyle/>
        <a:p>
          <a:endParaRPr lang="pt-BR"/>
        </a:p>
      </dgm:t>
    </dgm:pt>
    <dgm:pt modelId="{A71E0386-B71E-4B94-97EF-06D85E160D32}" type="sibTrans" cxnId="{97EC7857-86EB-4594-8CBE-DE6D02995EFA}">
      <dgm:prSet/>
      <dgm:spPr/>
      <dgm:t>
        <a:bodyPr/>
        <a:lstStyle/>
        <a:p>
          <a:endParaRPr lang="pt-BR"/>
        </a:p>
      </dgm:t>
    </dgm:pt>
    <dgm:pt modelId="{19C99E0A-7C42-4C46-ADEE-76BA524DD5E6}" type="pres">
      <dgm:prSet presAssocID="{2CCA663E-E4AF-40B1-BAA9-AC8D810DC4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34E843-B49D-40FF-8EFB-DB50206593BF}" type="pres">
      <dgm:prSet presAssocID="{413416BA-97FA-468C-8D22-0EC4540728DA}" presName="linNode" presStyleCnt="0"/>
      <dgm:spPr/>
    </dgm:pt>
    <dgm:pt modelId="{A1E9FFF2-A602-4FF5-A179-1721ECB41A9A}" type="pres">
      <dgm:prSet presAssocID="{413416BA-97FA-468C-8D22-0EC4540728D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3D6B02-6FB6-4A0D-8F83-C9B8F9D431B1}" type="pres">
      <dgm:prSet presAssocID="{413416BA-97FA-468C-8D22-0EC4540728D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6B20D8-6E59-4759-9B81-473F39CC59DB}" type="pres">
      <dgm:prSet presAssocID="{4F43F668-1FAC-45E5-8F3C-099F28C3CEA7}" presName="sp" presStyleCnt="0"/>
      <dgm:spPr/>
    </dgm:pt>
    <dgm:pt modelId="{7EE8F74A-CCD6-4DA7-BC1A-E1D8376DAA65}" type="pres">
      <dgm:prSet presAssocID="{11233FBD-4120-45F4-9D2B-FC541D1A0739}" presName="linNode" presStyleCnt="0"/>
      <dgm:spPr/>
    </dgm:pt>
    <dgm:pt modelId="{79215061-6EE3-4ABF-970F-A204C12826BD}" type="pres">
      <dgm:prSet presAssocID="{11233FBD-4120-45F4-9D2B-FC541D1A0739}" presName="parentText" presStyleLbl="node1" presStyleIdx="1" presStyleCnt="3" custLinFactNeighborX="299" custLinFactNeighborY="-21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D4EC9B-D418-40DB-9258-A4F0A54EB51E}" type="pres">
      <dgm:prSet presAssocID="{11233FBD-4120-45F4-9D2B-FC541D1A073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C66998-374E-4323-9B83-B6FB0C6BD86D}" type="pres">
      <dgm:prSet presAssocID="{D3824A6F-001D-4017-AC5A-A49852E1A26A}" presName="sp" presStyleCnt="0"/>
      <dgm:spPr/>
    </dgm:pt>
    <dgm:pt modelId="{5B0D5247-780D-48BF-B99B-7D21F2A9BDF0}" type="pres">
      <dgm:prSet presAssocID="{F1EA7ED7-252B-40FD-9947-615C212E9D8A}" presName="linNode" presStyleCnt="0"/>
      <dgm:spPr/>
    </dgm:pt>
    <dgm:pt modelId="{E468D320-EDEB-48F9-B302-CED0569C33CE}" type="pres">
      <dgm:prSet presAssocID="{F1EA7ED7-252B-40FD-9947-615C212E9D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7EB611-F1FB-4946-B951-D8A7935A433B}" type="pres">
      <dgm:prSet presAssocID="{F1EA7ED7-252B-40FD-9947-615C212E9D8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0E9594-84BC-4FCF-97C0-724075E1449D}" type="presOf" srcId="{2CCA663E-E4AF-40B1-BAA9-AC8D810DC4C9}" destId="{19C99E0A-7C42-4C46-ADEE-76BA524DD5E6}" srcOrd="0" destOrd="0" presId="urn:microsoft.com/office/officeart/2005/8/layout/vList5"/>
    <dgm:cxn modelId="{93D5A409-47D6-4376-AEB5-6B64F1819AB2}" srcId="{413416BA-97FA-468C-8D22-0EC4540728DA}" destId="{8A37815B-D09D-4499-A6F8-08CB19AE528F}" srcOrd="0" destOrd="0" parTransId="{23529A15-B1AC-4720-9F2B-6B321DDB57DD}" sibTransId="{27EFC34E-D9BB-4EFA-B458-4E74D628FE58}"/>
    <dgm:cxn modelId="{29070538-AC96-4ED1-9832-AB5E16F92F29}" srcId="{2CCA663E-E4AF-40B1-BAA9-AC8D810DC4C9}" destId="{F1EA7ED7-252B-40FD-9947-615C212E9D8A}" srcOrd="2" destOrd="0" parTransId="{2ED13EF1-520C-44E9-A830-3AF13F65F3A0}" sibTransId="{0A890C2A-803F-4440-812F-C74054D5F4B2}"/>
    <dgm:cxn modelId="{393D8A1A-2958-463D-8E67-567FB387670C}" type="presOf" srcId="{11233FBD-4120-45F4-9D2B-FC541D1A0739}" destId="{79215061-6EE3-4ABF-970F-A204C12826BD}" srcOrd="0" destOrd="0" presId="urn:microsoft.com/office/officeart/2005/8/layout/vList5"/>
    <dgm:cxn modelId="{97EC7857-86EB-4594-8CBE-DE6D02995EFA}" srcId="{F1EA7ED7-252B-40FD-9947-615C212E9D8A}" destId="{ADA3ED5E-BB3A-4A63-960D-1EA7CE7F2CCC}" srcOrd="0" destOrd="0" parTransId="{D9FC71AA-1680-47DC-A694-F86384313681}" sibTransId="{A71E0386-B71E-4B94-97EF-06D85E160D32}"/>
    <dgm:cxn modelId="{50744CAC-1ACD-4074-A0DE-7C2074E29316}" type="presOf" srcId="{F1EA7ED7-252B-40FD-9947-615C212E9D8A}" destId="{E468D320-EDEB-48F9-B302-CED0569C33CE}" srcOrd="0" destOrd="0" presId="urn:microsoft.com/office/officeart/2005/8/layout/vList5"/>
    <dgm:cxn modelId="{999DFD63-629B-4676-ABC9-E4F1E2EF1D71}" type="presOf" srcId="{ADA3ED5E-BB3A-4A63-960D-1EA7CE7F2CCC}" destId="{A27EB611-F1FB-4946-B951-D8A7935A433B}" srcOrd="0" destOrd="0" presId="urn:microsoft.com/office/officeart/2005/8/layout/vList5"/>
    <dgm:cxn modelId="{CCDF3FFB-705B-4BE8-B451-90806094B4B8}" type="presOf" srcId="{413416BA-97FA-468C-8D22-0EC4540728DA}" destId="{A1E9FFF2-A602-4FF5-A179-1721ECB41A9A}" srcOrd="0" destOrd="0" presId="urn:microsoft.com/office/officeart/2005/8/layout/vList5"/>
    <dgm:cxn modelId="{80D19D10-42B5-4BAC-97FC-FF8F67119C7B}" srcId="{2CCA663E-E4AF-40B1-BAA9-AC8D810DC4C9}" destId="{11233FBD-4120-45F4-9D2B-FC541D1A0739}" srcOrd="1" destOrd="0" parTransId="{96BC3303-8F8F-4431-AACD-130BFE10743A}" sibTransId="{D3824A6F-001D-4017-AC5A-A49852E1A26A}"/>
    <dgm:cxn modelId="{3C7D1BC4-029F-4628-87A1-C2849973A728}" srcId="{11233FBD-4120-45F4-9D2B-FC541D1A0739}" destId="{809F5F3B-F6D2-47CA-9820-31E3CAB51FFC}" srcOrd="0" destOrd="0" parTransId="{3B896EFC-CA8E-496D-8F47-CD8FA39E4A14}" sibTransId="{0F8286BE-0CA6-48EB-BE81-B504CA45AE0B}"/>
    <dgm:cxn modelId="{5B27EE33-5DF5-4209-93F7-0958C0242FB2}" type="presOf" srcId="{809F5F3B-F6D2-47CA-9820-31E3CAB51FFC}" destId="{6FD4EC9B-D418-40DB-9258-A4F0A54EB51E}" srcOrd="0" destOrd="0" presId="urn:microsoft.com/office/officeart/2005/8/layout/vList5"/>
    <dgm:cxn modelId="{80FEF8C3-4B87-4348-B6A6-DB474C953476}" srcId="{2CCA663E-E4AF-40B1-BAA9-AC8D810DC4C9}" destId="{413416BA-97FA-468C-8D22-0EC4540728DA}" srcOrd="0" destOrd="0" parTransId="{5303E556-7FB0-4536-88F6-E8913868F0CD}" sibTransId="{4F43F668-1FAC-45E5-8F3C-099F28C3CEA7}"/>
    <dgm:cxn modelId="{C62EF4CE-6BC8-4C68-9780-496CAF857EDC}" type="presOf" srcId="{8A37815B-D09D-4499-A6F8-08CB19AE528F}" destId="{8B3D6B02-6FB6-4A0D-8F83-C9B8F9D431B1}" srcOrd="0" destOrd="0" presId="urn:microsoft.com/office/officeart/2005/8/layout/vList5"/>
    <dgm:cxn modelId="{2781DD54-7430-418D-AEBB-9942C38165F3}" type="presParOf" srcId="{19C99E0A-7C42-4C46-ADEE-76BA524DD5E6}" destId="{2334E843-B49D-40FF-8EFB-DB50206593BF}" srcOrd="0" destOrd="0" presId="urn:microsoft.com/office/officeart/2005/8/layout/vList5"/>
    <dgm:cxn modelId="{CBEDDE77-7C23-4880-B3FA-A5C633D6B427}" type="presParOf" srcId="{2334E843-B49D-40FF-8EFB-DB50206593BF}" destId="{A1E9FFF2-A602-4FF5-A179-1721ECB41A9A}" srcOrd="0" destOrd="0" presId="urn:microsoft.com/office/officeart/2005/8/layout/vList5"/>
    <dgm:cxn modelId="{11A8010D-5A2D-4704-AAD5-4A2393001CDB}" type="presParOf" srcId="{2334E843-B49D-40FF-8EFB-DB50206593BF}" destId="{8B3D6B02-6FB6-4A0D-8F83-C9B8F9D431B1}" srcOrd="1" destOrd="0" presId="urn:microsoft.com/office/officeart/2005/8/layout/vList5"/>
    <dgm:cxn modelId="{8AF474E4-EB46-418D-A080-3DBE09F322E1}" type="presParOf" srcId="{19C99E0A-7C42-4C46-ADEE-76BA524DD5E6}" destId="{5D6B20D8-6E59-4759-9B81-473F39CC59DB}" srcOrd="1" destOrd="0" presId="urn:microsoft.com/office/officeart/2005/8/layout/vList5"/>
    <dgm:cxn modelId="{FD21E378-92DD-4BE5-942E-5D14CE8F2246}" type="presParOf" srcId="{19C99E0A-7C42-4C46-ADEE-76BA524DD5E6}" destId="{7EE8F74A-CCD6-4DA7-BC1A-E1D8376DAA65}" srcOrd="2" destOrd="0" presId="urn:microsoft.com/office/officeart/2005/8/layout/vList5"/>
    <dgm:cxn modelId="{47894C5A-16B5-492F-859F-308F4A6896E2}" type="presParOf" srcId="{7EE8F74A-CCD6-4DA7-BC1A-E1D8376DAA65}" destId="{79215061-6EE3-4ABF-970F-A204C12826BD}" srcOrd="0" destOrd="0" presId="urn:microsoft.com/office/officeart/2005/8/layout/vList5"/>
    <dgm:cxn modelId="{A395AD15-7111-469F-A408-17B2F69DE285}" type="presParOf" srcId="{7EE8F74A-CCD6-4DA7-BC1A-E1D8376DAA65}" destId="{6FD4EC9B-D418-40DB-9258-A4F0A54EB51E}" srcOrd="1" destOrd="0" presId="urn:microsoft.com/office/officeart/2005/8/layout/vList5"/>
    <dgm:cxn modelId="{8EA18DD9-8DEB-4DD2-AD53-EEA7451DE511}" type="presParOf" srcId="{19C99E0A-7C42-4C46-ADEE-76BA524DD5E6}" destId="{88C66998-374E-4323-9B83-B6FB0C6BD86D}" srcOrd="3" destOrd="0" presId="urn:microsoft.com/office/officeart/2005/8/layout/vList5"/>
    <dgm:cxn modelId="{FB1D45BB-0F45-4DEB-B3A4-069EAE945ACC}" type="presParOf" srcId="{19C99E0A-7C42-4C46-ADEE-76BA524DD5E6}" destId="{5B0D5247-780D-48BF-B99B-7D21F2A9BDF0}" srcOrd="4" destOrd="0" presId="urn:microsoft.com/office/officeart/2005/8/layout/vList5"/>
    <dgm:cxn modelId="{4D56FD1D-DAE7-463F-85D3-7760C4D0BF01}" type="presParOf" srcId="{5B0D5247-780D-48BF-B99B-7D21F2A9BDF0}" destId="{E468D320-EDEB-48F9-B302-CED0569C33CE}" srcOrd="0" destOrd="0" presId="urn:microsoft.com/office/officeart/2005/8/layout/vList5"/>
    <dgm:cxn modelId="{8055D657-056B-4F67-B446-E45802A8208E}" type="presParOf" srcId="{5B0D5247-780D-48BF-B99B-7D21F2A9BDF0}" destId="{A27EB611-F1FB-4946-B951-D8A7935A43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3CF479-D8CA-455A-B0AE-3CAC2B18D929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4AEAE84-C347-4797-9680-A20DF54F8DC9}">
      <dgm:prSet phldrT="[Texto]"/>
      <dgm:spPr/>
      <dgm:t>
        <a:bodyPr/>
        <a:lstStyle/>
        <a:p>
          <a:r>
            <a:rPr lang="pt-BR" dirty="0"/>
            <a:t>Agrícola</a:t>
          </a:r>
        </a:p>
      </dgm:t>
    </dgm:pt>
    <dgm:pt modelId="{135121E6-292C-44C0-B675-E088B59E85B7}" type="parTrans" cxnId="{D46D9076-66C9-4312-A842-A529205B932A}">
      <dgm:prSet/>
      <dgm:spPr/>
      <dgm:t>
        <a:bodyPr/>
        <a:lstStyle/>
        <a:p>
          <a:endParaRPr lang="pt-BR"/>
        </a:p>
      </dgm:t>
    </dgm:pt>
    <dgm:pt modelId="{44A1E9BF-0DE2-46EE-A0A7-ECF83E0BC660}" type="sibTrans" cxnId="{D46D9076-66C9-4312-A842-A529205B932A}">
      <dgm:prSet/>
      <dgm:spPr/>
      <dgm:t>
        <a:bodyPr/>
        <a:lstStyle/>
        <a:p>
          <a:endParaRPr lang="pt-BR"/>
        </a:p>
      </dgm:t>
    </dgm:pt>
    <dgm:pt modelId="{ED5D5570-D48E-4E05-AC33-3FD55DD65329}">
      <dgm:prSet phldrT="[Texto]"/>
      <dgm:spPr/>
      <dgm:t>
        <a:bodyPr/>
        <a:lstStyle/>
        <a:p>
          <a:pPr algn="ctr"/>
          <a:r>
            <a:rPr lang="pt-BR" dirty="0"/>
            <a:t>23.800</a:t>
          </a:r>
        </a:p>
      </dgm:t>
    </dgm:pt>
    <dgm:pt modelId="{354ACBEC-CFF1-49E3-A9C9-34786CCCC34C}" type="parTrans" cxnId="{16E6C5EC-675D-40DF-8D3A-61300FE81F7B}">
      <dgm:prSet/>
      <dgm:spPr/>
      <dgm:t>
        <a:bodyPr/>
        <a:lstStyle/>
        <a:p>
          <a:endParaRPr lang="pt-BR"/>
        </a:p>
      </dgm:t>
    </dgm:pt>
    <dgm:pt modelId="{1AC81F34-BBAE-4327-B7F1-4F3BDD06DE98}" type="sibTrans" cxnId="{16E6C5EC-675D-40DF-8D3A-61300FE81F7B}">
      <dgm:prSet/>
      <dgm:spPr/>
      <dgm:t>
        <a:bodyPr/>
        <a:lstStyle/>
        <a:p>
          <a:endParaRPr lang="pt-BR"/>
        </a:p>
      </dgm:t>
    </dgm:pt>
    <dgm:pt modelId="{6E542A7D-E197-4AC8-9C40-08DF7C967B7A}">
      <dgm:prSet phldrT="[Texto]"/>
      <dgm:spPr/>
      <dgm:t>
        <a:bodyPr/>
        <a:lstStyle/>
        <a:p>
          <a:r>
            <a:rPr lang="pt-BR" dirty="0"/>
            <a:t>Indústria</a:t>
          </a:r>
        </a:p>
      </dgm:t>
    </dgm:pt>
    <dgm:pt modelId="{709F4170-B5E9-4E4F-B78B-0845FB346A3A}" type="parTrans" cxnId="{CB3AEC87-E7FC-4036-9298-3823146A8BFC}">
      <dgm:prSet/>
      <dgm:spPr/>
      <dgm:t>
        <a:bodyPr/>
        <a:lstStyle/>
        <a:p>
          <a:endParaRPr lang="pt-BR"/>
        </a:p>
      </dgm:t>
    </dgm:pt>
    <dgm:pt modelId="{622B97A6-FBFF-4370-A6EA-1310384EF75B}" type="sibTrans" cxnId="{CB3AEC87-E7FC-4036-9298-3823146A8BFC}">
      <dgm:prSet/>
      <dgm:spPr/>
      <dgm:t>
        <a:bodyPr/>
        <a:lstStyle/>
        <a:p>
          <a:endParaRPr lang="pt-BR"/>
        </a:p>
      </dgm:t>
    </dgm:pt>
    <dgm:pt modelId="{B2299310-AC3B-4CC6-AB12-32E307E4047D}">
      <dgm:prSet phldrT="[Texto]"/>
      <dgm:spPr/>
      <dgm:t>
        <a:bodyPr/>
        <a:lstStyle/>
        <a:p>
          <a:pPr algn="ctr"/>
          <a:r>
            <a:rPr lang="pt-BR" dirty="0"/>
            <a:t>529.770</a:t>
          </a:r>
        </a:p>
      </dgm:t>
    </dgm:pt>
    <dgm:pt modelId="{62CC327C-3AEA-4D23-927C-33BAF197D0BD}" type="parTrans" cxnId="{CA980BB5-1AFC-4EDA-9EC0-7761FCE88D22}">
      <dgm:prSet/>
      <dgm:spPr/>
      <dgm:t>
        <a:bodyPr/>
        <a:lstStyle/>
        <a:p>
          <a:endParaRPr lang="pt-BR"/>
        </a:p>
      </dgm:t>
    </dgm:pt>
    <dgm:pt modelId="{741882D3-5E81-4B66-8074-92AFC899AC89}" type="sibTrans" cxnId="{CA980BB5-1AFC-4EDA-9EC0-7761FCE88D22}">
      <dgm:prSet/>
      <dgm:spPr/>
      <dgm:t>
        <a:bodyPr/>
        <a:lstStyle/>
        <a:p>
          <a:endParaRPr lang="pt-BR"/>
        </a:p>
      </dgm:t>
    </dgm:pt>
    <dgm:pt modelId="{A3DACA09-595C-43D0-A6BC-76FD21716682}">
      <dgm:prSet phldrT="[Texto]"/>
      <dgm:spPr/>
      <dgm:t>
        <a:bodyPr/>
        <a:lstStyle/>
        <a:p>
          <a:r>
            <a:rPr lang="pt-BR" dirty="0"/>
            <a:t>Serviços</a:t>
          </a:r>
        </a:p>
      </dgm:t>
    </dgm:pt>
    <dgm:pt modelId="{81B90630-1082-43CF-8AE7-B726194CD9D7}" type="parTrans" cxnId="{57470CF6-EEAA-400C-B49F-6DF3523603E1}">
      <dgm:prSet/>
      <dgm:spPr/>
      <dgm:t>
        <a:bodyPr/>
        <a:lstStyle/>
        <a:p>
          <a:endParaRPr lang="pt-BR"/>
        </a:p>
      </dgm:t>
    </dgm:pt>
    <dgm:pt modelId="{2E7D5753-C30B-40C3-BF47-0202B1E821D7}" type="sibTrans" cxnId="{57470CF6-EEAA-400C-B49F-6DF3523603E1}">
      <dgm:prSet/>
      <dgm:spPr/>
      <dgm:t>
        <a:bodyPr/>
        <a:lstStyle/>
        <a:p>
          <a:endParaRPr lang="pt-BR"/>
        </a:p>
      </dgm:t>
    </dgm:pt>
    <dgm:pt modelId="{298DBD80-0561-408E-87C9-CD6256BACB89}">
      <dgm:prSet phldrT="[Texto]"/>
      <dgm:spPr/>
      <dgm:t>
        <a:bodyPr/>
        <a:lstStyle/>
        <a:p>
          <a:pPr algn="ctr"/>
          <a:r>
            <a:rPr lang="pt-BR" dirty="0"/>
            <a:t>2.763.200</a:t>
          </a:r>
        </a:p>
      </dgm:t>
    </dgm:pt>
    <dgm:pt modelId="{793121CA-A21B-4DDE-8ABB-69597A5C071A}" type="parTrans" cxnId="{775A9CC0-3B7B-4255-B79D-93AB0504DD44}">
      <dgm:prSet/>
      <dgm:spPr/>
      <dgm:t>
        <a:bodyPr/>
        <a:lstStyle/>
        <a:p>
          <a:endParaRPr lang="pt-BR"/>
        </a:p>
      </dgm:t>
    </dgm:pt>
    <dgm:pt modelId="{504DC48E-10E6-45A3-B060-CAA7A7DBB402}" type="sibTrans" cxnId="{775A9CC0-3B7B-4255-B79D-93AB0504DD44}">
      <dgm:prSet/>
      <dgm:spPr/>
      <dgm:t>
        <a:bodyPr/>
        <a:lstStyle/>
        <a:p>
          <a:endParaRPr lang="pt-BR"/>
        </a:p>
      </dgm:t>
    </dgm:pt>
    <dgm:pt modelId="{E0CD0724-6552-4D07-B3ED-4970C458CB31}" type="pres">
      <dgm:prSet presAssocID="{1F3CF479-D8CA-455A-B0AE-3CAC2B18D9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62CA22-E659-469C-A4FC-8BCCA9612926}" type="pres">
      <dgm:prSet presAssocID="{94AEAE84-C347-4797-9680-A20DF54F8DC9}" presName="composite" presStyleCnt="0"/>
      <dgm:spPr/>
    </dgm:pt>
    <dgm:pt modelId="{E4A307A4-65FF-4DB9-B5BB-B9E06961E090}" type="pres">
      <dgm:prSet presAssocID="{94AEAE84-C347-4797-9680-A20DF54F8D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C6767C-F20C-4063-998E-C7B89291862B}" type="pres">
      <dgm:prSet presAssocID="{94AEAE84-C347-4797-9680-A20DF54F8DC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49027B-18CB-49F4-B3CF-099F6FE40257}" type="pres">
      <dgm:prSet presAssocID="{44A1E9BF-0DE2-46EE-A0A7-ECF83E0BC660}" presName="space" presStyleCnt="0"/>
      <dgm:spPr/>
    </dgm:pt>
    <dgm:pt modelId="{5550AB77-9A8E-4F44-9AD5-B61D6D97D049}" type="pres">
      <dgm:prSet presAssocID="{6E542A7D-E197-4AC8-9C40-08DF7C967B7A}" presName="composite" presStyleCnt="0"/>
      <dgm:spPr/>
    </dgm:pt>
    <dgm:pt modelId="{69E8BA97-9D30-41A7-8B44-705DDC840A73}" type="pres">
      <dgm:prSet presAssocID="{6E542A7D-E197-4AC8-9C40-08DF7C967B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36C68E-099D-4DCF-AC2C-F48CECEB0F44}" type="pres">
      <dgm:prSet presAssocID="{6E542A7D-E197-4AC8-9C40-08DF7C967B7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AFEB0B-4A48-45FA-96B6-B5A32F803A32}" type="pres">
      <dgm:prSet presAssocID="{622B97A6-FBFF-4370-A6EA-1310384EF75B}" presName="space" presStyleCnt="0"/>
      <dgm:spPr/>
    </dgm:pt>
    <dgm:pt modelId="{E7752619-E0C0-48F9-A360-E35CEBE20CAC}" type="pres">
      <dgm:prSet presAssocID="{A3DACA09-595C-43D0-A6BC-76FD21716682}" presName="composite" presStyleCnt="0"/>
      <dgm:spPr/>
    </dgm:pt>
    <dgm:pt modelId="{55B41F2D-0262-44BB-B087-5E67FD41296E}" type="pres">
      <dgm:prSet presAssocID="{A3DACA09-595C-43D0-A6BC-76FD217166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FB1000-3BC6-455D-B76F-D3A9A24921F9}" type="pres">
      <dgm:prSet presAssocID="{A3DACA09-595C-43D0-A6BC-76FD2171668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5CB1BA-5DE7-46A9-A3EE-CEA9D47F505B}" type="presOf" srcId="{298DBD80-0561-408E-87C9-CD6256BACB89}" destId="{00FB1000-3BC6-455D-B76F-D3A9A24921F9}" srcOrd="0" destOrd="0" presId="urn:microsoft.com/office/officeart/2005/8/layout/hList1"/>
    <dgm:cxn modelId="{61D5BA30-EF43-470C-8B33-9384561FF790}" type="presOf" srcId="{1F3CF479-D8CA-455A-B0AE-3CAC2B18D929}" destId="{E0CD0724-6552-4D07-B3ED-4970C458CB31}" srcOrd="0" destOrd="0" presId="urn:microsoft.com/office/officeart/2005/8/layout/hList1"/>
    <dgm:cxn modelId="{CA980BB5-1AFC-4EDA-9EC0-7761FCE88D22}" srcId="{6E542A7D-E197-4AC8-9C40-08DF7C967B7A}" destId="{B2299310-AC3B-4CC6-AB12-32E307E4047D}" srcOrd="0" destOrd="0" parTransId="{62CC327C-3AEA-4D23-927C-33BAF197D0BD}" sibTransId="{741882D3-5E81-4B66-8074-92AFC899AC89}"/>
    <dgm:cxn modelId="{775A9CC0-3B7B-4255-B79D-93AB0504DD44}" srcId="{A3DACA09-595C-43D0-A6BC-76FD21716682}" destId="{298DBD80-0561-408E-87C9-CD6256BACB89}" srcOrd="0" destOrd="0" parTransId="{793121CA-A21B-4DDE-8ABB-69597A5C071A}" sibTransId="{504DC48E-10E6-45A3-B060-CAA7A7DBB402}"/>
    <dgm:cxn modelId="{2206E4A7-1974-419E-85BE-EFE58382F365}" type="presOf" srcId="{6E542A7D-E197-4AC8-9C40-08DF7C967B7A}" destId="{69E8BA97-9D30-41A7-8B44-705DDC840A73}" srcOrd="0" destOrd="0" presId="urn:microsoft.com/office/officeart/2005/8/layout/hList1"/>
    <dgm:cxn modelId="{57470CF6-EEAA-400C-B49F-6DF3523603E1}" srcId="{1F3CF479-D8CA-455A-B0AE-3CAC2B18D929}" destId="{A3DACA09-595C-43D0-A6BC-76FD21716682}" srcOrd="2" destOrd="0" parTransId="{81B90630-1082-43CF-8AE7-B726194CD9D7}" sibTransId="{2E7D5753-C30B-40C3-BF47-0202B1E821D7}"/>
    <dgm:cxn modelId="{16E6C5EC-675D-40DF-8D3A-61300FE81F7B}" srcId="{94AEAE84-C347-4797-9680-A20DF54F8DC9}" destId="{ED5D5570-D48E-4E05-AC33-3FD55DD65329}" srcOrd="0" destOrd="0" parTransId="{354ACBEC-CFF1-49E3-A9C9-34786CCCC34C}" sibTransId="{1AC81F34-BBAE-4327-B7F1-4F3BDD06DE98}"/>
    <dgm:cxn modelId="{D46D9076-66C9-4312-A842-A529205B932A}" srcId="{1F3CF479-D8CA-455A-B0AE-3CAC2B18D929}" destId="{94AEAE84-C347-4797-9680-A20DF54F8DC9}" srcOrd="0" destOrd="0" parTransId="{135121E6-292C-44C0-B675-E088B59E85B7}" sibTransId="{44A1E9BF-0DE2-46EE-A0A7-ECF83E0BC660}"/>
    <dgm:cxn modelId="{6D1217EA-2696-470B-89EE-5A4DE3B04F1B}" type="presOf" srcId="{B2299310-AC3B-4CC6-AB12-32E307E4047D}" destId="{4536C68E-099D-4DCF-AC2C-F48CECEB0F44}" srcOrd="0" destOrd="0" presId="urn:microsoft.com/office/officeart/2005/8/layout/hList1"/>
    <dgm:cxn modelId="{CB3AEC87-E7FC-4036-9298-3823146A8BFC}" srcId="{1F3CF479-D8CA-455A-B0AE-3CAC2B18D929}" destId="{6E542A7D-E197-4AC8-9C40-08DF7C967B7A}" srcOrd="1" destOrd="0" parTransId="{709F4170-B5E9-4E4F-B78B-0845FB346A3A}" sibTransId="{622B97A6-FBFF-4370-A6EA-1310384EF75B}"/>
    <dgm:cxn modelId="{03BAC102-163A-497E-B5BC-C4B4A63240B6}" type="presOf" srcId="{A3DACA09-595C-43D0-A6BC-76FD21716682}" destId="{55B41F2D-0262-44BB-B087-5E67FD41296E}" srcOrd="0" destOrd="0" presId="urn:microsoft.com/office/officeart/2005/8/layout/hList1"/>
    <dgm:cxn modelId="{3532FFD2-1E2D-422D-99A4-8E3BCAD45648}" type="presOf" srcId="{ED5D5570-D48E-4E05-AC33-3FD55DD65329}" destId="{F3C6767C-F20C-4063-998E-C7B89291862B}" srcOrd="0" destOrd="0" presId="urn:microsoft.com/office/officeart/2005/8/layout/hList1"/>
    <dgm:cxn modelId="{11636CD0-988D-40D2-B016-206A4F32619A}" type="presOf" srcId="{94AEAE84-C347-4797-9680-A20DF54F8DC9}" destId="{E4A307A4-65FF-4DB9-B5BB-B9E06961E090}" srcOrd="0" destOrd="0" presId="urn:microsoft.com/office/officeart/2005/8/layout/hList1"/>
    <dgm:cxn modelId="{47F6B8BC-FAA3-443B-B544-0E4288DC689B}" type="presParOf" srcId="{E0CD0724-6552-4D07-B3ED-4970C458CB31}" destId="{7D62CA22-E659-469C-A4FC-8BCCA9612926}" srcOrd="0" destOrd="0" presId="urn:microsoft.com/office/officeart/2005/8/layout/hList1"/>
    <dgm:cxn modelId="{3E99F663-8061-4EA1-A030-34D9416CA739}" type="presParOf" srcId="{7D62CA22-E659-469C-A4FC-8BCCA9612926}" destId="{E4A307A4-65FF-4DB9-B5BB-B9E06961E090}" srcOrd="0" destOrd="0" presId="urn:microsoft.com/office/officeart/2005/8/layout/hList1"/>
    <dgm:cxn modelId="{D16B3AA0-B540-4EED-8C4B-495B401DF391}" type="presParOf" srcId="{7D62CA22-E659-469C-A4FC-8BCCA9612926}" destId="{F3C6767C-F20C-4063-998E-C7B89291862B}" srcOrd="1" destOrd="0" presId="urn:microsoft.com/office/officeart/2005/8/layout/hList1"/>
    <dgm:cxn modelId="{29A310DB-3D0B-4FB7-BDD8-C98CCD4146CB}" type="presParOf" srcId="{E0CD0724-6552-4D07-B3ED-4970C458CB31}" destId="{F449027B-18CB-49F4-B3CF-099F6FE40257}" srcOrd="1" destOrd="0" presId="urn:microsoft.com/office/officeart/2005/8/layout/hList1"/>
    <dgm:cxn modelId="{878C560F-D61A-4DEE-AC7A-1D1C61528DBD}" type="presParOf" srcId="{E0CD0724-6552-4D07-B3ED-4970C458CB31}" destId="{5550AB77-9A8E-4F44-9AD5-B61D6D97D049}" srcOrd="2" destOrd="0" presId="urn:microsoft.com/office/officeart/2005/8/layout/hList1"/>
    <dgm:cxn modelId="{429FBCBD-A846-4F4F-9BD6-C1393C62B9FE}" type="presParOf" srcId="{5550AB77-9A8E-4F44-9AD5-B61D6D97D049}" destId="{69E8BA97-9D30-41A7-8B44-705DDC840A73}" srcOrd="0" destOrd="0" presId="urn:microsoft.com/office/officeart/2005/8/layout/hList1"/>
    <dgm:cxn modelId="{CA72B0CB-DE1A-4060-9133-D7AC4DE4A94A}" type="presParOf" srcId="{5550AB77-9A8E-4F44-9AD5-B61D6D97D049}" destId="{4536C68E-099D-4DCF-AC2C-F48CECEB0F44}" srcOrd="1" destOrd="0" presId="urn:microsoft.com/office/officeart/2005/8/layout/hList1"/>
    <dgm:cxn modelId="{97523528-1326-41A9-B691-B18AF845C5E0}" type="presParOf" srcId="{E0CD0724-6552-4D07-B3ED-4970C458CB31}" destId="{57AFEB0B-4A48-45FA-96B6-B5A32F803A32}" srcOrd="3" destOrd="0" presId="urn:microsoft.com/office/officeart/2005/8/layout/hList1"/>
    <dgm:cxn modelId="{69305BD1-8527-44B7-A66F-B0C360F84FCD}" type="presParOf" srcId="{E0CD0724-6552-4D07-B3ED-4970C458CB31}" destId="{E7752619-E0C0-48F9-A360-E35CEBE20CAC}" srcOrd="4" destOrd="0" presId="urn:microsoft.com/office/officeart/2005/8/layout/hList1"/>
    <dgm:cxn modelId="{C3F1EB0F-30B5-458A-8C61-9E2CF2252FB1}" type="presParOf" srcId="{E7752619-E0C0-48F9-A360-E35CEBE20CAC}" destId="{55B41F2D-0262-44BB-B087-5E67FD41296E}" srcOrd="0" destOrd="0" presId="urn:microsoft.com/office/officeart/2005/8/layout/hList1"/>
    <dgm:cxn modelId="{492CD049-3740-471A-899C-7D917486696C}" type="presParOf" srcId="{E7752619-E0C0-48F9-A360-E35CEBE20CAC}" destId="{00FB1000-3BC6-455D-B76F-D3A9A24921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48BBC-D51A-48C6-85D0-EF0C7A1B3968}" type="datetimeFigureOut">
              <a:rPr lang="pt-BR" smtClean="0"/>
              <a:pPr/>
              <a:t>07/06/2019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714D3-3CF8-42CD-84EE-1BA6ED535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45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99093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3271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0852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861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4146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95110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64284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09561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7643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1542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2552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593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1181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7566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7455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9861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6957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3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ransition spd="slow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31095"/>
          </a:xfrm>
        </p:spPr>
        <p:txBody>
          <a:bodyPr/>
          <a:lstStyle/>
          <a:p>
            <a:r>
              <a:rPr lang="pt-BR" sz="3600" b="1" i="1" dirty="0">
                <a:latin typeface="Vijaya" pitchFamily="34" charset="0"/>
                <a:cs typeface="Vijaya" pitchFamily="34" charset="0"/>
              </a:rPr>
              <a:t/>
            </a:r>
            <a:br>
              <a:rPr lang="pt-BR" sz="3600" b="1" i="1" dirty="0">
                <a:latin typeface="Vijaya" pitchFamily="34" charset="0"/>
                <a:cs typeface="Vijaya" pitchFamily="34" charset="0"/>
              </a:rPr>
            </a:br>
            <a:r>
              <a:rPr lang="pt-BR" sz="3200" b="1" i="1" dirty="0">
                <a:latin typeface="Vijaya" pitchFamily="34" charset="0"/>
                <a:cs typeface="Vijaya" pitchFamily="34" charset="0"/>
              </a:rPr>
              <a:t>Saúde do Trabalhador no SUS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pt-BR" dirty="0"/>
              <a:t>Debora Lopes de Oliveira</a:t>
            </a:r>
          </a:p>
          <a:p>
            <a:pPr algn="r"/>
            <a:r>
              <a:rPr lang="pt-BR" sz="2400" dirty="0"/>
              <a:t>Coordenação do CEREST – Polo Duque de Caxias</a:t>
            </a:r>
          </a:p>
          <a:p>
            <a:pPr algn="r"/>
            <a:r>
              <a:rPr lang="pt-BR" sz="2400" dirty="0"/>
              <a:t>Prof.ª  FSS da UERJ</a:t>
            </a: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19212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8668" y="782595"/>
            <a:ext cx="5469466" cy="5093271"/>
          </a:xfrm>
        </p:spPr>
        <p:txBody>
          <a:bodyPr>
            <a:normAutofit/>
          </a:bodyPr>
          <a:lstStyle/>
          <a:p>
            <a:pPr algn="just"/>
            <a:endParaRPr lang="pt-BR" b="1" dirty="0"/>
          </a:p>
          <a:p>
            <a:pPr algn="just"/>
            <a:r>
              <a:rPr lang="pt-BR" b="1" dirty="0"/>
              <a:t>A</a:t>
            </a:r>
            <a:r>
              <a:rPr lang="pt-BR" sz="1800" dirty="0"/>
              <a:t>dquiriram um </a:t>
            </a:r>
            <a:r>
              <a:rPr lang="pt-BR" sz="1800" b="1" dirty="0"/>
              <a:t>formato de área programática de saúde </a:t>
            </a:r>
            <a:r>
              <a:rPr lang="pt-BR" sz="1800" dirty="0"/>
              <a:t>calcados numa mudança de base conceitual que, todavia, não foi suficiente para agregar valores mais ousados de transformação do modelo que se pretendia.</a:t>
            </a:r>
          </a:p>
          <a:p>
            <a:pPr algn="just"/>
            <a:r>
              <a:rPr lang="pt-BR" b="1" dirty="0"/>
              <a:t>I</a:t>
            </a:r>
            <a:r>
              <a:rPr lang="pt-BR" sz="1800" b="1" dirty="0"/>
              <a:t>ncapacidade</a:t>
            </a:r>
            <a:r>
              <a:rPr lang="pt-BR" sz="1800" dirty="0"/>
              <a:t> de inserir o tema na </a:t>
            </a:r>
            <a:r>
              <a:rPr lang="pt-BR" sz="1800" b="1" dirty="0"/>
              <a:t>formulação das políticas</a:t>
            </a:r>
            <a:r>
              <a:rPr lang="pt-BR" sz="1800" dirty="0"/>
              <a:t>, na </a:t>
            </a:r>
            <a:r>
              <a:rPr lang="pt-BR" sz="1800" b="1" dirty="0"/>
              <a:t>configuração institucional de organização de serviços</a:t>
            </a:r>
            <a:r>
              <a:rPr lang="pt-BR" sz="1800" dirty="0"/>
              <a:t>, na </a:t>
            </a:r>
            <a:r>
              <a:rPr lang="pt-BR" sz="1800" b="1" dirty="0"/>
              <a:t>formação de recursos humanos do SUS</a:t>
            </a:r>
            <a:r>
              <a:rPr lang="pt-BR" sz="1800" dirty="0"/>
              <a:t> e na </a:t>
            </a:r>
            <a:r>
              <a:rPr lang="pt-BR" sz="1800" b="1" dirty="0"/>
              <a:t>delimitação</a:t>
            </a:r>
            <a:r>
              <a:rPr lang="pt-BR" sz="1800" dirty="0"/>
              <a:t> e </a:t>
            </a:r>
            <a:r>
              <a:rPr lang="pt-BR" sz="1800" b="1" dirty="0"/>
              <a:t>intervenção</a:t>
            </a:r>
            <a:r>
              <a:rPr lang="pt-BR" sz="1800" dirty="0"/>
              <a:t> dos </a:t>
            </a:r>
            <a:r>
              <a:rPr lang="pt-BR" sz="1800" b="1" dirty="0"/>
              <a:t>fatores determinantes </a:t>
            </a:r>
            <a:r>
              <a:rPr lang="pt-BR" sz="1800" dirty="0"/>
              <a:t>do processo </a:t>
            </a:r>
            <a:r>
              <a:rPr lang="pt-BR" sz="1800" dirty="0" err="1"/>
              <a:t>saúde-trabalho-doença</a:t>
            </a:r>
            <a:r>
              <a:rPr lang="pt-BR" sz="1800" dirty="0"/>
              <a:t>.</a:t>
            </a:r>
          </a:p>
        </p:txBody>
      </p:sp>
      <p:pic>
        <p:nvPicPr>
          <p:cNvPr id="2050" name="Picture 2" descr="C:\Users\walter\Pictures\Diretas_J_ANOS_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016" y="3546879"/>
            <a:ext cx="3476368" cy="2005425"/>
          </a:xfrm>
          <a:prstGeom prst="rect">
            <a:avLst/>
          </a:prstGeom>
          <a:noFill/>
        </p:spPr>
      </p:pic>
      <p:pic>
        <p:nvPicPr>
          <p:cNvPr id="2051" name="Picture 3" descr="C:\Users\walter\Pictures\foto-movimentos-sociais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103" y="1128775"/>
            <a:ext cx="4038598" cy="2314983"/>
          </a:xfrm>
          <a:prstGeom prst="rect">
            <a:avLst/>
          </a:prstGeom>
          <a:noFill/>
        </p:spPr>
      </p:pic>
      <p:sp>
        <p:nvSpPr>
          <p:cNvPr id="8" name="Texto explicativo em elipse 7"/>
          <p:cNvSpPr/>
          <p:nvPr/>
        </p:nvSpPr>
        <p:spPr>
          <a:xfrm>
            <a:off x="7084540" y="848498"/>
            <a:ext cx="3435179" cy="10379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Programas de Saúde do Trabalhador nos anos de 1980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2458" y="852256"/>
            <a:ext cx="10591060" cy="1433744"/>
          </a:xfrm>
        </p:spPr>
        <p:txBody>
          <a:bodyPr>
            <a:normAutofit/>
          </a:bodyPr>
          <a:lstStyle/>
          <a:p>
            <a:r>
              <a:rPr lang="pt-BR" dirty="0"/>
              <a:t>Saúde do Trabalhador e o </a:t>
            </a:r>
            <a:br>
              <a:rPr lang="pt-BR" dirty="0"/>
            </a:br>
            <a:r>
              <a:rPr lang="pt-BR" dirty="0"/>
              <a:t> SUS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Conferências  Nacionais de Saúde do Trabalhador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45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 explicativo em elipse 6"/>
          <p:cNvSpPr/>
          <p:nvPr/>
        </p:nvSpPr>
        <p:spPr>
          <a:xfrm>
            <a:off x="5436973" y="5305168"/>
            <a:ext cx="1795848" cy="766119"/>
          </a:xfrm>
          <a:prstGeom prst="wedgeEllipseCallout">
            <a:avLst>
              <a:gd name="adj1" fmla="val -20833"/>
              <a:gd name="adj2" fmla="val -923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ENST</a:t>
            </a:r>
          </a:p>
          <a:p>
            <a:pPr algn="ctr"/>
            <a:r>
              <a:rPr lang="pt-BR" dirty="0"/>
              <a:t>1999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09707" y="807869"/>
          <a:ext cx="10271464" cy="509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7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7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7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78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07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1ª CNST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2ª CNST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3ª CNST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4ª CNST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7229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 Caráter singular </a:t>
                      </a:r>
                      <a:r>
                        <a:rPr lang="pt-BR" sz="1100" dirty="0"/>
                        <a:t>– realizada no</a:t>
                      </a:r>
                      <a:r>
                        <a:rPr lang="pt-BR" sz="1100" baseline="0" dirty="0"/>
                        <a:t> mesmo ano da 8ª Conferência Nacional de Saúde;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pt-BR" sz="1100" baseline="0" dirty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="1" baseline="0" dirty="0"/>
                        <a:t> Temas Centrais</a:t>
                      </a:r>
                      <a:r>
                        <a:rPr lang="pt-BR" sz="1100" baseline="0" dirty="0"/>
                        <a:t>: </a:t>
                      </a:r>
                      <a:r>
                        <a:rPr lang="pt-BR" sz="1100" dirty="0"/>
                        <a:t>“Diagnóstico da Situação de Saúde e Segurança dos Trabalhadores”;“Novas Alternativas de Atenção à Saúde dos Trabalhadores”; e “Política Nacional de Saúde e Segurança dos Trabalhadores”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pt-BR" sz="1100" dirty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 Reivindicação: </a:t>
                      </a:r>
                      <a:r>
                        <a:rPr lang="pt-BR" sz="1100" dirty="0"/>
                        <a:t>preocupação com a formulação de uma política para a área, considerada dispersa, fragmentada e não relacionada ao sistema de saúde, surgia com a força reivindicatória da 8ª CNS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pt-BR" sz="1100" dirty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 Crítica:</a:t>
                      </a:r>
                      <a:r>
                        <a:rPr lang="pt-BR" sz="1100" dirty="0"/>
                        <a:t> o elenco de propostas não configurava um desenho mais acabado de política de Estado, nem seu relatório final foi trabalhado nesse sentido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dirty="0"/>
                        <a:t> </a:t>
                      </a:r>
                      <a:r>
                        <a:rPr lang="pt-BR" sz="1100" b="1" dirty="0"/>
                        <a:t>Momento de afirmação </a:t>
                      </a:r>
                      <a:r>
                        <a:rPr lang="pt-BR" sz="1100" dirty="0"/>
                        <a:t>da área e de legitimação mais contundente dos programas de saúde do trabalhador como instâncias orgânicas do SUS. 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 Chamada central:  </a:t>
                      </a:r>
                      <a:r>
                        <a:rPr lang="pt-BR" sz="1100" dirty="0"/>
                        <a:t>“Construindo uma Política de Saúde do Trabalhador” e teve como temas complementares: “Desenvolvimento, Meio Ambiente e Saúde; Cenário de Saúde do Trabalhador de 1986 a 1993 e Perspectivas; e Estratégias de Avanço na Construção da Política Nacional de Saúde do Trabalhador” 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 Principais marcas:</a:t>
                      </a:r>
                      <a:r>
                        <a:rPr lang="pt-BR" sz="1100" b="1" baseline="0" dirty="0"/>
                        <a:t> </a:t>
                      </a:r>
                      <a:r>
                        <a:rPr lang="pt-BR" sz="1100" dirty="0"/>
                        <a:t>definição da Unificação das Ações de Saúde do Trabalhador no SUS, e a discussão das dimensões políticas, sociais, econômicas, técnicas e gerenciais deste caso particular de política pública;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 Dificuldades</a:t>
                      </a:r>
                      <a:r>
                        <a:rPr lang="pt-BR" sz="1100" dirty="0"/>
                        <a:t>: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configurar um desenho mais acabado de política de Estado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 Mérito: </a:t>
                      </a:r>
                      <a:r>
                        <a:rPr lang="pt-BR" sz="1100" dirty="0"/>
                        <a:t>foi levantar questões sobre as relações entre desenvolvimento, meio ambiente e saúde e provocar uma grande mobilização de representantes institucionais e sindicais no esforço comum de desencadear ações concretas no SUS.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Lema central </a:t>
                      </a:r>
                      <a:r>
                        <a:rPr lang="pt-BR" sz="1100" dirty="0"/>
                        <a:t>:“Trabalhar Sim, Adoecer Não”.</a:t>
                      </a:r>
                    </a:p>
                    <a:p>
                      <a:pPr marL="228600" indent="-228600"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Retira</a:t>
                      </a:r>
                      <a:r>
                        <a:rPr lang="pt-BR" sz="1100" dirty="0"/>
                        <a:t> a ênfase de uma política nacional direcionada à área, ao contrário das duas conferências anteriores</a:t>
                      </a:r>
                    </a:p>
                    <a:p>
                      <a:pPr marL="228600" indent="-228600"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Questão da política nacional </a:t>
                      </a:r>
                      <a:r>
                        <a:rPr lang="pt-BR" sz="1100" dirty="0"/>
                        <a:t>perdeu-se na estruturação temática fragmentada.</a:t>
                      </a:r>
                    </a:p>
                    <a:p>
                      <a:pPr marL="228600" indent="-228600"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Eixos diretivos</a:t>
                      </a:r>
                      <a:r>
                        <a:rPr lang="pt-BR" sz="800" dirty="0"/>
                        <a:t>: </a:t>
                      </a:r>
                      <a:r>
                        <a:rPr lang="pt-B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garantia da integralidade e transversalidade da ação do Estado, da sua incorporação nas políticas de desenvolvimento sustentável e da efetivação e ampliação do controle social, reafirmavam as lacunas na política para a área.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indent="-228600" algn="just">
                        <a:buFont typeface="Wingdings" pitchFamily="2" charset="2"/>
                        <a:buChar char="q"/>
                      </a:pPr>
                      <a:r>
                        <a:rPr lang="pt-BR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Desafio</a:t>
                      </a:r>
                      <a:r>
                        <a:rPr lang="pt-B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se repensar a praticidade da conferência temática como espaço de formulação e acatamento pelo Estado brasileiro de suas resoluções </a:t>
                      </a:r>
                    </a:p>
                    <a:p>
                      <a:pPr marL="228600" indent="-228600" algn="just">
                        <a:buFont typeface="Wingdings" pitchFamily="2" charset="2"/>
                        <a:buChar char="q"/>
                      </a:pP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aseline="0" dirty="0"/>
                        <a:t> </a:t>
                      </a:r>
                      <a:r>
                        <a:rPr lang="pt-BR" sz="1100" b="1" baseline="0" dirty="0"/>
                        <a:t>T</a:t>
                      </a:r>
                      <a:r>
                        <a:rPr lang="pt-BR" sz="1100" b="1" dirty="0"/>
                        <a:t>ema central</a:t>
                      </a:r>
                      <a:r>
                        <a:rPr lang="pt-BR" sz="1100" dirty="0"/>
                        <a:t>: “Saúde do Trabalhador e da Trabalhadora, Direito de Todos e Todas e Dever do Estado” 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pt-BR" sz="1100" dirty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dirty="0"/>
                        <a:t> </a:t>
                      </a:r>
                      <a:r>
                        <a:rPr lang="pt-BR" sz="1100" b="1" dirty="0"/>
                        <a:t>Objetivo</a:t>
                      </a:r>
                      <a:r>
                        <a:rPr lang="pt-BR" sz="1100" dirty="0"/>
                        <a:t>: “propor diretrizes para a implementação da Política Nacional de Saúde do Trabalhador e da Trabalhadora – PNST”.</a:t>
                      </a:r>
                    </a:p>
                    <a:p>
                      <a:pPr algn="just"/>
                      <a:endParaRPr lang="pt-BR" sz="1100" dirty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1100" b="1" dirty="0"/>
                        <a:t> Sub-eixos</a:t>
                      </a:r>
                      <a:r>
                        <a:rPr lang="pt-BR" sz="1100" dirty="0"/>
                        <a:t>: </a:t>
                      </a:r>
                      <a:r>
                        <a:rPr lang="pt-BR" sz="1100" b="1" dirty="0"/>
                        <a:t>I </a:t>
                      </a:r>
                      <a:r>
                        <a:rPr lang="pt-BR" sz="1100" dirty="0"/>
                        <a:t>- O Desenvolvimento sócio-econômico e seus Reflexos na Saúde do Trabalhador e da Trabalhadora; </a:t>
                      </a:r>
                      <a:r>
                        <a:rPr lang="pt-BR" sz="1100" b="1" dirty="0"/>
                        <a:t>II</a:t>
                      </a:r>
                      <a:r>
                        <a:rPr lang="pt-BR" sz="1100" dirty="0"/>
                        <a:t> - Fortalecer a Participação dos Trabalhadores e das Trabalhadoras, da Comunidade e do Controle Social nas Ações de Saúde do Trabalhador e da Trabalhadora; </a:t>
                      </a:r>
                      <a:r>
                        <a:rPr lang="pt-BR" sz="1100" b="1" dirty="0"/>
                        <a:t>III</a:t>
                      </a:r>
                      <a:r>
                        <a:rPr lang="pt-BR" sz="1100" dirty="0"/>
                        <a:t> - Efetivação da Política Nacional de Saúde e do Trabalhador e da Trabalhadora, considerando os princípios da integralidade e intersetorialidade nas três esferas de governo; e IV - Financiamento da Política Nacional de Saúde do Trabalhador, nos municípios, estados e União.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828800" y="719666"/>
          <a:ext cx="86993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aixa para baixo 3"/>
          <p:cNvSpPr/>
          <p:nvPr/>
        </p:nvSpPr>
        <p:spPr>
          <a:xfrm>
            <a:off x="2866768" y="914400"/>
            <a:ext cx="6713837" cy="889686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Institucionalização da Saúde do Trabalhador  - anos 2000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Atenção Integral à Saúde do Trabalhador e da Trabalhadora no SUS com a RENAST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28651" y="2530737"/>
            <a:ext cx="904820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No </a:t>
            </a:r>
            <a:r>
              <a:rPr lang="pt-BR" sz="2000" b="1" dirty="0"/>
              <a:t>âmbito federal do SUS</a:t>
            </a:r>
            <a:r>
              <a:rPr lang="pt-BR" sz="2000" dirty="0"/>
              <a:t>, a </a:t>
            </a:r>
            <a:r>
              <a:rPr lang="pt-BR" sz="2000" b="1" dirty="0"/>
              <a:t>Coordenação-Geral de Saúde do Trabalhador </a:t>
            </a:r>
            <a:r>
              <a:rPr lang="pt-BR" sz="2000" dirty="0"/>
              <a:t>(CGST) do Departamento de Vigilância em Saúde Ambiental e Saúde do Trabalhador (DSAST), na </a:t>
            </a:r>
            <a:r>
              <a:rPr lang="pt-BR" sz="2000" b="1" dirty="0"/>
              <a:t>Secretaria de Vigilância em Saúde </a:t>
            </a:r>
            <a:r>
              <a:rPr lang="pt-BR" sz="2000" dirty="0"/>
              <a:t>(SVS) do </a:t>
            </a:r>
            <a:r>
              <a:rPr lang="pt-BR" sz="2000" b="1" dirty="0"/>
              <a:t>Ministério da Saúde </a:t>
            </a:r>
            <a:r>
              <a:rPr lang="pt-BR" sz="2000" dirty="0"/>
              <a:t>(MS), tem atribuições de </a:t>
            </a:r>
            <a:r>
              <a:rPr lang="pt-BR" sz="2000" b="1" u="sng" dirty="0"/>
              <a:t>articulação política, intra e intersetorial, para garantir a atenção integral à saúde dos trabalhadores e das trabalhadoras, envolvendo ações de promoção e proteção da saúde, vigilância, assistência, incluindo a reabilitação, de apoio institucional, técnico e pedagógico, de planejamento e gestão dos recursos, além do suporte e interlocução com as instâncias de controle social.</a:t>
            </a:r>
            <a:r>
              <a:rPr lang="pt-BR" sz="2000" dirty="0"/>
              <a:t> Em caráter excepcional poderá desenvolver ações diretamente em parceria com Estados e Municípios</a:t>
            </a:r>
            <a:r>
              <a:rPr lang="pt-BR" sz="2400" dirty="0"/>
              <a:t>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RENAST- Rede Nacional de Atenção Integral à Saúde do Trabalhador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A </a:t>
            </a:r>
            <a:r>
              <a:rPr lang="pt-BR" sz="2800" b="1" dirty="0" err="1"/>
              <a:t>Renast</a:t>
            </a:r>
            <a:r>
              <a:rPr lang="pt-BR" sz="2800" dirty="0"/>
              <a:t>, criada em 2002, é a principal </a:t>
            </a:r>
            <a:r>
              <a:rPr lang="pt-BR" sz="2800" b="1" dirty="0"/>
              <a:t>estratégia </a:t>
            </a:r>
            <a:r>
              <a:rPr lang="pt-BR" sz="2800" dirty="0"/>
              <a:t>para </a:t>
            </a:r>
            <a:r>
              <a:rPr lang="pt-BR" sz="2800" b="1" dirty="0"/>
              <a:t>implementação das ações de ST </a:t>
            </a:r>
            <a:r>
              <a:rPr lang="pt-BR" sz="2800" dirty="0"/>
              <a:t>em todos os níveis de atenção do </a:t>
            </a:r>
            <a:r>
              <a:rPr lang="pt-BR" sz="2800" b="1" dirty="0"/>
              <a:t>SUS</a:t>
            </a:r>
            <a:r>
              <a:rPr lang="pt-BR" sz="2800" dirty="0"/>
              <a:t>, de forma articulada e integrada às vigilâncias (</a:t>
            </a:r>
            <a:r>
              <a:rPr lang="pt-BR" sz="2800" b="1" dirty="0"/>
              <a:t>Sanitária, Epidemiológica, Ambiental e de Saúde do Trabalhador</a:t>
            </a:r>
            <a:r>
              <a:rPr lang="pt-BR" sz="2800" dirty="0"/>
              <a:t>), tendo o </a:t>
            </a:r>
            <a:r>
              <a:rPr lang="pt-BR" sz="2800" dirty="0" err="1"/>
              <a:t>Cerest</a:t>
            </a:r>
            <a:r>
              <a:rPr lang="pt-BR" sz="2800" dirty="0"/>
              <a:t> como suporte técnico e pedagógico especializado da rede SUS.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1453" y="2119257"/>
            <a:ext cx="9788432" cy="3603812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Rede de informação, vigilância, capacitação, assistência, investigação, pesquisa , controle social, comunicação e educação em saúde do trabalhador, cuja a trajetória vem denotando impasses e obstáculos  para a sua efetiva implementação.  </a:t>
            </a:r>
          </a:p>
          <a:p>
            <a:pPr algn="r">
              <a:buNone/>
            </a:pPr>
            <a:endParaRPr lang="pt-BR" dirty="0"/>
          </a:p>
          <a:p>
            <a:pPr algn="r">
              <a:buNone/>
            </a:pPr>
            <a:r>
              <a:rPr lang="pt-BR" sz="1600" dirty="0"/>
              <a:t>(VASCONCELLOS, 2011)</a:t>
            </a:r>
          </a:p>
        </p:txBody>
      </p:sp>
      <p:pic>
        <p:nvPicPr>
          <p:cNvPr id="3075" name="Picture 3" descr="C:\Users\DEBORA LOPES\Desktop\Diagnóstico_Estadual\ren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835" y="783772"/>
            <a:ext cx="5660571" cy="2100020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71600" y="904286"/>
            <a:ext cx="9601200" cy="781050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Atribuições da Coordenação Estadual e do Distrito Federal de Saúde do Trabalhador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7016" y="1645920"/>
            <a:ext cx="10894423" cy="434993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É fundamental o </a:t>
            </a:r>
            <a:r>
              <a:rPr lang="pt-BR" b="1" dirty="0"/>
              <a:t>papel do Estado </a:t>
            </a:r>
            <a:r>
              <a:rPr lang="pt-BR" dirty="0"/>
              <a:t>e do DF como </a:t>
            </a:r>
            <a:r>
              <a:rPr lang="pt-BR" b="1" dirty="0"/>
              <a:t>apoiador, fomentador, financiador, coordenador </a:t>
            </a:r>
            <a:r>
              <a:rPr lang="pt-BR" dirty="0"/>
              <a:t>da organização das redes de assistência e vigilância e </a:t>
            </a:r>
            <a:r>
              <a:rPr lang="pt-BR" b="1" dirty="0"/>
              <a:t>parceiro dos municípios </a:t>
            </a:r>
            <a:r>
              <a:rPr lang="pt-BR" dirty="0"/>
              <a:t>de sua área de abrangência.</a:t>
            </a:r>
          </a:p>
          <a:p>
            <a:pPr algn="just"/>
            <a:r>
              <a:rPr lang="pt-BR" dirty="0"/>
              <a:t>Subsidiar a gestão Estadual e do Distrito Federal no processo de planejamento, de implementação e de coordenação da Política Estadual de Saúde do Trabalhador e da Trabalhadora, em conformidade com a PNSTT.</a:t>
            </a:r>
          </a:p>
          <a:p>
            <a:pPr algn="just"/>
            <a:r>
              <a:rPr lang="pt-BR" dirty="0"/>
              <a:t>Planejar, coordenar, apoiar e desenvolver estratégias de organização e gestão da Rede Estadual de Atenção Integral à Saúde do Trabalhador com vistas à descentralização das ações de Saúde do Trabalhador em toda a rede SUS.</a:t>
            </a:r>
          </a:p>
          <a:p>
            <a:pPr algn="just"/>
            <a:r>
              <a:rPr lang="pt-BR" dirty="0"/>
              <a:t>Participar das instâncias e colegiados responsáveis pelo planejamento da Política de Saúde na SES e no DF, da elaboração da Programação Orçamentária, inclusive propondo critérios e mecanismos de financiamento para as ações de Saúde do Trabalhador e da Trabalhadora no âmbito da rede estadual de saúde (municípios e estado), bem como estabelecer ações, objetivos, indicadores e metas, inserindo-os nos instrumentos de Planejamento do SUS.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Apresentar a institucionalização da Saúde do Trabalhador no SUS e a construção da Política de Saúde do Trabalhador e da Trabalhadora. </a:t>
            </a:r>
            <a:endParaRPr lang="pt-BR" dirty="0"/>
          </a:p>
        </p:txBody>
      </p:sp>
      <p:pic>
        <p:nvPicPr>
          <p:cNvPr id="1026" name="Picture 2" descr="C:\Users\walter\Pictures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827" y="744109"/>
            <a:ext cx="3862260" cy="1514475"/>
          </a:xfrm>
          <a:prstGeom prst="rect">
            <a:avLst/>
          </a:prstGeom>
          <a:noFill/>
        </p:spPr>
      </p:pic>
      <p:pic>
        <p:nvPicPr>
          <p:cNvPr id="1027" name="Picture 3" descr="C:\Users\walter\Pictures\objetiv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616" y="862607"/>
            <a:ext cx="3113903" cy="12767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3771" y="1737359"/>
            <a:ext cx="10711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Todos os municípios brasileiros devem implantar a Política Nacional de Saúde do Trabalhador e da Trabalhadora, PNSTT</a:t>
            </a:r>
            <a:r>
              <a:rPr lang="pt-BR" sz="2000" dirty="0"/>
              <a:t>, por meio das seguintes ações e iniciativas: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1. Inserir no </a:t>
            </a:r>
            <a:r>
              <a:rPr lang="pt-BR" sz="2000" b="1" dirty="0"/>
              <a:t>Plano Municipal de Saúde</a:t>
            </a:r>
            <a:r>
              <a:rPr lang="pt-BR" sz="2000" dirty="0"/>
              <a:t>, na </a:t>
            </a:r>
            <a:r>
              <a:rPr lang="pt-BR" sz="2000" b="1" dirty="0"/>
              <a:t>Programação Anual de Saúde </a:t>
            </a:r>
            <a:r>
              <a:rPr lang="pt-BR" sz="2000" dirty="0"/>
              <a:t>e no Plano Diretor de Investimento as diretrizes, objetivos e metas de Saúde do Trabalhador e da Trabalhadora, definidas a partir da </a:t>
            </a:r>
            <a:r>
              <a:rPr lang="pt-BR" sz="2000" b="1" dirty="0"/>
              <a:t>análise da situação de saúde</a:t>
            </a:r>
            <a:r>
              <a:rPr lang="pt-BR" sz="2000" dirty="0"/>
              <a:t>, com a </a:t>
            </a:r>
            <a:r>
              <a:rPr lang="pt-BR" sz="2000" b="1" dirty="0"/>
              <a:t>participação dos movimentos sindicais e sociais</a:t>
            </a:r>
            <a:r>
              <a:rPr lang="pt-BR" sz="2000" dirty="0"/>
              <a:t>.</a:t>
            </a:r>
          </a:p>
          <a:p>
            <a:pPr algn="just"/>
            <a:r>
              <a:rPr lang="pt-BR" sz="2000" dirty="0"/>
              <a:t>2. </a:t>
            </a:r>
            <a:r>
              <a:rPr lang="pt-BR" sz="2000" b="1" dirty="0"/>
              <a:t>Garantir condições estruturais e operacionais</a:t>
            </a:r>
            <a:r>
              <a:rPr lang="pt-BR" sz="2000" dirty="0"/>
              <a:t>, </a:t>
            </a:r>
            <a:r>
              <a:rPr lang="pt-BR" sz="2000" b="1" dirty="0"/>
              <a:t>alocando recursos orçamentários e financeiros </a:t>
            </a:r>
            <a:r>
              <a:rPr lang="pt-BR" sz="2000" dirty="0"/>
              <a:t>para a realização das atividades de Saúde do Trabalhador e da Trabalhadora no plano aprovado.</a:t>
            </a:r>
          </a:p>
          <a:p>
            <a:pPr algn="just"/>
            <a:r>
              <a:rPr lang="pt-BR" sz="2000" dirty="0"/>
              <a:t>3. </a:t>
            </a:r>
            <a:r>
              <a:rPr lang="pt-BR" sz="2000" b="1" dirty="0"/>
              <a:t>Constituir referência técnica em Saúde do Trabalhador </a:t>
            </a:r>
            <a:r>
              <a:rPr lang="pt-BR" sz="2000" dirty="0"/>
              <a:t>organizada em núcleo, coordenação, gerência ou programa (de acordo com a estrutura institucional), cuja composição será definida em função da população do município. A referência técnica contará com apoio institucional e técnico das equipes do </a:t>
            </a:r>
            <a:r>
              <a:rPr lang="pt-BR" sz="2000" dirty="0" err="1"/>
              <a:t>Cerest</a:t>
            </a:r>
            <a:r>
              <a:rPr lang="pt-BR" sz="2000" dirty="0"/>
              <a:t> municipal e regional, da regional de saúde, do </a:t>
            </a:r>
            <a:r>
              <a:rPr lang="pt-BR" sz="2000" dirty="0" err="1"/>
              <a:t>Cerest</a:t>
            </a:r>
            <a:r>
              <a:rPr lang="pt-BR" sz="2000" dirty="0"/>
              <a:t> estadual e da Secretaria Estadual de Saúde.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27463" y="940527"/>
            <a:ext cx="1007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Atribuições dos municípios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219" y="1073572"/>
            <a:ext cx="9601196" cy="1303867"/>
          </a:xfrm>
        </p:spPr>
        <p:txBody>
          <a:bodyPr>
            <a:noAutofit/>
          </a:bodyPr>
          <a:lstStyle/>
          <a:p>
            <a:r>
              <a:rPr lang="pt-BR" sz="3200" b="1" dirty="0"/>
              <a:t>Os Centros de Referência em Saúde do Trabalhador na atenção integral à saúde dos trabalhadores e trabalhadoras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O </a:t>
            </a:r>
            <a:r>
              <a:rPr lang="pt-BR" sz="2800" b="1" dirty="0" err="1"/>
              <a:t>Cerest</a:t>
            </a:r>
            <a:r>
              <a:rPr lang="pt-BR" sz="2800" b="1" dirty="0"/>
              <a:t> </a:t>
            </a:r>
            <a:r>
              <a:rPr lang="pt-BR" sz="2800" dirty="0"/>
              <a:t>é um </a:t>
            </a:r>
            <a:r>
              <a:rPr lang="pt-BR" sz="2800" b="1" i="1" dirty="0"/>
              <a:t>serviço especializado inserido na RAS</a:t>
            </a:r>
            <a:r>
              <a:rPr lang="pt-BR" sz="2800" dirty="0"/>
              <a:t>, que deve desenvolver, em seu âmbito de atuação, </a:t>
            </a:r>
            <a:r>
              <a:rPr lang="pt-BR" sz="2800" b="1" dirty="0"/>
              <a:t>ações articuladas com os demais pontos da rede de atenção e vigilância, em interlocução contínua com o controle social e espaços de gestão</a:t>
            </a:r>
            <a:r>
              <a:rPr lang="pt-BR" sz="2800" dirty="0"/>
              <a:t>. É um </a:t>
            </a:r>
            <a:r>
              <a:rPr lang="pt-BR" sz="2800" b="1" dirty="0"/>
              <a:t>componente estratégico</a:t>
            </a:r>
            <a:r>
              <a:rPr lang="pt-BR" sz="2800" dirty="0"/>
              <a:t> da </a:t>
            </a:r>
            <a:r>
              <a:rPr lang="pt-BR" sz="2800" dirty="0" err="1"/>
              <a:t>Renast</a:t>
            </a:r>
            <a:r>
              <a:rPr lang="pt-BR" sz="2800" dirty="0"/>
              <a:t>, responsável pelo apoio institucional, </a:t>
            </a:r>
            <a:r>
              <a:rPr lang="pt-BR" sz="2800" b="1" dirty="0"/>
              <a:t>técnico </a:t>
            </a:r>
            <a:r>
              <a:rPr lang="pt-BR" sz="2800" dirty="0"/>
              <a:t>e </a:t>
            </a:r>
            <a:r>
              <a:rPr lang="pt-BR" sz="2800" b="1" dirty="0"/>
              <a:t>pedagógico </a:t>
            </a:r>
            <a:r>
              <a:rPr lang="pt-BR" sz="2800" dirty="0"/>
              <a:t>em Saúde do Trabalhador no território de sua abrangência.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CEREST = Retaguarda Técnica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423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</a:t>
            </a:r>
            <a:r>
              <a:rPr lang="pt-BR" b="1" dirty="0"/>
              <a:t>atuação do </a:t>
            </a:r>
            <a:r>
              <a:rPr lang="pt-BR" b="1" dirty="0" err="1"/>
              <a:t>Cerest</a:t>
            </a:r>
            <a:r>
              <a:rPr lang="pt-BR" b="1" dirty="0"/>
              <a:t> </a:t>
            </a:r>
            <a:r>
              <a:rPr lang="pt-BR" dirty="0"/>
              <a:t>como </a:t>
            </a:r>
            <a:r>
              <a:rPr lang="pt-BR" b="1" dirty="0"/>
              <a:t>retaguarda técnica </a:t>
            </a:r>
            <a:r>
              <a:rPr lang="pt-BR" dirty="0"/>
              <a:t>deve compreender que a </a:t>
            </a:r>
            <a:r>
              <a:rPr lang="pt-BR" b="1" dirty="0"/>
              <a:t>vigilância em saúde é norteadora do modelo de atenção à saúde</a:t>
            </a:r>
            <a:r>
              <a:rPr lang="pt-BR" dirty="0"/>
              <a:t>, cujas intervenções devem ser voltadas à </a:t>
            </a:r>
            <a:r>
              <a:rPr lang="pt-BR" b="1" dirty="0"/>
              <a:t>redução do risco de doença </a:t>
            </a:r>
            <a:r>
              <a:rPr lang="pt-BR" dirty="0"/>
              <a:t>e de outros agravos e </a:t>
            </a:r>
            <a:r>
              <a:rPr lang="pt-BR" b="1" dirty="0"/>
              <a:t>garantia da promoção, da proteção e da recuperação da saúde dos trabalhadores e trabalhadoras</a:t>
            </a:r>
            <a:r>
              <a:rPr lang="pt-BR" dirty="0"/>
              <a:t>. Neste sentido, ações de assistência especializada realizadas pelo serviço têm como um dos objetivos centrais a elucidação e o estabelecimento da relação do adoecimento com o trabalho.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CEREST Estadual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29691"/>
            <a:ext cx="9601196" cy="34461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O </a:t>
            </a:r>
            <a:r>
              <a:rPr lang="pt-BR" sz="2000" dirty="0" err="1"/>
              <a:t>Cerest</a:t>
            </a:r>
            <a:r>
              <a:rPr lang="pt-BR" sz="2000" dirty="0"/>
              <a:t> Estadual/do DF, como </a:t>
            </a:r>
            <a:r>
              <a:rPr lang="pt-BR" sz="2000" b="1" dirty="0"/>
              <a:t>componente da rede de atenção à saúde no estado</a:t>
            </a:r>
            <a:r>
              <a:rPr lang="pt-BR" sz="2000" dirty="0"/>
              <a:t>/DF, tem por </a:t>
            </a:r>
            <a:r>
              <a:rPr lang="pt-BR" sz="2000" b="1" dirty="0"/>
              <a:t>atribuição</a:t>
            </a:r>
            <a:r>
              <a:rPr lang="pt-BR" sz="2000" dirty="0"/>
              <a:t> prestar </a:t>
            </a:r>
            <a:r>
              <a:rPr lang="pt-BR" sz="2000" b="1" u="sng" dirty="0"/>
              <a:t>apoio técnico pedagógico </a:t>
            </a:r>
            <a:r>
              <a:rPr lang="pt-BR" sz="2000" b="1" dirty="0"/>
              <a:t>às equipes dos </a:t>
            </a:r>
            <a:r>
              <a:rPr lang="pt-BR" sz="2000" b="1" dirty="0" err="1"/>
              <a:t>Cerest</a:t>
            </a:r>
            <a:r>
              <a:rPr lang="pt-BR" sz="2000" b="1" dirty="0"/>
              <a:t> Regionais e Municipais, às instâncias regionais das secretarias de saúde estaduais e do DF, à referência técnica municipal, demais serviços da rede que compõem a </a:t>
            </a:r>
            <a:r>
              <a:rPr lang="pt-BR" sz="2000" b="1" dirty="0" err="1"/>
              <a:t>Renast</a:t>
            </a:r>
            <a:r>
              <a:rPr lang="pt-BR" sz="2000" b="1" dirty="0"/>
              <a:t> e áreas técnicas estratégicas nos âmbitos estadual/DF e municipal</a:t>
            </a:r>
            <a:r>
              <a:rPr lang="pt-BR" sz="2000" dirty="0"/>
              <a:t>, para o desenvolvimento de ações de saúde do trabalhador em toda a rede SUS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Centro de Referência em Saúde do Trabalhador Regional e Municipal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dirty="0"/>
              <a:t>O </a:t>
            </a:r>
            <a:r>
              <a:rPr lang="pt-BR" sz="2800" b="1" dirty="0" err="1"/>
              <a:t>Cerest</a:t>
            </a:r>
            <a:r>
              <a:rPr lang="pt-BR" sz="2800" b="1" dirty="0"/>
              <a:t> Regional/Municipal</a:t>
            </a:r>
            <a:r>
              <a:rPr lang="pt-BR" sz="2800" dirty="0"/>
              <a:t>, como componente estratégico da rede de atenção à saúde, tem por atribuição prestar </a:t>
            </a:r>
            <a:r>
              <a:rPr lang="pt-BR" sz="2800" b="1" dirty="0"/>
              <a:t>apoio técnico pedagógico especializado em saúde do trabalhador às equipes técnicas de todos os pontos da rede SUS</a:t>
            </a:r>
            <a:r>
              <a:rPr lang="pt-BR" sz="2800" dirty="0"/>
              <a:t>, orientando-os em suas práticas de atenção à saúde com vistas a identificar a relação do adoecimento com o trabalho e no desenvolvimento de ações de promoção, proteção, prevenção e recuperação da saúde dos (as) trabalhadores (as) em seu território.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Controle e participação social em Saúde do Trabalhador e da Trabalhadora no 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2611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100" dirty="0"/>
              <a:t>A </a:t>
            </a:r>
            <a:r>
              <a:rPr lang="pt-BR" sz="2100" b="1" dirty="0"/>
              <a:t>participação social </a:t>
            </a:r>
            <a:r>
              <a:rPr lang="pt-BR" sz="2100" dirty="0"/>
              <a:t>no </a:t>
            </a:r>
            <a:r>
              <a:rPr lang="pt-BR" sz="2100" b="1" dirty="0"/>
              <a:t>campo das políticas públicas </a:t>
            </a:r>
            <a:r>
              <a:rPr lang="pt-BR" sz="2100" dirty="0"/>
              <a:t>emergiu no </a:t>
            </a:r>
            <a:r>
              <a:rPr lang="pt-BR" sz="2100" b="1" dirty="0"/>
              <a:t>processo de redemocratização do país</a:t>
            </a:r>
            <a:r>
              <a:rPr lang="pt-BR" sz="2100" dirty="0"/>
              <a:t>, em uma conjuntura de grande mobilização política na década de 1980, buscando ampliar os mecanismos de diálogo entre o Estado e os cidadãos.</a:t>
            </a:r>
          </a:p>
          <a:p>
            <a:pPr algn="just"/>
            <a:r>
              <a:rPr lang="pt-BR" sz="2100" dirty="0"/>
              <a:t>As </a:t>
            </a:r>
            <a:r>
              <a:rPr lang="pt-BR" sz="2100" b="1" dirty="0"/>
              <a:t>Leis Orgânicas de Saúde</a:t>
            </a:r>
            <a:r>
              <a:rPr lang="pt-BR" sz="2100" dirty="0"/>
              <a:t> (nº </a:t>
            </a:r>
            <a:r>
              <a:rPr lang="pt-BR" sz="2100" b="1" dirty="0"/>
              <a:t>8.080/90</a:t>
            </a:r>
            <a:r>
              <a:rPr lang="pt-BR" sz="2100" dirty="0"/>
              <a:t> e nº </a:t>
            </a:r>
            <a:r>
              <a:rPr lang="pt-BR" sz="2100" b="1" dirty="0"/>
              <a:t>8.142/90</a:t>
            </a:r>
            <a:r>
              <a:rPr lang="pt-BR" sz="2100" dirty="0"/>
              <a:t>) institucionalizaram a </a:t>
            </a:r>
            <a:r>
              <a:rPr lang="pt-BR" sz="2100" b="1" dirty="0"/>
              <a:t>participação do Controle Social</a:t>
            </a:r>
            <a:r>
              <a:rPr lang="pt-BR" sz="2100" dirty="0"/>
              <a:t>, por meio dos </a:t>
            </a:r>
            <a:r>
              <a:rPr lang="pt-BR" sz="2100" b="1" dirty="0"/>
              <a:t>Conselhos de Saúde</a:t>
            </a:r>
            <a:r>
              <a:rPr lang="pt-BR" sz="2100" dirty="0"/>
              <a:t>, </a:t>
            </a:r>
            <a:r>
              <a:rPr lang="pt-BR" sz="2100" b="1" dirty="0"/>
              <a:t>Conferências de Saúde</a:t>
            </a:r>
            <a:r>
              <a:rPr lang="pt-BR" sz="2100" dirty="0"/>
              <a:t> e pelas </a:t>
            </a:r>
            <a:r>
              <a:rPr lang="pt-BR" sz="2100" b="1" dirty="0"/>
              <a:t>Comissões Intersetoriais de Saúde</a:t>
            </a:r>
            <a:r>
              <a:rPr lang="pt-BR" sz="2100" dirty="0"/>
              <a:t>, objetivando promover a inserção da sociedade nas definições de políticas públicas de saúde, principalmente, no controle da qualidade dos serviços públicos e no modo de implementação e fiscalização da aplicação dos recursos destinados à saúde. No campo da </a:t>
            </a:r>
            <a:r>
              <a:rPr lang="pt-BR" sz="2100" b="1" dirty="0"/>
              <a:t>Saúde do Trabalhador</a:t>
            </a:r>
            <a:r>
              <a:rPr lang="pt-BR" sz="2100" dirty="0"/>
              <a:t>, foram estabelecidas as </a:t>
            </a:r>
            <a:r>
              <a:rPr lang="pt-BR" sz="2100" b="1" dirty="0"/>
              <a:t>conferências de saúde </a:t>
            </a:r>
            <a:r>
              <a:rPr lang="pt-BR" sz="2100" dirty="0"/>
              <a:t>e as </a:t>
            </a:r>
            <a:r>
              <a:rPr lang="pt-BR" sz="2100" b="1" dirty="0"/>
              <a:t>Comissões Intersetoriais</a:t>
            </a:r>
            <a:r>
              <a:rPr lang="pt-BR" sz="2100" dirty="0"/>
              <a:t>, ressaltando a obrigatoriedade de sua instalação nos respectivos conselhos de saúde.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CISTT = Comissão Intersetorial de Saúde do Trabalhador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Dentre as atribuições desta Comissão, destaca-se a finalidade de </a:t>
            </a:r>
            <a:r>
              <a:rPr lang="pt-BR" b="1" dirty="0"/>
              <a:t>fornecer subsídios para deliberação</a:t>
            </a:r>
            <a:r>
              <a:rPr lang="pt-BR" dirty="0"/>
              <a:t> dos respectivos conselhos de saúde sobre </a:t>
            </a:r>
            <a:r>
              <a:rPr lang="pt-BR" b="1" dirty="0"/>
              <a:t>a formulação da estratégia e controle da execução de políticas públicas de Saúde do Trabalhador e da Trabalhadora</a:t>
            </a:r>
            <a:r>
              <a:rPr lang="pt-BR" dirty="0"/>
              <a:t>; participar da construção do Plano de Saúde, incluindo ações de Saúde do Trabalhador e da Trabalhadora em toda rede de atenção saúde; </a:t>
            </a:r>
            <a:r>
              <a:rPr lang="pt-BR" b="1" dirty="0"/>
              <a:t>elaborar proposições </a:t>
            </a:r>
            <a:r>
              <a:rPr lang="pt-BR" dirty="0"/>
              <a:t>no sentido de </a:t>
            </a:r>
            <a:r>
              <a:rPr lang="pt-BR" b="1" dirty="0"/>
              <a:t>eliminar ou reduzir os riscos à Saúde do Trabalhador </a:t>
            </a:r>
            <a:r>
              <a:rPr lang="pt-BR" dirty="0"/>
              <a:t>e a </a:t>
            </a:r>
            <a:r>
              <a:rPr lang="pt-BR" b="1" dirty="0"/>
              <a:t>melhoria dos serviços de Saúde do Trabalhador público e privado</a:t>
            </a:r>
            <a:r>
              <a:rPr lang="pt-BR" dirty="0"/>
              <a:t>; contribuir para a </a:t>
            </a:r>
            <a:r>
              <a:rPr lang="pt-BR" b="1" dirty="0"/>
              <a:t>promoção da Sensibilização e Educação Permanente</a:t>
            </a:r>
            <a:r>
              <a:rPr lang="pt-BR" dirty="0"/>
              <a:t> dos gestores/prestadores, trabalhadores e usuários do SUS sobre a temática.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Conselhos Gestores de CEREST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sz="2800" dirty="0"/>
              <a:t>Órgão colegiado, de caráter permanente e deliberativo, que tem por finalidade discutir, deliberar e fiscalizar a formulação e execução  das ações do CEREST.</a:t>
            </a:r>
            <a:endParaRPr lang="pt-BR" sz="2800" dirty="0"/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378A8-7B8A-481D-B537-7820AAE37B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1506" name="Título 1"/>
          <p:cNvSpPr>
            <a:spLocks noGrp="1"/>
          </p:cNvSpPr>
          <p:nvPr>
            <p:ph type="title" idx="4294967295"/>
          </p:nvPr>
        </p:nvSpPr>
        <p:spPr>
          <a:xfrm>
            <a:off x="856734" y="881449"/>
            <a:ext cx="10763765" cy="4758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 b="1" dirty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Movimentos Contra-Hegemônicos na Saúde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375718" y="1515762"/>
            <a:ext cx="9597081" cy="4118919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400" dirty="0">
                <a:latin typeface="Comic Sans MS" pitchFamily="66" charset="0"/>
              </a:rPr>
              <a:t>Atualmente, foram criados mecanismos de participação para fortalecer a luta por saúde, considerada como melhores condições de vida e de trabalho.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>
              <a:latin typeface="Comic Sans MS" pitchFamily="66" charset="0"/>
            </a:endParaRPr>
          </a:p>
          <a:p>
            <a:pPr lvl="1" algn="just" eaLnBrk="1" hangingPunct="1">
              <a:defRPr/>
            </a:pPr>
            <a:r>
              <a:rPr lang="pt-BR" sz="2400" b="1" dirty="0">
                <a:latin typeface="Comic Sans MS" pitchFamily="66" charset="0"/>
              </a:rPr>
              <a:t>Fóruns de Saúde</a:t>
            </a:r>
          </a:p>
          <a:p>
            <a:pPr lvl="1" algn="just" eaLnBrk="1" hangingPunct="1">
              <a:defRPr/>
            </a:pPr>
            <a:r>
              <a:rPr lang="pt-BR" sz="2400" b="1" dirty="0">
                <a:latin typeface="Comic Sans MS" pitchFamily="66" charset="0"/>
              </a:rPr>
              <a:t>Fórum Intersindical: Saúde, Trabalho e Direito</a:t>
            </a:r>
          </a:p>
          <a:p>
            <a:pPr lvl="1" algn="just" eaLnBrk="1" hangingPunct="1">
              <a:defRPr/>
            </a:pPr>
            <a:r>
              <a:rPr lang="pt-BR" sz="2400" b="1" dirty="0">
                <a:latin typeface="Comic Sans MS" pitchFamily="66" charset="0"/>
              </a:rPr>
              <a:t>Frente Nacional contra a Privatização da Saúde</a:t>
            </a:r>
            <a:r>
              <a:rPr lang="pt-BR" sz="24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-60000">
            <a:off x="1408967" y="922763"/>
            <a:ext cx="4086436" cy="1503037"/>
          </a:xfrm>
        </p:spPr>
        <p:txBody>
          <a:bodyPr>
            <a:normAutofit/>
          </a:bodyPr>
          <a:lstStyle/>
          <a:p>
            <a:r>
              <a:rPr lang="pt-BR" dirty="0"/>
              <a:t>Relatório da Organização Internacional do Trabalho (IOL, 2019)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60000">
            <a:off x="6164947" y="837337"/>
            <a:ext cx="4564116" cy="531440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b="1" dirty="0"/>
              <a:t>2,8 milhões de mortes </a:t>
            </a:r>
            <a:r>
              <a:rPr lang="pt-BR" dirty="0"/>
              <a:t>por ano no mundo relacionadas a estresses, longas jornadas de trabalho e doenças profissionais. </a:t>
            </a:r>
          </a:p>
          <a:p>
            <a:pPr algn="just">
              <a:buNone/>
            </a:pPr>
            <a:endParaRPr lang="pt-BR" dirty="0"/>
          </a:p>
          <a:p>
            <a:pPr algn="just"/>
            <a:r>
              <a:rPr lang="pt-BR" dirty="0"/>
              <a:t>Em relação às jornadas de trabalho indica, ainda, que </a:t>
            </a:r>
            <a:r>
              <a:rPr lang="pt-BR" b="1" dirty="0"/>
              <a:t>36% dos trabalhadores </a:t>
            </a:r>
            <a:r>
              <a:rPr lang="pt-BR" dirty="0"/>
              <a:t>estão em </a:t>
            </a:r>
            <a:r>
              <a:rPr lang="pt-BR" b="1" dirty="0"/>
              <a:t>jornadas excessivamente longas </a:t>
            </a:r>
            <a:r>
              <a:rPr lang="pt-BR" dirty="0"/>
              <a:t>com mais de </a:t>
            </a:r>
            <a:r>
              <a:rPr lang="pt-BR" b="1" dirty="0"/>
              <a:t>48 horas </a:t>
            </a:r>
            <a:r>
              <a:rPr lang="pt-BR" dirty="0"/>
              <a:t>de trabalho semanais; </a:t>
            </a:r>
          </a:p>
          <a:p>
            <a:pPr algn="just">
              <a:buNone/>
            </a:pPr>
            <a:endParaRPr lang="pt-BR" dirty="0"/>
          </a:p>
          <a:p>
            <a:pPr algn="just"/>
            <a:r>
              <a:rPr lang="pt-BR" dirty="0"/>
              <a:t>Quanto às </a:t>
            </a:r>
            <a:r>
              <a:rPr lang="pt-BR" b="1" dirty="0"/>
              <a:t>mortes relacionadas ao trabalho</a:t>
            </a:r>
            <a:r>
              <a:rPr lang="pt-BR" dirty="0"/>
              <a:t>, o relatório indica que </a:t>
            </a:r>
            <a:r>
              <a:rPr lang="pt-BR" b="1" dirty="0"/>
              <a:t>86%</a:t>
            </a:r>
            <a:r>
              <a:rPr lang="pt-BR" dirty="0"/>
              <a:t> ocorrem por </a:t>
            </a:r>
            <a:r>
              <a:rPr lang="pt-BR" b="1" dirty="0"/>
              <a:t>doenças ocupacionais.</a:t>
            </a:r>
          </a:p>
          <a:p>
            <a:pPr algn="just">
              <a:buNone/>
            </a:pPr>
            <a:r>
              <a:rPr lang="pt-BR" b="1" dirty="0"/>
              <a:t> </a:t>
            </a:r>
          </a:p>
          <a:p>
            <a:pPr algn="just"/>
            <a:r>
              <a:rPr lang="pt-BR" dirty="0"/>
              <a:t>Os números são alarmantes, estima-se que </a:t>
            </a:r>
            <a:r>
              <a:rPr lang="pt-BR" b="1" dirty="0"/>
              <a:t>diariamente </a:t>
            </a:r>
            <a:r>
              <a:rPr lang="pt-BR" dirty="0"/>
              <a:t>ocorram </a:t>
            </a:r>
            <a:r>
              <a:rPr lang="pt-BR" b="1" dirty="0"/>
              <a:t>6.500 mortes por doenças ocupacionais </a:t>
            </a:r>
            <a:r>
              <a:rPr lang="pt-BR" dirty="0"/>
              <a:t>e </a:t>
            </a:r>
            <a:r>
              <a:rPr lang="pt-BR" b="1" dirty="0"/>
              <a:t>1000 mortes por acidentes de trabalho</a:t>
            </a:r>
            <a:r>
              <a:rPr lang="pt-BR" dirty="0"/>
              <a:t> em todo o mundo. 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280" t="33571" r="55624" b="18929"/>
          <a:stretch>
            <a:fillRect/>
          </a:stretch>
        </p:blipFill>
        <p:spPr bwMode="auto">
          <a:xfrm>
            <a:off x="1550127" y="2560321"/>
            <a:ext cx="4180115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548803"/>
            <a:ext cx="9601196" cy="1303867"/>
          </a:xfrm>
        </p:spPr>
        <p:txBody>
          <a:bodyPr/>
          <a:lstStyle/>
          <a:p>
            <a:r>
              <a:rPr lang="pt-BR" dirty="0"/>
              <a:t>Nosso ponto de partida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642248"/>
            <a:ext cx="9741792" cy="43872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Como campo de conhecimentos vinculados a programas da saúde, surge no final dos anos 1970, no Brasil;</a:t>
            </a:r>
          </a:p>
          <a:p>
            <a:pPr algn="just"/>
            <a:r>
              <a:rPr lang="pt-BR" dirty="0"/>
              <a:t>Influência da Reforma Sanitária Italiana e a Medicina Social Latino-americana;</a:t>
            </a:r>
          </a:p>
          <a:p>
            <a:pPr algn="just"/>
            <a:r>
              <a:rPr lang="pt-BR" dirty="0"/>
              <a:t>A expressão “saúde do trabalhador” se assume como </a:t>
            </a:r>
            <a:r>
              <a:rPr lang="pt-BR" b="1" dirty="0"/>
              <a:t>campo de conhecimentos e de intervenção sobre os determinantes e condicionantes do processo saúde-doença originados nos processos produtivos e suas implicações sociais</a:t>
            </a:r>
            <a:r>
              <a:rPr lang="pt-BR" dirty="0"/>
              <a:t> diretas e indiretas sobre os trabalhadores, suas vidas e suas famílias;</a:t>
            </a:r>
          </a:p>
          <a:p>
            <a:pPr algn="just"/>
            <a:r>
              <a:rPr lang="pt-BR" dirty="0"/>
              <a:t> </a:t>
            </a:r>
            <a:r>
              <a:rPr lang="pt-BR" b="1" dirty="0"/>
              <a:t>Reforma sanitária </a:t>
            </a:r>
            <a:r>
              <a:rPr lang="pt-BR" sz="33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pt-BR" b="1" dirty="0"/>
              <a:t> </a:t>
            </a:r>
            <a:r>
              <a:rPr lang="pt-BR" dirty="0"/>
              <a:t>novo conceito </a:t>
            </a:r>
            <a:r>
              <a:rPr lang="pt-BR" b="1" dirty="0"/>
              <a:t>de saúde do trabalhador </a:t>
            </a:r>
            <a:r>
              <a:rPr lang="pt-BR" sz="3300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pt-BR" b="1" dirty="0"/>
              <a:t> </a:t>
            </a:r>
            <a:r>
              <a:rPr lang="pt-BR" dirty="0"/>
              <a:t>a </a:t>
            </a:r>
            <a:r>
              <a:rPr lang="pt-BR" b="1" dirty="0"/>
              <a:t>questão da saúde </a:t>
            </a:r>
            <a:r>
              <a:rPr lang="pt-BR" dirty="0"/>
              <a:t>no mundo do trabalho veio à tona como um eventual </a:t>
            </a:r>
            <a:r>
              <a:rPr lang="pt-BR" b="1" dirty="0"/>
              <a:t>problema de saúde pública</a:t>
            </a:r>
            <a:r>
              <a:rPr lang="pt-BR" dirty="0"/>
              <a:t>.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35" y="845105"/>
            <a:ext cx="3486666" cy="11643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6889352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10772"/>
          </a:xfrm>
        </p:spPr>
        <p:txBody>
          <a:bodyPr>
            <a:noAutofit/>
          </a:bodyPr>
          <a:lstStyle/>
          <a:p>
            <a:r>
              <a:rPr lang="pt-BR" sz="3200" dirty="0"/>
              <a:t>Adoecimento e Morte dos Trabalhadores – Brasil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622" t="38310" r="2397" b="20066"/>
          <a:stretch>
            <a:fillRect/>
          </a:stretch>
        </p:blipFill>
        <p:spPr bwMode="auto">
          <a:xfrm>
            <a:off x="1619792" y="1815737"/>
            <a:ext cx="3709853" cy="3657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4899" t="36160" r="2612" b="32232"/>
          <a:stretch>
            <a:fillRect/>
          </a:stretch>
        </p:blipFill>
        <p:spPr bwMode="auto">
          <a:xfrm>
            <a:off x="6339843" y="1867988"/>
            <a:ext cx="3657600" cy="364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689463" y="2181497"/>
          <a:ext cx="9109045" cy="312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1236618" y="862148"/>
            <a:ext cx="982326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Estado do Rio de Janeiro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10791" y="5878287"/>
            <a:ext cx="924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Fonte: Observatório  Digital  de Saúde e Segurança no Trabalho –Agosto 2017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73235" y="6074229"/>
            <a:ext cx="6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620641" y="1828799"/>
          <a:ext cx="8951384" cy="173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68137" y="1384663"/>
            <a:ext cx="890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33154" y="953589"/>
            <a:ext cx="8592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2800" b="1" dirty="0">
                <a:ln/>
                <a:solidFill>
                  <a:schemeClr val="accent3"/>
                </a:solidFill>
              </a:rPr>
              <a:t>Empregos  por setor de produção – RAIS 2015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59132" y="4284618"/>
            <a:ext cx="890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706879" y="3683726"/>
            <a:ext cx="8934995" cy="927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Taxa de desemprego  no Brasil – 40% da PEAO</a:t>
            </a:r>
          </a:p>
          <a:p>
            <a:pPr algn="ctr"/>
            <a:r>
              <a:rPr lang="pt-BR" dirty="0"/>
              <a:t>Desemprego no Estado do Rio de Janeiro – IBGE 2018</a:t>
            </a:r>
          </a:p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4354288" y="4728755"/>
            <a:ext cx="4389117" cy="107115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1,2 milhões desempregados</a:t>
            </a:r>
          </a:p>
          <a:p>
            <a:pPr algn="ctr"/>
            <a:r>
              <a:rPr lang="pt-BR" dirty="0"/>
              <a:t>2017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323705" y="5826035"/>
            <a:ext cx="9248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Fonte: Observatório  Digital  de Saúde e Segurança no Trabalho –Agosto 2017</a:t>
            </a:r>
          </a:p>
          <a:p>
            <a:pPr algn="r"/>
            <a:r>
              <a:rPr lang="pt-BR" sz="1100" dirty="0"/>
              <a:t>IBGE - 2018</a:t>
            </a:r>
          </a:p>
        </p:txBody>
      </p: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 que estamos falando...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731264" y="2521131"/>
            <a:ext cx="4186210" cy="3203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/>
              <a:t>Acidentes estimados desde 2012 até hoje.</a:t>
            </a:r>
            <a:br>
              <a:rPr lang="pt-BR" dirty="0"/>
            </a:br>
            <a:r>
              <a:rPr lang="pt-BR" b="1" dirty="0"/>
              <a:t>1 acidente estimado a cada 13m 9s</a:t>
            </a:r>
            <a:r>
              <a:rPr lang="pt-BR" dirty="0"/>
              <a:t>.</a:t>
            </a:r>
            <a:br>
              <a:rPr lang="pt-BR" dirty="0"/>
            </a:br>
            <a:r>
              <a:rPr lang="pt-BR" b="1" dirty="0"/>
              <a:t>239.827</a:t>
            </a:r>
            <a:r>
              <a:rPr lang="pt-BR" dirty="0"/>
              <a:t> acidentes foram registrados, com </a:t>
            </a:r>
            <a:r>
              <a:rPr lang="pt-BR" dirty="0" err="1"/>
              <a:t>CAT´</a:t>
            </a:r>
            <a:r>
              <a:rPr lang="pt-BR" dirty="0"/>
              <a:t>s e sem </a:t>
            </a:r>
            <a:r>
              <a:rPr lang="pt-BR" dirty="0" err="1"/>
              <a:t>CAT´</a:t>
            </a:r>
            <a:r>
              <a:rPr lang="pt-BR" dirty="0"/>
              <a:t>s, no período de 2012-2017.</a:t>
            </a:r>
          </a:p>
          <a:p>
            <a:endParaRPr lang="pt-BR" dirty="0"/>
          </a:p>
        </p:txBody>
      </p:sp>
      <p:pic>
        <p:nvPicPr>
          <p:cNvPr id="2051" name="Picture 3" descr="C:\Users\DEBORA LOPES\Desktop\Diagnóstico_Estadual\basta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749" y="2567875"/>
            <a:ext cx="3605594" cy="3156649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 flipH="1">
            <a:off x="1950720" y="5708470"/>
            <a:ext cx="8569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Fonte: Observatório  Digital  de Saúde e Segurança no Trabalho –Agosto 2017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75033" t="25393" r="3824" b="26963"/>
          <a:stretch>
            <a:fillRect/>
          </a:stretch>
        </p:blipFill>
        <p:spPr bwMode="auto">
          <a:xfrm>
            <a:off x="1271451" y="1071153"/>
            <a:ext cx="4355871" cy="438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75408" t="32013" r="3331" b="22820"/>
          <a:stretch>
            <a:fillRect/>
          </a:stretch>
        </p:blipFill>
        <p:spPr bwMode="auto">
          <a:xfrm>
            <a:off x="6566264" y="1173184"/>
            <a:ext cx="3844833" cy="431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899955" y="5626967"/>
            <a:ext cx="7332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Fonte: Observatório  Digital  de Saúde e Segurança no Trabalho –Agosto 2017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1436914" y="930412"/>
            <a:ext cx="9601200" cy="923925"/>
          </a:xfrm>
        </p:spPr>
        <p:txBody>
          <a:bodyPr>
            <a:noAutofit/>
          </a:bodyPr>
          <a:lstStyle/>
          <a:p>
            <a:r>
              <a:rPr lang="pt-BR" sz="2400" dirty="0"/>
              <a:t>Distribuição dos Acidentes com Mortes no período entre 2012 e 2017</a:t>
            </a:r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4294967295"/>
          </p:nvPr>
        </p:nvPicPr>
        <p:blipFill>
          <a:blip r:embed="rId2" cstate="print"/>
          <a:srcRect l="26333" t="29405" r="40373" b="34200"/>
          <a:stretch>
            <a:fillRect/>
          </a:stretch>
        </p:blipFill>
        <p:spPr bwMode="auto">
          <a:xfrm>
            <a:off x="2024607" y="2182041"/>
            <a:ext cx="858678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621281" y="539496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Fonte: Observatório  Digital  de Saúde e Segurança no Trabalho –Agosto 2017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62227" y="888274"/>
            <a:ext cx="10580687" cy="719138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2700" b="1" dirty="0"/>
              <a:t>Afastamentos Previdenciários Acidentários (2012-2017) no Estado do Rio de Janeiro</a:t>
            </a: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dirty="0"/>
              <a:t/>
            </a:r>
            <a:br>
              <a:rPr lang="pt-BR" sz="3600" dirty="0"/>
            </a:b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4294967295"/>
          </p:nvPr>
        </p:nvGraphicFramePr>
        <p:xfrm>
          <a:off x="2090057" y="1645285"/>
          <a:ext cx="8229600" cy="398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587933" y="5721532"/>
            <a:ext cx="703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Observatório  Digital  de Saúde e Segurança no Trabalho –Agosto 2017</a:t>
            </a:r>
          </a:p>
          <a:p>
            <a:pPr algn="r"/>
            <a:endParaRPr lang="pt-BR" sz="1200" dirty="0"/>
          </a:p>
        </p:txBody>
      </p:sp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948" t="20000" r="31730" b="12500"/>
          <a:stretch>
            <a:fillRect/>
          </a:stretch>
        </p:blipFill>
        <p:spPr bwMode="auto">
          <a:xfrm>
            <a:off x="1236620" y="875212"/>
            <a:ext cx="9771017" cy="493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ector reto 5"/>
          <p:cNvCxnSpPr/>
          <p:nvPr/>
        </p:nvCxnSpPr>
        <p:spPr>
          <a:xfrm rot="5400000" flipH="1" flipV="1">
            <a:off x="4801286" y="3875905"/>
            <a:ext cx="864975" cy="329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239264" y="3468130"/>
            <a:ext cx="329515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480910" y="3253947"/>
            <a:ext cx="30315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b="1" dirty="0"/>
              <a:t>RJ</a:t>
            </a:r>
            <a:r>
              <a:rPr lang="pt-BR" dirty="0"/>
              <a:t>   SIM = 1176</a:t>
            </a:r>
          </a:p>
          <a:p>
            <a:r>
              <a:rPr lang="pt-BR" dirty="0"/>
              <a:t>       SINAN = 437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8331" y="5891350"/>
            <a:ext cx="7437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CGST/DSAST/SVS/MS/2018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585" t="19561" r="30016" b="5442"/>
          <a:stretch>
            <a:fillRect/>
          </a:stretch>
        </p:blipFill>
        <p:spPr bwMode="auto">
          <a:xfrm>
            <a:off x="1341121" y="901337"/>
            <a:ext cx="9509760" cy="44021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4063988" y="2693772"/>
            <a:ext cx="326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RJ</a:t>
            </a:r>
            <a:r>
              <a:rPr lang="pt-BR" dirty="0"/>
              <a:t>  INSS = 9950</a:t>
            </a:r>
          </a:p>
          <a:p>
            <a:r>
              <a:rPr lang="pt-BR" dirty="0"/>
              <a:t>      SINAN = 2384</a:t>
            </a:r>
          </a:p>
        </p:txBody>
      </p:sp>
      <p:cxnSp>
        <p:nvCxnSpPr>
          <p:cNvPr id="5" name="Conector reto 4"/>
          <p:cNvCxnSpPr/>
          <p:nvPr/>
        </p:nvCxnSpPr>
        <p:spPr>
          <a:xfrm rot="5400000" flipH="1" flipV="1">
            <a:off x="2763796" y="3395363"/>
            <a:ext cx="864973" cy="219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196282" y="2965624"/>
            <a:ext cx="944605" cy="82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5068390" y="5778371"/>
            <a:ext cx="5398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sz="1400" dirty="0">
                <a:solidFill>
                  <a:prstClr val="black"/>
                </a:solidFill>
              </a:rPr>
              <a:t>CGST/DSAST/SVS/MS/2018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10772"/>
          </a:xfrm>
        </p:spPr>
        <p:txBody>
          <a:bodyPr>
            <a:noAutofit/>
          </a:bodyPr>
          <a:lstStyle/>
          <a:p>
            <a:r>
              <a:rPr lang="pt-BR" sz="3200" dirty="0"/>
              <a:t>RENAST no Rio de Janeiro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617" y="1502230"/>
            <a:ext cx="9718767" cy="4297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07308" y="914400"/>
            <a:ext cx="6105525" cy="521343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/>
              <a:t>1970-80</a:t>
            </a:r>
            <a:r>
              <a:rPr lang="pt-BR" dirty="0"/>
              <a:t>: O movimento pela reformulação dos sistemas de saúde incluía também a relação saúde-trabalho em seu rol de preocupações;</a:t>
            </a:r>
          </a:p>
          <a:p>
            <a:pPr algn="just"/>
            <a:r>
              <a:rPr lang="pt-BR" b="1" dirty="0"/>
              <a:t>Emergência</a:t>
            </a:r>
            <a:r>
              <a:rPr lang="pt-BR" dirty="0"/>
              <a:t> de um </a:t>
            </a:r>
            <a:r>
              <a:rPr lang="pt-BR" b="1" dirty="0"/>
              <a:t>discurso reformista</a:t>
            </a:r>
            <a:r>
              <a:rPr lang="pt-BR" dirty="0"/>
              <a:t>, contra hegemônico ao da saúde ocupacional;</a:t>
            </a:r>
          </a:p>
          <a:p>
            <a:pPr algn="just"/>
            <a:r>
              <a:rPr lang="pt-BR" b="1" dirty="0"/>
              <a:t>Após 1984</a:t>
            </a:r>
            <a:r>
              <a:rPr lang="pt-BR" dirty="0"/>
              <a:t>: recomendações de ações voltadas para a saúde dos trabalhadores no âmbito do setor saúde já apareciam;</a:t>
            </a:r>
          </a:p>
          <a:p>
            <a:pPr algn="just"/>
            <a:r>
              <a:rPr lang="pt-BR" b="1" dirty="0"/>
              <a:t>1986</a:t>
            </a:r>
            <a:r>
              <a:rPr lang="pt-BR" dirty="0"/>
              <a:t>: </a:t>
            </a:r>
            <a:r>
              <a:rPr lang="pt-BR" b="1" dirty="0"/>
              <a:t>8ª Conferência Nacional de Saúde </a:t>
            </a:r>
            <a:r>
              <a:rPr lang="pt-BR" dirty="0"/>
              <a:t>e depois </a:t>
            </a:r>
            <a:r>
              <a:rPr lang="pt-BR" b="1" dirty="0"/>
              <a:t>1ª Conferência Nacional de Saúde do Trabalhador</a:t>
            </a:r>
            <a:r>
              <a:rPr lang="pt-BR" dirty="0"/>
              <a:t>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pt-BR" dirty="0"/>
              <a:t> Expressão “saúde do trabalhador” ganha contornos mais contundentes no campo da saúde pública;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28" y="4435390"/>
            <a:ext cx="2685208" cy="171289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18" y="719948"/>
            <a:ext cx="2777012" cy="18217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90" y="2660280"/>
            <a:ext cx="1585249" cy="233761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905297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97282" y="1169944"/>
          <a:ext cx="10084523" cy="508716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04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7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2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3369">
                <a:tc>
                  <a:txBody>
                    <a:bodyPr/>
                    <a:lstStyle/>
                    <a:p>
                      <a:r>
                        <a:rPr lang="pt-BR" sz="1600" dirty="0"/>
                        <a:t>Região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Município</a:t>
                      </a:r>
                      <a:r>
                        <a:rPr lang="pt-BR" sz="1600" baseline="0" dirty="0"/>
                        <a:t> sede do CEREST</a:t>
                      </a:r>
                      <a:endParaRPr lang="pt-B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Quantidade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8423">
                <a:tc>
                  <a:txBody>
                    <a:bodyPr/>
                    <a:lstStyle/>
                    <a:p>
                      <a:r>
                        <a:rPr lang="pt-BR" sz="1600" dirty="0"/>
                        <a:t>Metropolitana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Duque de Caxias</a:t>
                      </a:r>
                    </a:p>
                    <a:p>
                      <a:r>
                        <a:rPr lang="pt-BR" sz="1600" dirty="0"/>
                        <a:t>Nova Iguaçu </a:t>
                      </a:r>
                    </a:p>
                    <a:p>
                      <a:r>
                        <a:rPr lang="pt-BR" sz="1600" dirty="0"/>
                        <a:t>Rio de Janeiro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</a:p>
                    <a:p>
                      <a:r>
                        <a:rPr lang="pt-BR" sz="1600" dirty="0"/>
                        <a:t>1</a:t>
                      </a:r>
                    </a:p>
                    <a:p>
                      <a:r>
                        <a:rPr lang="pt-BR" sz="1600" dirty="0"/>
                        <a:t>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895">
                <a:tc>
                  <a:txBody>
                    <a:bodyPr/>
                    <a:lstStyle/>
                    <a:p>
                      <a:r>
                        <a:rPr lang="pt-BR" sz="1600" dirty="0"/>
                        <a:t>Metropolitana 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Niterói </a:t>
                      </a:r>
                    </a:p>
                    <a:p>
                      <a:r>
                        <a:rPr lang="pt-BR" sz="1600" dirty="0"/>
                        <a:t>Maricá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</a:p>
                    <a:p>
                      <a:r>
                        <a:rPr lang="pt-BR" sz="1600" dirty="0"/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369">
                <a:tc>
                  <a:txBody>
                    <a:bodyPr/>
                    <a:lstStyle/>
                    <a:p>
                      <a:r>
                        <a:rPr lang="pt-BR" sz="1600" dirty="0"/>
                        <a:t>Baixada Litorânea</a:t>
                      </a:r>
                      <a:r>
                        <a:rPr lang="pt-BR" sz="1600" baseline="0" dirty="0"/>
                        <a:t> </a:t>
                      </a:r>
                      <a:endParaRPr lang="pt-B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Cabo</a:t>
                      </a:r>
                      <a:r>
                        <a:rPr lang="pt-BR" sz="1600" baseline="0" dirty="0"/>
                        <a:t> Frio</a:t>
                      </a:r>
                      <a:endParaRPr lang="pt-B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895">
                <a:tc>
                  <a:txBody>
                    <a:bodyPr/>
                    <a:lstStyle/>
                    <a:p>
                      <a:r>
                        <a:rPr lang="pt-BR" sz="1600" dirty="0"/>
                        <a:t>Médio Paraíba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Resende</a:t>
                      </a:r>
                    </a:p>
                    <a:p>
                      <a:r>
                        <a:rPr lang="pt-BR" sz="1600" dirty="0"/>
                        <a:t>Volta</a:t>
                      </a:r>
                      <a:r>
                        <a:rPr lang="pt-BR" sz="1600" baseline="0" dirty="0"/>
                        <a:t> Redonda</a:t>
                      </a:r>
                      <a:endParaRPr lang="pt-B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</a:p>
                    <a:p>
                      <a:r>
                        <a:rPr lang="pt-BR" sz="1600" dirty="0"/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369">
                <a:tc>
                  <a:txBody>
                    <a:bodyPr/>
                    <a:lstStyle/>
                    <a:p>
                      <a:r>
                        <a:rPr lang="pt-BR" sz="1600" dirty="0"/>
                        <a:t>Baía da Ilha Grande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Angra dos Reis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369">
                <a:tc>
                  <a:txBody>
                    <a:bodyPr/>
                    <a:lstStyle/>
                    <a:p>
                      <a:r>
                        <a:rPr lang="pt-BR" sz="1600" dirty="0"/>
                        <a:t>Centro Sul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Três</a:t>
                      </a:r>
                      <a:r>
                        <a:rPr lang="pt-BR" sz="1600" baseline="0" dirty="0"/>
                        <a:t> Rios</a:t>
                      </a:r>
                      <a:endParaRPr lang="pt-B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369">
                <a:tc>
                  <a:txBody>
                    <a:bodyPr/>
                    <a:lstStyle/>
                    <a:p>
                      <a:r>
                        <a:rPr lang="pt-BR" sz="1600" dirty="0"/>
                        <a:t>Serrana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Nova Friburgo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369">
                <a:tc>
                  <a:txBody>
                    <a:bodyPr/>
                    <a:lstStyle/>
                    <a:p>
                      <a:r>
                        <a:rPr lang="pt-BR" sz="1600" dirty="0"/>
                        <a:t>Serrana 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Petrópolis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369">
                <a:tc>
                  <a:txBody>
                    <a:bodyPr/>
                    <a:lstStyle/>
                    <a:p>
                      <a:r>
                        <a:rPr lang="pt-BR" sz="1600" dirty="0"/>
                        <a:t>Norte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Campos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369">
                <a:tc>
                  <a:txBody>
                    <a:bodyPr/>
                    <a:lstStyle/>
                    <a:p>
                      <a:r>
                        <a:rPr lang="pt-BR" sz="1600" dirty="0"/>
                        <a:t>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515293" y="640080"/>
            <a:ext cx="930075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Distribuição dos </a:t>
            </a:r>
            <a:r>
              <a:rPr lang="pt-BR" dirty="0" err="1"/>
              <a:t>CERESTs</a:t>
            </a:r>
            <a:r>
              <a:rPr lang="pt-BR" dirty="0"/>
              <a:t> Regionais no Estado do Rio de Janeiro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66206" y="862466"/>
            <a:ext cx="10802983" cy="49911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processo de implementação da </a:t>
            </a:r>
            <a:r>
              <a:rPr lang="pt-BR" b="1" dirty="0"/>
              <a:t>Rede Nacional de Atenção Integral à  da saúde do trabalhado</a:t>
            </a:r>
            <a:r>
              <a:rPr lang="pt-BR" dirty="0"/>
              <a:t>r no Estado do Rio de Janeiro, enquanto uma ação programática do SUS, compreende a existência de  </a:t>
            </a:r>
            <a:r>
              <a:rPr lang="pt-BR" b="1" dirty="0"/>
              <a:t>1 (um) CEREST Estadual</a:t>
            </a:r>
            <a:r>
              <a:rPr lang="pt-BR" dirty="0"/>
              <a:t> e </a:t>
            </a:r>
            <a:r>
              <a:rPr lang="pt-BR" b="1" dirty="0"/>
              <a:t>14 (catorze) </a:t>
            </a:r>
            <a:r>
              <a:rPr lang="pt-BR" b="1" dirty="0" err="1"/>
              <a:t>CEREST’s</a:t>
            </a:r>
            <a:r>
              <a:rPr lang="pt-BR" b="1" dirty="0"/>
              <a:t> Regionais.</a:t>
            </a:r>
          </a:p>
          <a:p>
            <a:pPr algn="just"/>
            <a:r>
              <a:rPr lang="pt-BR" dirty="0"/>
              <a:t>Destacamos que a construção de uma </a:t>
            </a:r>
            <a:r>
              <a:rPr lang="pt-BR" b="1" dirty="0"/>
              <a:t>Política Estadual de Saúde do Trabalhador</a:t>
            </a:r>
            <a:r>
              <a:rPr lang="pt-BR" dirty="0"/>
              <a:t> implica no compromisso de cada esfera da gestão federal, estadual e municipal assumirem um compromisso, conforme estabelecido na Constituição de 1988, na Lei Orgânica da Saúde e na PNSTT  com execução das ações de saúde do trabalhador.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828800" y="901338"/>
            <a:ext cx="7772400" cy="692332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O que está acontecendo?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31434" y="1671683"/>
            <a:ext cx="10015537" cy="1358900"/>
          </a:xfrm>
        </p:spPr>
        <p:txBody>
          <a:bodyPr/>
          <a:lstStyle/>
          <a:p>
            <a:pPr algn="just"/>
            <a:r>
              <a:rPr lang="pt-BR" dirty="0"/>
              <a:t>Para VASCONCELLOS (2011) a RENAST não atua, a rigor,  como uma rede e, portanto, </a:t>
            </a:r>
            <a:r>
              <a:rPr lang="pt-BR" b="1" dirty="0"/>
              <a:t>não enreda </a:t>
            </a:r>
            <a:r>
              <a:rPr lang="pt-BR" dirty="0"/>
              <a:t>seus componentes, seus meios de ação e tampouco, seus objetivos.  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6" descr="rede_dispers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456" y="3405907"/>
            <a:ext cx="4624704" cy="2302562"/>
          </a:xfrm>
          <a:prstGeom prst="rect">
            <a:avLst/>
          </a:prstGeom>
        </p:spPr>
      </p:pic>
      <p:pic>
        <p:nvPicPr>
          <p:cNvPr id="5" name="Espaço Reservado para Conteúdo 7" descr="b9_Desencapsular as re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338" y="3357153"/>
            <a:ext cx="4583612" cy="24075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31966" y="1214846"/>
            <a:ext cx="2991395" cy="757646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/>
              <a:t>Nós – críticos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49028" y="2377440"/>
            <a:ext cx="10654846" cy="3565707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000" b="1" dirty="0"/>
              <a:t>Ausência de uma concepção de integralidade;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000" b="1" dirty="0"/>
              <a:t>Ausência de mecanismos visceralmente mais sólidos e compulsórios de articulação e comunicação;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000" b="1" dirty="0"/>
              <a:t>A heterogeneidade da inserção institucional dos Centros de referência;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000" b="1" dirty="0"/>
              <a:t>Reconhecimento impróprio dos membros dos CEREST em relação ao  seu papel;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000" b="1" dirty="0"/>
              <a:t>Ausência de uma missão estruturante;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000" b="1" dirty="0"/>
              <a:t>Necessidade de integração dos sistemas de informação, de estabelecimento de estratégias que qualifiquem os dados e reduzam a </a:t>
            </a:r>
            <a:r>
              <a:rPr lang="pt-BR" sz="2000" b="1" dirty="0" err="1"/>
              <a:t>subnotificação</a:t>
            </a:r>
            <a:r>
              <a:rPr lang="pt-BR" sz="2000" b="1" dirty="0"/>
              <a:t> e sub-registro das informações;</a:t>
            </a:r>
          </a:p>
          <a:p>
            <a:pPr marL="514350" indent="-514350" algn="r">
              <a:buNone/>
            </a:pPr>
            <a:endParaRPr lang="pt-BR" sz="2000" dirty="0"/>
          </a:p>
          <a:p>
            <a:pPr marL="514350" indent="-514350" algn="r">
              <a:buNone/>
            </a:pPr>
            <a:r>
              <a:rPr lang="pt-BR" sz="2000" dirty="0"/>
              <a:t>(VASCONCELLOS, 2011)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000" b="1" dirty="0"/>
          </a:p>
          <a:p>
            <a:pPr marL="514350" indent="-514350" algn="just">
              <a:buFont typeface="+mj-lt"/>
              <a:buAutoNum type="arabicPeriod"/>
            </a:pPr>
            <a:endParaRPr lang="pt-BR" b="1" dirty="0"/>
          </a:p>
          <a:p>
            <a:endParaRPr lang="pt-BR" dirty="0"/>
          </a:p>
        </p:txBody>
      </p:sp>
      <p:pic>
        <p:nvPicPr>
          <p:cNvPr id="4098" name="Picture 2" descr="C:\Users\DEBORA LOPES\Desktop\Diagnóstico_Estadual\01 - Dú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41" y="862149"/>
            <a:ext cx="4876800" cy="1554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/>
              <a:t>Ameaças à Saúde do Trabalhador  no 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3373" y="2808514"/>
            <a:ext cx="9666512" cy="2914555"/>
          </a:xfrm>
        </p:spPr>
        <p:txBody>
          <a:bodyPr/>
          <a:lstStyle/>
          <a:p>
            <a:r>
              <a:rPr lang="pt-BR" dirty="0" err="1"/>
              <a:t>Contrarreforma</a:t>
            </a:r>
            <a:r>
              <a:rPr lang="pt-BR" dirty="0"/>
              <a:t> Trabalhista;</a:t>
            </a:r>
          </a:p>
          <a:p>
            <a:r>
              <a:rPr lang="pt-BR" dirty="0" err="1"/>
              <a:t>Contrarreforma</a:t>
            </a:r>
            <a:r>
              <a:rPr lang="pt-BR" dirty="0"/>
              <a:t> Previdenciária;</a:t>
            </a:r>
          </a:p>
          <a:p>
            <a:r>
              <a:rPr lang="pt-BR" dirty="0" err="1"/>
              <a:t>Pec</a:t>
            </a:r>
            <a:r>
              <a:rPr lang="pt-BR" dirty="0"/>
              <a:t> 95 – Limita os gastos públicos por 20 anos;</a:t>
            </a:r>
          </a:p>
          <a:p>
            <a:r>
              <a:rPr lang="pt-BR" dirty="0"/>
              <a:t>Processo de Privatização e </a:t>
            </a:r>
            <a:r>
              <a:rPr lang="pt-BR" dirty="0" err="1"/>
              <a:t>mercantilização</a:t>
            </a:r>
            <a:r>
              <a:rPr lang="pt-BR" dirty="0"/>
              <a:t> da Saúde;</a:t>
            </a:r>
          </a:p>
        </p:txBody>
      </p:sp>
      <p:pic>
        <p:nvPicPr>
          <p:cNvPr id="5122" name="Picture 2" descr="C:\Users\DEBORA LOPES\Desktop\Diagnóstico_Estadual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7322" y="3242175"/>
            <a:ext cx="2575924" cy="2124075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		Caminho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4365" y="2521131"/>
            <a:ext cx="9910355" cy="34355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O caminho para o avanço da saúde do trabalhador no Brasil e em especial no Estado do Rio de Janeiro, no contexto da RENAST, deveria se pautar no </a:t>
            </a:r>
            <a:r>
              <a:rPr lang="pt-BR" b="1" dirty="0"/>
              <a:t>paradigma sistêmico e holístico </a:t>
            </a:r>
            <a:r>
              <a:rPr lang="pt-BR" dirty="0"/>
              <a:t>da concepção de rede, capaz de incentivar o </a:t>
            </a:r>
            <a:r>
              <a:rPr lang="pt-BR" b="1" dirty="0"/>
              <a:t>estabelecimento de articulações múltiplas</a:t>
            </a:r>
            <a:r>
              <a:rPr lang="pt-BR" dirty="0"/>
              <a:t>, a </a:t>
            </a:r>
            <a:r>
              <a:rPr lang="pt-BR" b="1" dirty="0"/>
              <a:t>criação de projetos multicêntricos e </a:t>
            </a:r>
            <a:r>
              <a:rPr lang="pt-BR" b="1" dirty="0" err="1"/>
              <a:t>transdisciplinares</a:t>
            </a:r>
            <a:r>
              <a:rPr lang="pt-BR" dirty="0"/>
              <a:t>, </a:t>
            </a:r>
            <a:r>
              <a:rPr lang="pt-BR" b="1" dirty="0"/>
              <a:t>ações </a:t>
            </a:r>
            <a:r>
              <a:rPr lang="pt-BR" b="1" dirty="0" err="1"/>
              <a:t>intersetoriais</a:t>
            </a:r>
            <a:r>
              <a:rPr lang="pt-BR" b="1" dirty="0"/>
              <a:t> e </a:t>
            </a:r>
            <a:r>
              <a:rPr lang="pt-BR" b="1" dirty="0" err="1"/>
              <a:t>transetoriais</a:t>
            </a:r>
            <a:r>
              <a:rPr lang="pt-BR" dirty="0"/>
              <a:t>, o </a:t>
            </a:r>
            <a:r>
              <a:rPr lang="pt-BR" b="1" dirty="0"/>
              <a:t>desenvolvimento de mecanismos de comunicação e interlocução </a:t>
            </a:r>
            <a:r>
              <a:rPr lang="pt-BR" dirty="0"/>
              <a:t>entre as instâncias governamentais, sociais, possibilitando o </a:t>
            </a:r>
            <a:r>
              <a:rPr lang="pt-BR" b="1" dirty="0" err="1"/>
              <a:t>protagonismo</a:t>
            </a:r>
            <a:r>
              <a:rPr lang="pt-BR" b="1" dirty="0"/>
              <a:t> dos trabalhadores</a:t>
            </a:r>
            <a:r>
              <a:rPr lang="pt-BR" dirty="0"/>
              <a:t> como sujeitos de transformação. </a:t>
            </a:r>
          </a:p>
          <a:p>
            <a:pPr algn="just">
              <a:buNone/>
            </a:pPr>
            <a:endParaRPr lang="pt-BR" dirty="0"/>
          </a:p>
          <a:p>
            <a:pPr algn="just"/>
            <a:r>
              <a:rPr lang="pt-BR" dirty="0"/>
              <a:t>O campo da saúde do trabalhador no </a:t>
            </a:r>
            <a:r>
              <a:rPr lang="pt-BR" b="1" dirty="0"/>
              <a:t>Estado do Rio de Janeiro  </a:t>
            </a:r>
            <a:r>
              <a:rPr lang="pt-BR" dirty="0"/>
              <a:t>tem uma bela </a:t>
            </a:r>
            <a:r>
              <a:rPr lang="pt-BR" b="1" dirty="0"/>
              <a:t>história de pessoas, instituições e movimentos organizados</a:t>
            </a:r>
            <a:r>
              <a:rPr lang="pt-BR" dirty="0"/>
              <a:t> que </a:t>
            </a:r>
            <a:r>
              <a:rPr lang="pt-BR" b="1" dirty="0"/>
              <a:t>lutaram </a:t>
            </a:r>
            <a:r>
              <a:rPr lang="pt-BR" dirty="0"/>
              <a:t> e </a:t>
            </a:r>
            <a:r>
              <a:rPr lang="pt-BR" b="1" dirty="0"/>
              <a:t>lutam</a:t>
            </a:r>
            <a:r>
              <a:rPr lang="pt-BR" dirty="0"/>
              <a:t>, desde a reforma sanitária da década de 1970, pela sua concretização e institucionalização. Ao mesmo tempo, possui uma </a:t>
            </a:r>
            <a:r>
              <a:rPr lang="pt-BR" b="1" dirty="0"/>
              <a:t>história de invisibilidade e isolamento.</a:t>
            </a:r>
          </a:p>
          <a:p>
            <a:endParaRPr lang="pt-BR" dirty="0"/>
          </a:p>
        </p:txBody>
      </p:sp>
      <p:pic>
        <p:nvPicPr>
          <p:cNvPr id="6146" name="Picture 2" descr="C:\Users\DEBORA LOPES\Desktop\Diagnóstico_Estadual\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805" y="998086"/>
            <a:ext cx="4754881" cy="1222600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306287" y="982788"/>
            <a:ext cx="9718765" cy="360381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pt-BR" dirty="0"/>
              <a:t>“A saúde do trabalhador como utopia de mudança dos anos 1980, em que se buscava o enfrentamento mais firme dos determinantes dos agravos à saúde e à vida relacionados ao trabalho, ainda carece de um Estado brasileiro capaz de inovar suas estratégias políticas de saúde.” </a:t>
            </a:r>
            <a:r>
              <a:rPr lang="pt-BR" sz="1800" dirty="0"/>
              <a:t>(Vasconcellos, 2011)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alter\Pictures\Obriga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7009" y="1272746"/>
            <a:ext cx="3328083" cy="2596109"/>
          </a:xfrm>
          <a:prstGeom prst="rect">
            <a:avLst/>
          </a:prstGeom>
          <a:noFill/>
        </p:spPr>
      </p:pic>
      <p:pic>
        <p:nvPicPr>
          <p:cNvPr id="2052" name="Picture 4" descr="C:\Users\walter\Pictures\1e2c518d1c0236649650646bad2bbea0--table-wanderlu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2282" y="1169773"/>
            <a:ext cx="3723502" cy="4613189"/>
          </a:xfrm>
          <a:prstGeom prst="rect">
            <a:avLst/>
          </a:prstGeom>
          <a:noFill/>
        </p:spPr>
      </p:pic>
      <p:sp>
        <p:nvSpPr>
          <p:cNvPr id="8" name="Texto Explicativo 1 7"/>
          <p:cNvSpPr/>
          <p:nvPr/>
        </p:nvSpPr>
        <p:spPr>
          <a:xfrm>
            <a:off x="3945924" y="5494638"/>
            <a:ext cx="1449860" cy="280086"/>
          </a:xfrm>
          <a:prstGeom prst="borderCallout1">
            <a:avLst>
              <a:gd name="adj1" fmla="val 25307"/>
              <a:gd name="adj2" fmla="val -60"/>
              <a:gd name="adj3" fmla="val -59631"/>
              <a:gd name="adj4" fmla="val -182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Guimarães Rosa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48497" y="1101639"/>
            <a:ext cx="7599363" cy="48545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Novas variáveis são consideradas na intervenção sobre os processos de produção;</a:t>
            </a:r>
          </a:p>
          <a:p>
            <a:pPr algn="just"/>
            <a:r>
              <a:rPr lang="pt-BR" dirty="0"/>
              <a:t> Subordinação do mundo do trabalho à capacidade de intervenção da Saúde Pública;</a:t>
            </a:r>
          </a:p>
          <a:p>
            <a:pPr algn="just"/>
            <a:r>
              <a:rPr lang="pt-BR" dirty="0"/>
              <a:t>Trabalhador como sujeito e protagonista;</a:t>
            </a:r>
          </a:p>
          <a:p>
            <a:pPr algn="just"/>
            <a:r>
              <a:rPr lang="pt-BR" dirty="0"/>
              <a:t>Superação do contrato de trabalho como enfoque normativo exclusivo de garantia da saúde no trabalho.</a:t>
            </a:r>
          </a:p>
          <a:p>
            <a:pPr algn="just"/>
            <a:r>
              <a:rPr lang="pt-BR" dirty="0"/>
              <a:t>No contexto da medicina social latino-americana os autores destacavam, na base de entendimento da saúde do trabalhador, </a:t>
            </a:r>
            <a:r>
              <a:rPr lang="pt-BR" b="1" dirty="0"/>
              <a:t>“uma concepção teórica que situa o processo de trabalho como o cenário primário da exploração e da  confrontação de classe</a:t>
            </a:r>
            <a:r>
              <a:rPr lang="pt-BR" dirty="0"/>
              <a:t>” (</a:t>
            </a:r>
            <a:r>
              <a:rPr lang="pt-BR" dirty="0" err="1"/>
              <a:t>Laurell</a:t>
            </a:r>
            <a:r>
              <a:rPr lang="pt-BR" dirty="0"/>
              <a:t> e Noriega, 1989, p. 49-50);</a:t>
            </a:r>
            <a:br>
              <a:rPr lang="pt-BR" dirty="0"/>
            </a:b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11" y="2485625"/>
            <a:ext cx="2339553" cy="22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1220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815546"/>
            <a:ext cx="9601196" cy="1470453"/>
          </a:xfrm>
        </p:spPr>
        <p:txBody>
          <a:bodyPr>
            <a:normAutofit fontScale="90000"/>
          </a:bodyPr>
          <a:lstStyle/>
          <a:p>
            <a:r>
              <a:rPr lang="pt-BR" sz="5400" dirty="0"/>
              <a:t>O</a:t>
            </a:r>
            <a:r>
              <a:rPr lang="pt-BR" dirty="0"/>
              <a:t>s programas de saúde do trabalhador</a:t>
            </a:r>
            <a:r>
              <a:rPr lang="pt-BR" i="1" dirty="0"/>
              <a:t/>
            </a:r>
            <a:br>
              <a:rPr lang="pt-BR" i="1" dirty="0"/>
            </a:br>
            <a:endParaRPr lang="pt-BR" i="1" dirty="0"/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2734962" y="1680519"/>
            <a:ext cx="6491415" cy="112034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  <a:p>
            <a:pPr algn="ctr"/>
            <a:r>
              <a:rPr lang="pt-BR" sz="2400" dirty="0"/>
              <a:t>1984</a:t>
            </a:r>
          </a:p>
          <a:p>
            <a:pPr algn="ctr"/>
            <a:r>
              <a:rPr lang="pt-BR" sz="2400" dirty="0"/>
              <a:t> </a:t>
            </a:r>
            <a:r>
              <a:rPr lang="pt-BR" sz="2400" i="1" dirty="0"/>
              <a:t>Ano Chave</a:t>
            </a:r>
          </a:p>
          <a:p>
            <a:pPr algn="ctr"/>
            <a:endParaRPr lang="pt-BR" dirty="0"/>
          </a:p>
        </p:txBody>
      </p:sp>
      <p:pic>
        <p:nvPicPr>
          <p:cNvPr id="1026" name="Picture 2" descr="C:\Users\walter\Pictures\depositphotos_7964901-stock-photo-gold-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92" y="891746"/>
            <a:ext cx="1458097" cy="1464275"/>
          </a:xfrm>
          <a:prstGeom prst="rect">
            <a:avLst/>
          </a:prstGeom>
          <a:noFill/>
        </p:spPr>
      </p:pic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295401" y="2710248"/>
            <a:ext cx="9601196" cy="3165619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dirty="0"/>
              <a:t>Debate sobre a reforma sanitária brasileira na década de 1980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Análises mais sistematizadas sobre o campo da saúde do trabalhador, na perspectiva de sua inclusão como conjunto de práticas no âmbito do setor saúde, estimulavam iniciativas de </a:t>
            </a:r>
            <a:r>
              <a:rPr lang="pt-BR" b="1" u="sng" dirty="0">
                <a:solidFill>
                  <a:schemeClr val="tx1"/>
                </a:solidFill>
              </a:rPr>
              <a:t>criação de programas de saúde do trabalhador nos serviços de saúde</a:t>
            </a:r>
            <a:r>
              <a:rPr lang="pt-BR" b="1" u="sng" dirty="0"/>
              <a:t> </a:t>
            </a:r>
            <a:r>
              <a:rPr lang="pt-BR" dirty="0"/>
              <a:t>de algumas cidades brasileiras, muitas das quais no estado de São Paulo. 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196546" y="2499798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walter\Pictures\images (1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7816" y="968846"/>
            <a:ext cx="1952625" cy="2333625"/>
          </a:xfrm>
          <a:prstGeom prst="rect">
            <a:avLst/>
          </a:prstGeom>
          <a:noFill/>
        </p:spPr>
      </p:pic>
      <p:pic>
        <p:nvPicPr>
          <p:cNvPr id="2051" name="Picture 3" descr="C:\Users\walter\Pictures\images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02226" y="943489"/>
            <a:ext cx="6137189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Contribuição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807309" y="3031065"/>
            <a:ext cx="4975654" cy="2924892"/>
          </a:xfrm>
        </p:spPr>
        <p:txBody>
          <a:bodyPr>
            <a:normAutofit/>
          </a:bodyPr>
          <a:lstStyle/>
          <a:p>
            <a:pPr algn="just"/>
            <a:r>
              <a:rPr lang="pt-BR" sz="1800" dirty="0"/>
              <a:t>“De qualquer modo, os diversos programas que foram se multiplicando para o Rio de Janeiro, Bahia, Minas Gerais, Rio Grande do Sul foram </a:t>
            </a:r>
            <a:r>
              <a:rPr lang="pt-BR" sz="1800" b="1" dirty="0"/>
              <a:t>trazendo aportes interessantes para o estabelecimento de parâmetros </a:t>
            </a:r>
            <a:r>
              <a:rPr lang="pt-BR" sz="1800" b="1" dirty="0" err="1"/>
              <a:t>instituintes</a:t>
            </a:r>
            <a:r>
              <a:rPr lang="pt-BR" sz="1800" b="1" dirty="0"/>
              <a:t> de um modelo de atenção à saúde que buscava romper com o paradigma da saúde ocupacional clássica</a:t>
            </a:r>
            <a:r>
              <a:rPr lang="pt-BR" sz="1800" dirty="0"/>
              <a:t>, no qual era reservado ao setor saúde somente o recolhimento e encaminhamento das vítimas dos acidentes e doenças do trabalho.” (p.434)</a:t>
            </a:r>
          </a:p>
          <a:p>
            <a:pPr algn="just"/>
            <a:endParaRPr lang="pt-BR" sz="1800" dirty="0"/>
          </a:p>
        </p:txBody>
      </p:sp>
      <p:pic>
        <p:nvPicPr>
          <p:cNvPr id="1026" name="Picture 2" descr="C:\Users\walter\Pictures\Afinal-o-que-e-essa-tal-quebra-de-paradigma-que-tanto-se-fala-televendas-cobranca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5383" y="1333373"/>
            <a:ext cx="5247503" cy="4317785"/>
          </a:xfrm>
          <a:prstGeom prst="rect">
            <a:avLst/>
          </a:prstGeom>
          <a:noFill/>
        </p:spPr>
      </p:pic>
      <p:graphicFrame>
        <p:nvGraphicFramePr>
          <p:cNvPr id="8" name="Diagrama 7"/>
          <p:cNvGraphicFramePr/>
          <p:nvPr/>
        </p:nvGraphicFramePr>
        <p:xfrm>
          <a:off x="7013196" y="719666"/>
          <a:ext cx="36408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Users\walter\Pictures\download (19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8584" y="897924"/>
            <a:ext cx="3468129" cy="13098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1082181" y="719666"/>
          <a:ext cx="98823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o explicativo retangular 12"/>
          <p:cNvSpPr/>
          <p:nvPr/>
        </p:nvSpPr>
        <p:spPr>
          <a:xfrm>
            <a:off x="6902024" y="749795"/>
            <a:ext cx="3707934" cy="964733"/>
          </a:xfrm>
          <a:prstGeom prst="wedgeRectCallout">
            <a:avLst>
              <a:gd name="adj1" fmla="val -41421"/>
              <a:gd name="adj2" fmla="val 964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Marcos do processo de mudança</a:t>
            </a:r>
          </a:p>
        </p:txBody>
      </p:sp>
    </p:spTree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2022</TotalTime>
  <Words>3500</Words>
  <Application>Microsoft Office PowerPoint</Application>
  <PresentationFormat>Widescreen</PresentationFormat>
  <Paragraphs>288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Comic Sans MS</vt:lpstr>
      <vt:lpstr>Garamond</vt:lpstr>
      <vt:lpstr>Tahoma</vt:lpstr>
      <vt:lpstr>Vijaya</vt:lpstr>
      <vt:lpstr>Wingdings</vt:lpstr>
      <vt:lpstr>Orgânico</vt:lpstr>
      <vt:lpstr> Saúde do Trabalhador no SUS</vt:lpstr>
      <vt:lpstr>Objetivo</vt:lpstr>
      <vt:lpstr>Nosso ponto de partida</vt:lpstr>
      <vt:lpstr>Apresentação do PowerPoint</vt:lpstr>
      <vt:lpstr>Apresentação do PowerPoint</vt:lpstr>
      <vt:lpstr>Os programas de saúde do trabalhador </vt:lpstr>
      <vt:lpstr>Apresentação do PowerPoint</vt:lpstr>
      <vt:lpstr>Contribuição</vt:lpstr>
      <vt:lpstr>Apresentação do PowerPoint</vt:lpstr>
      <vt:lpstr>Apresentação do PowerPoint</vt:lpstr>
      <vt:lpstr>Saúde do Trabalhador e o   SUS</vt:lpstr>
      <vt:lpstr>Conferências  Nacionais de Saúde do Trabalhador</vt:lpstr>
      <vt:lpstr>Apresentação do PowerPoint</vt:lpstr>
      <vt:lpstr>Apresentação do PowerPoint</vt:lpstr>
      <vt:lpstr>Apresentação do PowerPoint</vt:lpstr>
      <vt:lpstr>Atenção Integral à Saúde do Trabalhador e da Trabalhadora no SUS com a RENAST</vt:lpstr>
      <vt:lpstr>RENAST- Rede Nacional de Atenção Integral à Saúde do Trabalhador</vt:lpstr>
      <vt:lpstr>Apresentação do PowerPoint</vt:lpstr>
      <vt:lpstr>Atribuições da Coordenação Estadual e do Distrito Federal de Saúde do Trabalhador</vt:lpstr>
      <vt:lpstr>Apresentação do PowerPoint</vt:lpstr>
      <vt:lpstr>Os Centros de Referência em Saúde do Trabalhador na atenção integral à saúde dos trabalhadores e trabalhadoras</vt:lpstr>
      <vt:lpstr>CEREST = Retaguarda Técnica</vt:lpstr>
      <vt:lpstr>CEREST Estadual</vt:lpstr>
      <vt:lpstr>Centro de Referência em Saúde do Trabalhador Regional e Municipal</vt:lpstr>
      <vt:lpstr>Controle e participação social em Saúde do Trabalhador e da Trabalhadora no SUS</vt:lpstr>
      <vt:lpstr>CISTT = Comissão Intersetorial de Saúde do Trabalhador</vt:lpstr>
      <vt:lpstr>Conselhos Gestores de CEREST</vt:lpstr>
      <vt:lpstr>Movimentos Contra-Hegemônicos na Saúde</vt:lpstr>
      <vt:lpstr>Relatório da Organização Internacional do Trabalho (IOL, 2019)</vt:lpstr>
      <vt:lpstr>Adoecimento e Morte dos Trabalhadores – Brasil</vt:lpstr>
      <vt:lpstr>Apresentação do PowerPoint</vt:lpstr>
      <vt:lpstr>Apresentação do PowerPoint</vt:lpstr>
      <vt:lpstr>Do que estamos falando...</vt:lpstr>
      <vt:lpstr>Apresentação do PowerPoint</vt:lpstr>
      <vt:lpstr>Distribuição dos Acidentes com Mortes no período entre 2012 e 2017</vt:lpstr>
      <vt:lpstr>  Afastamentos Previdenciários Acidentários (2012-2017) no Estado do Rio de Janeiro  </vt:lpstr>
      <vt:lpstr>Apresentação do PowerPoint</vt:lpstr>
      <vt:lpstr>Apresentação do PowerPoint</vt:lpstr>
      <vt:lpstr>RENAST no Rio de Janeiro</vt:lpstr>
      <vt:lpstr>Apresentação do PowerPoint</vt:lpstr>
      <vt:lpstr>Apresentação do PowerPoint</vt:lpstr>
      <vt:lpstr>O que está acontecendo?</vt:lpstr>
      <vt:lpstr>Nós – críticos </vt:lpstr>
      <vt:lpstr>Ameaças à Saúde do Trabalhador  no SUS</vt:lpstr>
      <vt:lpstr>  Caminho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 Barborik</dc:creator>
  <cp:lastModifiedBy>Luiz Carlos Fadel de Vasconcelos</cp:lastModifiedBy>
  <cp:revision>168</cp:revision>
  <dcterms:created xsi:type="dcterms:W3CDTF">2013-07-31T14:47:36Z</dcterms:created>
  <dcterms:modified xsi:type="dcterms:W3CDTF">2019-06-07T16:26:17Z</dcterms:modified>
</cp:coreProperties>
</file>