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5" r:id="rId2"/>
    <p:sldId id="424" r:id="rId3"/>
    <p:sldId id="398" r:id="rId4"/>
    <p:sldId id="258" r:id="rId5"/>
    <p:sldId id="323" r:id="rId6"/>
    <p:sldId id="326" r:id="rId7"/>
    <p:sldId id="324" r:id="rId8"/>
    <p:sldId id="325" r:id="rId9"/>
    <p:sldId id="459" r:id="rId10"/>
    <p:sldId id="426" r:id="rId11"/>
    <p:sldId id="461" r:id="rId12"/>
    <p:sldId id="460" r:id="rId13"/>
    <p:sldId id="462" r:id="rId14"/>
    <p:sldId id="463" r:id="rId15"/>
    <p:sldId id="464" r:id="rId16"/>
    <p:sldId id="429" r:id="rId17"/>
    <p:sldId id="465" r:id="rId18"/>
    <p:sldId id="421" r:id="rId19"/>
    <p:sldId id="430" r:id="rId20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 Cesar Vidal" initials="MCV" lastIdx="1" clrIdx="0">
    <p:extLst>
      <p:ext uri="{19B8F6BF-5375-455C-9EA6-DF929625EA0E}">
        <p15:presenceInfo xmlns:p15="http://schemas.microsoft.com/office/powerpoint/2012/main" xmlns="" userId="b9e330720a7fc9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1B3"/>
    <a:srgbClr val="C4BD97"/>
    <a:srgbClr val="D9D9D9"/>
    <a:srgbClr val="800000"/>
    <a:srgbClr val="FF5E00"/>
    <a:srgbClr val="F7F7F7"/>
    <a:srgbClr val="023781"/>
    <a:srgbClr val="033B87"/>
    <a:srgbClr val="385D8A"/>
    <a:srgbClr val="3952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8" autoAdjust="0"/>
    <p:restoredTop sz="94660"/>
  </p:normalViewPr>
  <p:slideViewPr>
    <p:cSldViewPr>
      <p:cViewPr varScale="1">
        <p:scale>
          <a:sx n="44" d="100"/>
          <a:sy n="44" d="100"/>
        </p:scale>
        <p:origin x="-42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6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5E52E-4E14-4B0C-80F0-70072288D384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8E80250B-2B8C-415C-AA4F-80555E8C50B1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pt-BR" dirty="0"/>
        </a:p>
        <a:p>
          <a:r>
            <a:rPr lang="pt-BR" dirty="0"/>
            <a:t>Pessoas</a:t>
          </a:r>
        </a:p>
      </dgm:t>
    </dgm:pt>
    <dgm:pt modelId="{5A0AE9D4-998D-4172-987A-11CBE4358A88}" type="parTrans" cxnId="{44852619-99FF-4281-A224-DC23CB15198F}">
      <dgm:prSet/>
      <dgm:spPr/>
      <dgm:t>
        <a:bodyPr/>
        <a:lstStyle/>
        <a:p>
          <a:endParaRPr lang="pt-BR"/>
        </a:p>
      </dgm:t>
    </dgm:pt>
    <dgm:pt modelId="{E7848A77-B0C4-45BE-8966-E5EE1BBFD4E9}" type="sibTrans" cxnId="{44852619-99FF-4281-A224-DC23CB15198F}">
      <dgm:prSet/>
      <dgm:spPr/>
      <dgm:t>
        <a:bodyPr/>
        <a:lstStyle/>
        <a:p>
          <a:endParaRPr lang="pt-BR"/>
        </a:p>
      </dgm:t>
    </dgm:pt>
    <dgm:pt modelId="{BA3DCA57-8C91-4CB0-AE6C-EF9D16364A6B}">
      <dgm:prSet phldrT="[Texto]"/>
      <dgm:spPr/>
      <dgm:t>
        <a:bodyPr/>
        <a:lstStyle/>
        <a:p>
          <a:pPr algn="r"/>
          <a:r>
            <a:rPr lang="pt-BR" dirty="0"/>
            <a:t>Organização</a:t>
          </a:r>
        </a:p>
      </dgm:t>
    </dgm:pt>
    <dgm:pt modelId="{014D935A-B753-4CD5-BDDC-77D9B20AE32D}" type="parTrans" cxnId="{EF1F56BB-CB66-4250-9406-6BC42546E5F3}">
      <dgm:prSet/>
      <dgm:spPr/>
      <dgm:t>
        <a:bodyPr/>
        <a:lstStyle/>
        <a:p>
          <a:endParaRPr lang="pt-BR"/>
        </a:p>
      </dgm:t>
    </dgm:pt>
    <dgm:pt modelId="{B6270F46-C188-4577-88CF-D8DC6577949D}" type="sibTrans" cxnId="{EF1F56BB-CB66-4250-9406-6BC42546E5F3}">
      <dgm:prSet/>
      <dgm:spPr/>
      <dgm:t>
        <a:bodyPr/>
        <a:lstStyle/>
        <a:p>
          <a:endParaRPr lang="pt-BR"/>
        </a:p>
      </dgm:t>
    </dgm:pt>
    <dgm:pt modelId="{BF4427F7-1E25-4AE3-94AA-0D98169D9355}">
      <dgm:prSet phldrT="[Texto]"/>
      <dgm:spPr/>
      <dgm:t>
        <a:bodyPr/>
        <a:lstStyle/>
        <a:p>
          <a:pPr algn="l"/>
          <a:r>
            <a:rPr lang="pt-BR" dirty="0"/>
            <a:t>Tecnologia</a:t>
          </a:r>
        </a:p>
      </dgm:t>
    </dgm:pt>
    <dgm:pt modelId="{19179272-4DEA-4A84-AC04-AEFC201F8819}" type="parTrans" cxnId="{401DC8A5-0A08-4767-B641-65296415864C}">
      <dgm:prSet/>
      <dgm:spPr/>
      <dgm:t>
        <a:bodyPr/>
        <a:lstStyle/>
        <a:p>
          <a:endParaRPr lang="pt-BR"/>
        </a:p>
      </dgm:t>
    </dgm:pt>
    <dgm:pt modelId="{34B0F696-2E7D-4E07-9781-8B74E81F5F45}" type="sibTrans" cxnId="{401DC8A5-0A08-4767-B641-65296415864C}">
      <dgm:prSet/>
      <dgm:spPr/>
      <dgm:t>
        <a:bodyPr/>
        <a:lstStyle/>
        <a:p>
          <a:endParaRPr lang="pt-BR"/>
        </a:p>
      </dgm:t>
    </dgm:pt>
    <dgm:pt modelId="{961687AC-6E76-4B87-9F13-9D306EBE90F3}" type="pres">
      <dgm:prSet presAssocID="{D6E5E52E-4E14-4B0C-80F0-70072288D384}" presName="compositeShape" presStyleCnt="0">
        <dgm:presLayoutVars>
          <dgm:chMax val="7"/>
          <dgm:dir/>
          <dgm:resizeHandles val="exact"/>
        </dgm:presLayoutVars>
      </dgm:prSet>
      <dgm:spPr/>
    </dgm:pt>
    <dgm:pt modelId="{B64DB163-1D69-4E2D-AAC7-788539B91DA4}" type="pres">
      <dgm:prSet presAssocID="{8E80250B-2B8C-415C-AA4F-80555E8C50B1}" presName="circ1" presStyleLbl="vennNode1" presStyleIdx="0" presStyleCnt="3" custScaleX="190616" custScaleY="105270" custLinFactY="21875" custLinFactNeighborX="0" custLinFactNeighborY="100000"/>
      <dgm:spPr/>
      <dgm:t>
        <a:bodyPr/>
        <a:lstStyle/>
        <a:p>
          <a:endParaRPr lang="pt-BR"/>
        </a:p>
      </dgm:t>
    </dgm:pt>
    <dgm:pt modelId="{7B1269F7-ED10-483D-89FA-7ED97DD1215D}" type="pres">
      <dgm:prSet presAssocID="{8E80250B-2B8C-415C-AA4F-80555E8C50B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F3EB2F-A80B-4E21-ADA2-E9516316A446}" type="pres">
      <dgm:prSet presAssocID="{BA3DCA57-8C91-4CB0-AE6C-EF9D16364A6B}" presName="circ2" presStyleLbl="vennNode1" presStyleIdx="1" presStyleCnt="3" custScaleX="203193" custLinFactNeighborX="40539" custLinFactNeighborY="-65028"/>
      <dgm:spPr/>
      <dgm:t>
        <a:bodyPr/>
        <a:lstStyle/>
        <a:p>
          <a:endParaRPr lang="pt-BR"/>
        </a:p>
      </dgm:t>
    </dgm:pt>
    <dgm:pt modelId="{4F741516-BFF3-4A69-83D7-C5D97CE7E771}" type="pres">
      <dgm:prSet presAssocID="{BA3DCA57-8C91-4CB0-AE6C-EF9D16364A6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9759B5-EDC3-4DFE-A1E7-2875D26FFACE}" type="pres">
      <dgm:prSet presAssocID="{BF4427F7-1E25-4AE3-94AA-0D98169D9355}" presName="circ3" presStyleLbl="vennNode1" presStyleIdx="2" presStyleCnt="3" custScaleX="186298" custLinFactNeighborX="-31988" custLinFactNeighborY="-65901"/>
      <dgm:spPr/>
      <dgm:t>
        <a:bodyPr/>
        <a:lstStyle/>
        <a:p>
          <a:endParaRPr lang="pt-BR"/>
        </a:p>
      </dgm:t>
    </dgm:pt>
    <dgm:pt modelId="{FE09FB46-1B93-4129-B65C-A20412B38BB8}" type="pres">
      <dgm:prSet presAssocID="{BF4427F7-1E25-4AE3-94AA-0D98169D935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1F56BB-CB66-4250-9406-6BC42546E5F3}" srcId="{D6E5E52E-4E14-4B0C-80F0-70072288D384}" destId="{BA3DCA57-8C91-4CB0-AE6C-EF9D16364A6B}" srcOrd="1" destOrd="0" parTransId="{014D935A-B753-4CD5-BDDC-77D9B20AE32D}" sibTransId="{B6270F46-C188-4577-88CF-D8DC6577949D}"/>
    <dgm:cxn modelId="{E0C2AE23-F8B9-4850-98D7-E213E6813451}" type="presOf" srcId="{BF4427F7-1E25-4AE3-94AA-0D98169D9355}" destId="{FE09FB46-1B93-4129-B65C-A20412B38BB8}" srcOrd="1" destOrd="0" presId="urn:microsoft.com/office/officeart/2005/8/layout/venn1"/>
    <dgm:cxn modelId="{6233015D-7B60-4F6E-8BA3-3CFCF0FFD6EB}" type="presOf" srcId="{BA3DCA57-8C91-4CB0-AE6C-EF9D16364A6B}" destId="{4F741516-BFF3-4A69-83D7-C5D97CE7E771}" srcOrd="1" destOrd="0" presId="urn:microsoft.com/office/officeart/2005/8/layout/venn1"/>
    <dgm:cxn modelId="{049B8E7C-3D8D-4BF1-BD92-81460D296DCB}" type="presOf" srcId="{BF4427F7-1E25-4AE3-94AA-0D98169D9355}" destId="{559759B5-EDC3-4DFE-A1E7-2875D26FFACE}" srcOrd="0" destOrd="0" presId="urn:microsoft.com/office/officeart/2005/8/layout/venn1"/>
    <dgm:cxn modelId="{8C322D0D-02F0-497C-99D9-DFA70ED9F7D4}" type="presOf" srcId="{BA3DCA57-8C91-4CB0-AE6C-EF9D16364A6B}" destId="{F7F3EB2F-A80B-4E21-ADA2-E9516316A446}" srcOrd="0" destOrd="0" presId="urn:microsoft.com/office/officeart/2005/8/layout/venn1"/>
    <dgm:cxn modelId="{14786FDF-BD71-43D3-A313-ED9FE9B60A50}" type="presOf" srcId="{D6E5E52E-4E14-4B0C-80F0-70072288D384}" destId="{961687AC-6E76-4B87-9F13-9D306EBE90F3}" srcOrd="0" destOrd="0" presId="urn:microsoft.com/office/officeart/2005/8/layout/venn1"/>
    <dgm:cxn modelId="{6E309986-1BEC-4875-9E7C-B0A29F34AF0E}" type="presOf" srcId="{8E80250B-2B8C-415C-AA4F-80555E8C50B1}" destId="{B64DB163-1D69-4E2D-AAC7-788539B91DA4}" srcOrd="0" destOrd="0" presId="urn:microsoft.com/office/officeart/2005/8/layout/venn1"/>
    <dgm:cxn modelId="{401DC8A5-0A08-4767-B641-65296415864C}" srcId="{D6E5E52E-4E14-4B0C-80F0-70072288D384}" destId="{BF4427F7-1E25-4AE3-94AA-0D98169D9355}" srcOrd="2" destOrd="0" parTransId="{19179272-4DEA-4A84-AC04-AEFC201F8819}" sibTransId="{34B0F696-2E7D-4E07-9781-8B74E81F5F45}"/>
    <dgm:cxn modelId="{6EC0D345-C938-4D11-AAB7-FC277F861E49}" type="presOf" srcId="{8E80250B-2B8C-415C-AA4F-80555E8C50B1}" destId="{7B1269F7-ED10-483D-89FA-7ED97DD1215D}" srcOrd="1" destOrd="0" presId="urn:microsoft.com/office/officeart/2005/8/layout/venn1"/>
    <dgm:cxn modelId="{44852619-99FF-4281-A224-DC23CB15198F}" srcId="{D6E5E52E-4E14-4B0C-80F0-70072288D384}" destId="{8E80250B-2B8C-415C-AA4F-80555E8C50B1}" srcOrd="0" destOrd="0" parTransId="{5A0AE9D4-998D-4172-987A-11CBE4358A88}" sibTransId="{E7848A77-B0C4-45BE-8966-E5EE1BBFD4E9}"/>
    <dgm:cxn modelId="{8592C111-D7B7-4A92-9B55-83811E04D943}" type="presParOf" srcId="{961687AC-6E76-4B87-9F13-9D306EBE90F3}" destId="{B64DB163-1D69-4E2D-AAC7-788539B91DA4}" srcOrd="0" destOrd="0" presId="urn:microsoft.com/office/officeart/2005/8/layout/venn1"/>
    <dgm:cxn modelId="{45279B9D-4699-4AE5-BC60-2C3DD8B6EC41}" type="presParOf" srcId="{961687AC-6E76-4B87-9F13-9D306EBE90F3}" destId="{7B1269F7-ED10-483D-89FA-7ED97DD1215D}" srcOrd="1" destOrd="0" presId="urn:microsoft.com/office/officeart/2005/8/layout/venn1"/>
    <dgm:cxn modelId="{112C315D-1A68-4700-816A-38A629E7A29C}" type="presParOf" srcId="{961687AC-6E76-4B87-9F13-9D306EBE90F3}" destId="{F7F3EB2F-A80B-4E21-ADA2-E9516316A446}" srcOrd="2" destOrd="0" presId="urn:microsoft.com/office/officeart/2005/8/layout/venn1"/>
    <dgm:cxn modelId="{699B947B-B3AC-46C8-8F91-2E39DAF08ECB}" type="presParOf" srcId="{961687AC-6E76-4B87-9F13-9D306EBE90F3}" destId="{4F741516-BFF3-4A69-83D7-C5D97CE7E771}" srcOrd="3" destOrd="0" presId="urn:microsoft.com/office/officeart/2005/8/layout/venn1"/>
    <dgm:cxn modelId="{573516DF-5056-40A3-9F3C-D329F1ED36BF}" type="presParOf" srcId="{961687AC-6E76-4B87-9F13-9D306EBE90F3}" destId="{559759B5-EDC3-4DFE-A1E7-2875D26FFACE}" srcOrd="4" destOrd="0" presId="urn:microsoft.com/office/officeart/2005/8/layout/venn1"/>
    <dgm:cxn modelId="{82926CE5-58F5-4170-A014-8BAF59AEE9ED}" type="presParOf" srcId="{961687AC-6E76-4B87-9F13-9D306EBE90F3}" destId="{FE09FB46-1B93-4129-B65C-A20412B38BB8}" srcOrd="5" destOrd="0" presId="urn:microsoft.com/office/officeart/2005/8/layout/venn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E5E52E-4E14-4B0C-80F0-70072288D384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961687AC-6E76-4B87-9F13-9D306EBE90F3}" type="pres">
      <dgm:prSet presAssocID="{D6E5E52E-4E14-4B0C-80F0-70072288D384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DEB010E1-BB33-44E7-AE34-212670C66F98}" type="presOf" srcId="{D6E5E52E-4E14-4B0C-80F0-70072288D384}" destId="{961687AC-6E76-4B87-9F13-9D306EBE90F3}" srcOrd="0" destOrd="0" presId="urn:microsoft.com/office/officeart/2005/8/layout/venn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E5E52E-4E14-4B0C-80F0-70072288D384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961687AC-6E76-4B87-9F13-9D306EBE90F3}" type="pres">
      <dgm:prSet presAssocID="{D6E5E52E-4E14-4B0C-80F0-70072288D384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7F26A574-9ED8-4450-93F0-DAE4FAF62E50}" type="presOf" srcId="{D6E5E52E-4E14-4B0C-80F0-70072288D384}" destId="{961687AC-6E76-4B87-9F13-9D306EBE90F3}" srcOrd="0" destOrd="0" presId="urn:microsoft.com/office/officeart/2005/8/layout/venn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FC3CB-94F8-4000-8B02-2A9A738DBF99}" type="datetimeFigureOut">
              <a:rPr lang="pt-BR" smtClean="0"/>
              <a:pPr/>
              <a:t>29/01/2019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F2943-9AE6-40FF-B121-7E4EC816CA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6399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323850" y="404812"/>
            <a:ext cx="8550275" cy="5832475"/>
          </a:xfrm>
          <a:custGeom>
            <a:avLst/>
            <a:gdLst/>
            <a:ahLst/>
            <a:cxnLst/>
            <a:rect l="l" t="t" r="r" b="b"/>
            <a:pathLst>
              <a:path w="8550275" h="5832475">
                <a:moveTo>
                  <a:pt x="0" y="5832475"/>
                </a:moveTo>
                <a:lnTo>
                  <a:pt x="8550275" y="5832475"/>
                </a:lnTo>
                <a:lnTo>
                  <a:pt x="8550275" y="0"/>
                </a:lnTo>
                <a:lnTo>
                  <a:pt x="0" y="0"/>
                </a:lnTo>
                <a:lnTo>
                  <a:pt x="0" y="5832475"/>
                </a:lnTo>
                <a:close/>
              </a:path>
            </a:pathLst>
          </a:custGeom>
          <a:ln w="9525">
            <a:solidFill>
              <a:srgbClr val="FAED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96215">
              <a:lnSpc>
                <a:spcPct val="100000"/>
              </a:lnSpc>
            </a:pPr>
            <a:fld id="{81D60167-4931-47E6-BA6A-407CBD079E47}" type="slidenum">
              <a:rPr sz="1200" dirty="0" smtClean="0">
                <a:latin typeface="Arial"/>
                <a:cs typeface="Arial"/>
              </a:rPr>
              <a:pPr marL="196215">
                <a:lnSpc>
                  <a:spcPct val="100000"/>
                </a:lnSpc>
              </a:pPr>
              <a:t>‹nº›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96215">
              <a:lnSpc>
                <a:spcPct val="100000"/>
              </a:lnSpc>
            </a:pPr>
            <a:fld id="{81D60167-4931-47E6-BA6A-407CBD079E47}" type="slidenum">
              <a:rPr sz="1200" dirty="0" smtClean="0">
                <a:latin typeface="Arial"/>
                <a:cs typeface="Arial"/>
              </a:rPr>
              <a:pPr marL="196215">
                <a:lnSpc>
                  <a:spcPct val="100000"/>
                </a:lnSpc>
              </a:pPr>
              <a:t>‹nº›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305800" y="6516622"/>
            <a:ext cx="616458" cy="204217"/>
          </a:xfrm>
        </p:spPr>
        <p:txBody>
          <a:bodyPr lIns="0" tIns="0" rIns="0" bIns="0"/>
          <a:lstStyle/>
          <a:p>
            <a:pPr marL="196215">
              <a:lnSpc>
                <a:spcPct val="100000"/>
              </a:lnSpc>
            </a:pPr>
            <a:fld id="{81D60167-4931-47E6-BA6A-407CBD079E47}" type="slidenum">
              <a:rPr sz="1200" dirty="0" smtClean="0">
                <a:latin typeface="Arial"/>
                <a:cs typeface="Arial"/>
              </a:rPr>
              <a:pPr marL="196215">
                <a:lnSpc>
                  <a:spcPct val="100000"/>
                </a:lnSpc>
              </a:pPr>
              <a:t>‹nº›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887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633" y="152400"/>
            <a:ext cx="8219643" cy="9662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0284" y="1496525"/>
            <a:ext cx="8175142" cy="4654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15426" y="6516623"/>
            <a:ext cx="306832" cy="1940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96215">
              <a:lnSpc>
                <a:spcPct val="100000"/>
              </a:lnSpc>
            </a:pPr>
            <a:fld id="{81D60167-4931-47E6-BA6A-407CBD079E47}" type="slidenum">
              <a:rPr sz="1200" dirty="0" smtClean="0">
                <a:latin typeface="Arial"/>
                <a:cs typeface="Arial"/>
              </a:rPr>
              <a:pPr marL="196215">
                <a:lnSpc>
                  <a:spcPct val="100000"/>
                </a:lnSpc>
              </a:pPr>
              <a:t>‹nº›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-387" y="6516623"/>
            <a:ext cx="9144388" cy="37407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98214">
                <a:srgbClr val="001C63"/>
              </a:gs>
              <a:gs pos="58000">
                <a:srgbClr val="FBFDFF"/>
              </a:gs>
              <a:gs pos="85000">
                <a:schemeClr val="tx2">
                  <a:lumMod val="75000"/>
                </a:schemeClr>
              </a:gs>
              <a:gs pos="76000">
                <a:schemeClr val="tx2">
                  <a:lumMod val="75000"/>
                </a:schemeClr>
              </a:gs>
              <a:gs pos="33000">
                <a:schemeClr val="bg1"/>
              </a:gs>
              <a:gs pos="1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6638109"/>
            <a:ext cx="496655" cy="21600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3426" y="6623913"/>
            <a:ext cx="478310" cy="2431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10400" y="65166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b="1" kern="1200">
                <a:solidFill>
                  <a:srgbClr val="FBFD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0949B5-F8EA-0D47-A3F2-23F3E73838C3}" type="slidenum">
              <a:rPr lang="en-US" sz="1600" smtClean="0"/>
              <a:pPr/>
              <a:t>‹nº›</a:t>
            </a:fld>
            <a:r>
              <a:rPr lang="en-US" sz="1600" dirty="0"/>
              <a:t> / 50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5153479" y="6655502"/>
            <a:ext cx="704728" cy="202498"/>
          </a:xfrm>
          <a:prstGeom prst="rect">
            <a:avLst/>
          </a:prstGeom>
        </p:spPr>
      </p:pic>
      <p:sp>
        <p:nvSpPr>
          <p:cNvPr id="13" name="CaixaDeTexto 12"/>
          <p:cNvSpPr txBox="1"/>
          <p:nvPr userDrawn="1"/>
        </p:nvSpPr>
        <p:spPr>
          <a:xfrm>
            <a:off x="-387" y="6549250"/>
            <a:ext cx="4194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>
                    <a:lumMod val="95000"/>
                  </a:schemeClr>
                </a:solidFill>
              </a:rPr>
              <a:t>M. C. Vidal  </a:t>
            </a:r>
            <a:r>
              <a:rPr lang="pt-BR" sz="1200" b="1" baseline="0" dirty="0">
                <a:solidFill>
                  <a:schemeClr val="bg1">
                    <a:lumMod val="95000"/>
                  </a:schemeClr>
                </a:solidFill>
              </a:rPr>
              <a:t>@ FIOCRUZ 2019</a:t>
            </a:r>
            <a:endParaRPr lang="pt-BR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" name="Espaço Reservado para Conteúdo 15">
            <a:extLst>
              <a:ext uri="{FF2B5EF4-FFF2-40B4-BE49-F238E27FC236}">
                <a16:creationId xmlns:a16="http://schemas.microsoft.com/office/drawing/2014/main" xmlns="" id="{678B6135-8146-4824-BF33-AA2AD5E24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517" y="1497013"/>
            <a:ext cx="6206066" cy="4654550"/>
          </a:xfr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3124200" y="618807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1BFE9D4B-5763-472A-8DAD-67433B905D2E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6" name="Picture 23" descr="Capa Apres Mario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75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66532" y="5913179"/>
            <a:ext cx="4200668" cy="685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6579" y="6015784"/>
            <a:ext cx="3415822" cy="3445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None/>
            </a:pPr>
            <a:r>
              <a:rPr lang="pt-BR" altLang="pt-BR" sz="2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Mario Cesar Vidal,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2437" y="1624870"/>
            <a:ext cx="501327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lnSpc>
                <a:spcPct val="80000"/>
              </a:lnSpc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algn="r">
              <a:lnSpc>
                <a:spcPct val="80000"/>
              </a:lnSpc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algn="r">
              <a:lnSpc>
                <a:spcPct val="80000"/>
              </a:lnSpc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algn="r">
              <a:lnSpc>
                <a:spcPct val="80000"/>
              </a:lnSpc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algn="r">
              <a:lnSpc>
                <a:spcPct val="80000"/>
              </a:lnSpc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t-BR" sz="6000" dirty="0">
                <a:solidFill>
                  <a:schemeClr val="bg1"/>
                </a:solidFill>
              </a:rPr>
              <a:t>O futuro do trabalho </a:t>
            </a:r>
          </a:p>
          <a:p>
            <a:pPr algn="l"/>
            <a:r>
              <a:rPr lang="pt-BR" sz="4000" dirty="0">
                <a:solidFill>
                  <a:schemeClr val="bg1"/>
                </a:solidFill>
              </a:rPr>
              <a:t>na perspectiva da Ergonomia</a:t>
            </a:r>
            <a:r>
              <a:rPr lang="pt-BR" dirty="0">
                <a:solidFill>
                  <a:schemeClr val="bg1"/>
                </a:solidFill>
              </a:rPr>
              <a:t>	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2437" y="188640"/>
            <a:ext cx="2428081" cy="103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1976" y="259386"/>
            <a:ext cx="5404296" cy="9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FIOCRUZ-RJ</a:t>
            </a:r>
            <a:endParaRPr lang="pt-BR" altLang="pt-BR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25 de janeiro de 2019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242422" y="5881409"/>
            <a:ext cx="1824052" cy="722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5963305"/>
            <a:ext cx="1679822" cy="52004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F3BC219E-5A91-4A65-A6B4-98528D2DA2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76" t="3380" r="37726" b="39436"/>
          <a:stretch/>
        </p:blipFill>
        <p:spPr>
          <a:xfrm>
            <a:off x="299628" y="4411413"/>
            <a:ext cx="1304012" cy="1370818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775B48A4-2371-4A8E-A48E-ED4FEDC1D22D}"/>
              </a:ext>
            </a:extLst>
          </p:cNvPr>
          <p:cNvSpPr/>
          <p:nvPr/>
        </p:nvSpPr>
        <p:spPr>
          <a:xfrm>
            <a:off x="152400" y="6238498"/>
            <a:ext cx="4197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165225"/>
            <a:r>
              <a:rPr lang="pt-BR" alt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Professor Titular de Ergonomia</a:t>
            </a:r>
          </a:p>
        </p:txBody>
      </p:sp>
    </p:spTree>
    <p:extLst>
      <p:ext uri="{BB962C8B-B14F-4D97-AF65-F5344CB8AC3E}">
        <p14:creationId xmlns:p14="http://schemas.microsoft.com/office/powerpoint/2010/main" xmlns="" val="508366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584" y="94367"/>
            <a:ext cx="8753217" cy="9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Home </a:t>
            </a:r>
            <a:r>
              <a:rPr lang="pt-BR" sz="3600" dirty="0" err="1"/>
              <a:t>working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i="1" dirty="0">
              <a:solidFill>
                <a:srgbClr val="80000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06076D5-3460-4B53-8AA9-7F120B88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791" y="685801"/>
            <a:ext cx="5943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40E930FA-E879-4010-AAD0-1C91E6442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82" y="5334000"/>
            <a:ext cx="8445655" cy="441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 improviso do lugar e a prioridade dada à estética em detrimento do conforto vai contra os princípios ergonômicos para o agenciamento de um posto de trabalho</a:t>
            </a:r>
            <a:endParaRPr kumimoji="0" lang="pt-BR" altLang="pt-B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1" name="Picture 5" descr="Resultado de imagem para carimbo: Rejeitado">
            <a:extLst>
              <a:ext uri="{FF2B5EF4-FFF2-40B4-BE49-F238E27FC236}">
                <a16:creationId xmlns:a16="http://schemas.microsoft.com/office/drawing/2014/main" xmlns="" id="{0E0CB58B-8E17-41A3-98E8-C719398FA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7800">
            <a:off x="4891816" y="581583"/>
            <a:ext cx="3882520" cy="172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tângulo 69">
            <a:extLst>
              <a:ext uri="{FF2B5EF4-FFF2-40B4-BE49-F238E27FC236}">
                <a16:creationId xmlns:a16="http://schemas.microsoft.com/office/drawing/2014/main" xmlns="" id="{C3574C2E-86C4-475F-A1CC-52A738D1FD70}"/>
              </a:ext>
            </a:extLst>
          </p:cNvPr>
          <p:cNvSpPr/>
          <p:nvPr/>
        </p:nvSpPr>
        <p:spPr>
          <a:xfrm>
            <a:off x="-304800" y="4760268"/>
            <a:ext cx="5989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6730" algn="just">
              <a:spcAft>
                <a:spcPts val="600"/>
              </a:spcAft>
              <a:tabLst>
                <a:tab pos="450215" algn="l"/>
                <a:tab pos="449580" algn="l"/>
              </a:tabLst>
            </a:pPr>
            <a:r>
              <a:rPr lang="pt-B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Classificação:  IG (ingenuidade galopante)</a:t>
            </a:r>
          </a:p>
        </p:txBody>
      </p:sp>
    </p:spTree>
    <p:extLst>
      <p:ext uri="{BB962C8B-B14F-4D97-AF65-F5344CB8AC3E}">
        <p14:creationId xmlns:p14="http://schemas.microsoft.com/office/powerpoint/2010/main" xmlns="" val="385856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584" y="94367"/>
            <a:ext cx="8753217" cy="9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Oficina pessoa/Artesanal</a:t>
            </a:r>
            <a:br>
              <a:rPr lang="pt-BR" sz="3600" dirty="0"/>
            </a:br>
            <a:endParaRPr lang="pt-BR" sz="3600" i="1" dirty="0">
              <a:solidFill>
                <a:srgbClr val="800000"/>
              </a:solidFill>
            </a:endParaRPr>
          </a:p>
        </p:txBody>
      </p:sp>
      <p:pic>
        <p:nvPicPr>
          <p:cNvPr id="6146" name="Picture 2" descr="Resultado de imagem para fabricar Cerveja artesanal  em casa: Kit instalado">
            <a:extLst>
              <a:ext uri="{FF2B5EF4-FFF2-40B4-BE49-F238E27FC236}">
                <a16:creationId xmlns:a16="http://schemas.microsoft.com/office/drawing/2014/main" xmlns="" id="{FFCE10A5-8EEB-4D6B-8357-EEE16B0B2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84" y="580303"/>
            <a:ext cx="5687911" cy="42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0BE8438-D866-4D5C-89DB-1629DD5E3D98}"/>
              </a:ext>
            </a:extLst>
          </p:cNvPr>
          <p:cNvSpPr/>
          <p:nvPr/>
        </p:nvSpPr>
        <p:spPr>
          <a:xfrm>
            <a:off x="-351503" y="4925101"/>
            <a:ext cx="5224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385" algn="just">
              <a:spcAft>
                <a:spcPts val="600"/>
              </a:spcAft>
              <a:tabLst>
                <a:tab pos="450215" algn="l"/>
                <a:tab pos="449580" algn="l"/>
              </a:tabLst>
            </a:pPr>
            <a:r>
              <a:rPr lang="pt-B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Classificação: CV (conto do vigário)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48BEE63-885F-40A3-9E64-B6709C599A15}"/>
              </a:ext>
            </a:extLst>
          </p:cNvPr>
          <p:cNvSpPr/>
          <p:nvPr/>
        </p:nvSpPr>
        <p:spPr>
          <a:xfrm>
            <a:off x="-393290" y="5386766"/>
            <a:ext cx="9537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spcAft>
                <a:spcPts val="600"/>
              </a:spcAft>
              <a:tabLst>
                <a:tab pos="450215" algn="l"/>
                <a:tab pos="449580" algn="l"/>
              </a:tabLst>
            </a:pPr>
            <a:r>
              <a:rPr lang="pt-B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Um imenso mercado de vendas para incrementar as oficinas de fundo de quintal com equipamentos redirecionados, decorados e financiados a perder de vista, encalacrando o trabalhador para o resto da vida ou jogá-lo de vez na informalidade...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302C910F-B9EF-40F1-A3C1-7E5A8D1F6FD7}"/>
              </a:ext>
            </a:extLst>
          </p:cNvPr>
          <p:cNvGrpSpPr/>
          <p:nvPr/>
        </p:nvGrpSpPr>
        <p:grpSpPr>
          <a:xfrm>
            <a:off x="5123778" y="691931"/>
            <a:ext cx="3882520" cy="1720489"/>
            <a:chOff x="4891816" y="581583"/>
            <a:chExt cx="3882520" cy="1720489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xmlns="" id="{08C4956D-ACD8-425B-BC46-532666CDCBCB}"/>
                </a:ext>
              </a:extLst>
            </p:cNvPr>
            <p:cNvSpPr/>
            <p:nvPr/>
          </p:nvSpPr>
          <p:spPr>
            <a:xfrm rot="1499261">
              <a:off x="4939649" y="869904"/>
              <a:ext cx="3733649" cy="11699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Picture 5" descr="Resultado de imagem para carimbo: Rejeitado">
              <a:extLst>
                <a:ext uri="{FF2B5EF4-FFF2-40B4-BE49-F238E27FC236}">
                  <a16:creationId xmlns:a16="http://schemas.microsoft.com/office/drawing/2014/main" xmlns="" id="{5D49955E-A1B5-4F65-80DC-586754C9F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67800">
              <a:off x="4891816" y="581583"/>
              <a:ext cx="3882520" cy="1720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502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584" y="94367"/>
            <a:ext cx="8753217" cy="9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Co </a:t>
            </a:r>
            <a:r>
              <a:rPr lang="pt-BR" sz="3600" dirty="0" err="1"/>
              <a:t>working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i="1" dirty="0">
              <a:solidFill>
                <a:srgbClr val="80000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7EFA13C1-3493-43E5-BE1F-A6540F83B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874" y="986651"/>
            <a:ext cx="6063824" cy="404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4A573203-68D8-4CEC-AB7A-7367AD7FDD95}"/>
              </a:ext>
            </a:extLst>
          </p:cNvPr>
          <p:cNvGrpSpPr/>
          <p:nvPr/>
        </p:nvGrpSpPr>
        <p:grpSpPr>
          <a:xfrm>
            <a:off x="4891816" y="581583"/>
            <a:ext cx="3882520" cy="1720489"/>
            <a:chOff x="4891816" y="581583"/>
            <a:chExt cx="3882520" cy="1720489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xmlns="" id="{859A6F3D-9EDF-41EB-8AD1-A89FB4091527}"/>
                </a:ext>
              </a:extLst>
            </p:cNvPr>
            <p:cNvSpPr/>
            <p:nvPr/>
          </p:nvSpPr>
          <p:spPr>
            <a:xfrm rot="1499261">
              <a:off x="4939649" y="869904"/>
              <a:ext cx="3733649" cy="11699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101" name="Picture 5" descr="Resultado de imagem para carimbo: Rejeitado">
              <a:extLst>
                <a:ext uri="{FF2B5EF4-FFF2-40B4-BE49-F238E27FC236}">
                  <a16:creationId xmlns:a16="http://schemas.microsoft.com/office/drawing/2014/main" xmlns="" id="{0E0CB58B-8E17-41A3-98E8-C719398FA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67800">
              <a:off x="4891816" y="581583"/>
              <a:ext cx="3882520" cy="1720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FE0E7E7-9D1D-460A-B1F5-D25B98395050}"/>
              </a:ext>
            </a:extLst>
          </p:cNvPr>
          <p:cNvSpPr/>
          <p:nvPr/>
        </p:nvSpPr>
        <p:spPr>
          <a:xfrm>
            <a:off x="-382018" y="5181600"/>
            <a:ext cx="3632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385" algn="just">
              <a:spcAft>
                <a:spcPts val="600"/>
              </a:spcAft>
              <a:tabLst>
                <a:tab pos="450215" algn="l"/>
              </a:tabLst>
            </a:pPr>
            <a:r>
              <a:rPr lang="pt-B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Classificação = FN (Fake News)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1B04F223-7052-4CC6-B6DA-8DDFF6330805}"/>
              </a:ext>
            </a:extLst>
          </p:cNvPr>
          <p:cNvSpPr/>
          <p:nvPr/>
        </p:nvSpPr>
        <p:spPr>
          <a:xfrm>
            <a:off x="-265980" y="5550932"/>
            <a:ext cx="9409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spcAft>
                <a:spcPts val="0"/>
              </a:spcAft>
              <a:tabLst>
                <a:tab pos="450215" algn="l"/>
              </a:tabLst>
            </a:pP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O Motel Profissional dos Corretores e similares. Varias salas desconfortáveis e reproduções das antigas salas de computadores, locais péssimos para trabalhar, um horror. Sem contar os empregados destes lugares, que não tem lugar fixo, pois tudo ali se aluga.</a:t>
            </a:r>
          </a:p>
        </p:txBody>
      </p:sp>
    </p:spTree>
    <p:extLst>
      <p:ext uri="{BB962C8B-B14F-4D97-AF65-F5344CB8AC3E}">
        <p14:creationId xmlns:p14="http://schemas.microsoft.com/office/powerpoint/2010/main" xmlns="" val="167269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learning machines">
            <a:extLst>
              <a:ext uri="{FF2B5EF4-FFF2-40B4-BE49-F238E27FC236}">
                <a16:creationId xmlns:a16="http://schemas.microsoft.com/office/drawing/2014/main" xmlns="" id="{6EE1FB5A-523B-4AA3-A6C4-01439882C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873" y="849135"/>
            <a:ext cx="6781800" cy="34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584" y="94367"/>
            <a:ext cx="8753217" cy="9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Maquinário Inteligente</a:t>
            </a:r>
            <a:br>
              <a:rPr lang="pt-BR" sz="3600" dirty="0"/>
            </a:br>
            <a:endParaRPr lang="pt-BR" sz="3600" i="1" dirty="0">
              <a:solidFill>
                <a:srgbClr val="800000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4A573203-68D8-4CEC-AB7A-7367AD7FDD95}"/>
              </a:ext>
            </a:extLst>
          </p:cNvPr>
          <p:cNvGrpSpPr/>
          <p:nvPr/>
        </p:nvGrpSpPr>
        <p:grpSpPr>
          <a:xfrm>
            <a:off x="4891816" y="581583"/>
            <a:ext cx="3882520" cy="1720489"/>
            <a:chOff x="4891816" y="581583"/>
            <a:chExt cx="3882520" cy="1720489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xmlns="" id="{859A6F3D-9EDF-41EB-8AD1-A89FB4091527}"/>
                </a:ext>
              </a:extLst>
            </p:cNvPr>
            <p:cNvSpPr/>
            <p:nvPr/>
          </p:nvSpPr>
          <p:spPr>
            <a:xfrm rot="1499261">
              <a:off x="4939649" y="869904"/>
              <a:ext cx="3733649" cy="11699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101" name="Picture 5" descr="Resultado de imagem para carimbo: Rejeitado">
              <a:extLst>
                <a:ext uri="{FF2B5EF4-FFF2-40B4-BE49-F238E27FC236}">
                  <a16:creationId xmlns:a16="http://schemas.microsoft.com/office/drawing/2014/main" xmlns="" id="{0E0CB58B-8E17-41A3-98E8-C719398FA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67800">
              <a:off x="4891816" y="581583"/>
              <a:ext cx="3882520" cy="1720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FE0E7E7-9D1D-460A-B1F5-D25B98395050}"/>
              </a:ext>
            </a:extLst>
          </p:cNvPr>
          <p:cNvSpPr/>
          <p:nvPr/>
        </p:nvSpPr>
        <p:spPr>
          <a:xfrm>
            <a:off x="-167334" y="4875002"/>
            <a:ext cx="9274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385" algn="just">
              <a:spcAft>
                <a:spcPts val="600"/>
              </a:spcAft>
              <a:tabLst>
                <a:tab pos="450215" algn="l"/>
              </a:tabLst>
            </a:pPr>
            <a:r>
              <a:rPr lang="pt-B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Classificação JE (jornada nas estrelas, pelo menos o lugar se chama “</a:t>
            </a:r>
            <a:r>
              <a:rPr lang="pt-BR" sz="20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pt-B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1B04F223-7052-4CC6-B6DA-8DDFF6330805}"/>
              </a:ext>
            </a:extLst>
          </p:cNvPr>
          <p:cNvSpPr/>
          <p:nvPr/>
        </p:nvSpPr>
        <p:spPr>
          <a:xfrm>
            <a:off x="291672" y="5275112"/>
            <a:ext cx="8685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Como fechar automaticamente seu trabalho sem salvá-lo e ainda enviar irritantes mensagens de erro. Interessante se for bem-feita, perigosíssimo se for pela cabeça da </a:t>
            </a:r>
            <a:r>
              <a:rPr lang="pt-BR" dirty="0" err="1"/>
              <a:t>engenheirada</a:t>
            </a:r>
            <a:r>
              <a:rPr lang="pt-BR" dirty="0"/>
              <a:t> embevecida. O acidente do AF442 (Rio-Paris) decorreu deste tipo de loucura.</a:t>
            </a:r>
          </a:p>
        </p:txBody>
      </p:sp>
    </p:spTree>
    <p:extLst>
      <p:ext uri="{BB962C8B-B14F-4D97-AF65-F5344CB8AC3E}">
        <p14:creationId xmlns:p14="http://schemas.microsoft.com/office/powerpoint/2010/main" xmlns="" val="2155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584" y="94367"/>
            <a:ext cx="8753217" cy="9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Robótica colaborativa</a:t>
            </a:r>
            <a:br>
              <a:rPr lang="pt-BR" sz="3600" dirty="0"/>
            </a:br>
            <a:endParaRPr lang="pt-BR" sz="3600" i="1" dirty="0">
              <a:solidFill>
                <a:srgbClr val="80000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FE0E7E7-9D1D-460A-B1F5-D25B98395050}"/>
              </a:ext>
            </a:extLst>
          </p:cNvPr>
          <p:cNvSpPr/>
          <p:nvPr/>
        </p:nvSpPr>
        <p:spPr>
          <a:xfrm>
            <a:off x="152400" y="5184092"/>
            <a:ext cx="609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Classificação: J3D ( Os </a:t>
            </a:r>
            <a:r>
              <a:rPr lang="pt-BR" sz="2000" b="1" dirty="0" err="1"/>
              <a:t>Jetsons</a:t>
            </a:r>
            <a:r>
              <a:rPr lang="pt-BR" sz="2000" b="1" dirty="0"/>
              <a:t> em versão 3D legendada)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1B04F223-7052-4CC6-B6DA-8DDFF6330805}"/>
              </a:ext>
            </a:extLst>
          </p:cNvPr>
          <p:cNvSpPr/>
          <p:nvPr/>
        </p:nvSpPr>
        <p:spPr>
          <a:xfrm>
            <a:off x="203282" y="5505271"/>
            <a:ext cx="8685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Tendência  decorrente do fracasso relativo das máquinas “inteligentes” nas grandes montadoras. Tem futuro, se os níveis de arrogância e o os graus de teimosia baixarem consideravelmente.</a:t>
            </a:r>
          </a:p>
          <a:p>
            <a:pPr algn="just"/>
            <a:r>
              <a:rPr lang="pt-BR" dirty="0"/>
              <a:t>.</a:t>
            </a:r>
          </a:p>
        </p:txBody>
      </p:sp>
      <p:pic>
        <p:nvPicPr>
          <p:cNvPr id="8194" name="Picture 2" descr="Resultado de imagem para collaborative Robotics">
            <a:extLst>
              <a:ext uri="{FF2B5EF4-FFF2-40B4-BE49-F238E27FC236}">
                <a16:creationId xmlns:a16="http://schemas.microsoft.com/office/drawing/2014/main" xmlns="" id="{250637BB-1FD2-4091-A645-D06AF1A31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450" y="580303"/>
            <a:ext cx="8117584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2935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584" y="94367"/>
            <a:ext cx="8753217" cy="971873"/>
          </a:xfrm>
        </p:spPr>
        <p:txBody>
          <a:bodyPr>
            <a:normAutofit fontScale="90000"/>
          </a:bodyPr>
          <a:lstStyle/>
          <a:p>
            <a:r>
              <a:rPr lang="pt-BR" sz="3600" dirty="0" err="1"/>
              <a:t>Industry</a:t>
            </a:r>
            <a:r>
              <a:rPr lang="pt-BR" sz="3600" dirty="0"/>
              <a:t> 4.0</a:t>
            </a:r>
            <a:br>
              <a:rPr lang="pt-BR" sz="3600" dirty="0"/>
            </a:br>
            <a:endParaRPr lang="pt-BR" sz="3600" i="1" dirty="0">
              <a:solidFill>
                <a:srgbClr val="80000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FE0E7E7-9D1D-460A-B1F5-D25B98395050}"/>
              </a:ext>
            </a:extLst>
          </p:cNvPr>
          <p:cNvSpPr/>
          <p:nvPr/>
        </p:nvSpPr>
        <p:spPr>
          <a:xfrm>
            <a:off x="152400" y="5184092"/>
            <a:ext cx="502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Classificação: Classificação : A2.0 ( Avatar 2.0)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1B04F223-7052-4CC6-B6DA-8DDFF6330805}"/>
              </a:ext>
            </a:extLst>
          </p:cNvPr>
          <p:cNvSpPr/>
          <p:nvPr/>
        </p:nvSpPr>
        <p:spPr>
          <a:xfrm>
            <a:off x="188483" y="5563304"/>
            <a:ext cx="8685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Uma bela propaganda alemã, Uma espécie de volta ao Paraíso, sem maçãs nem cobras, porém com versões para baixar em Android e IOS e poder comandar as coisa via Internet d seu próprio celular....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3E7B61AF-B6B1-478A-B2B0-FDE36C6EE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114" y="668332"/>
            <a:ext cx="7172632" cy="451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3765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vanmisner.com/wp-content/uploads/2010/03/atten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5" b="12583"/>
          <a:stretch/>
        </p:blipFill>
        <p:spPr bwMode="auto">
          <a:xfrm flipH="1">
            <a:off x="4635466" y="-164789"/>
            <a:ext cx="4455937" cy="296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78717"/>
            <a:ext cx="8219643" cy="811497"/>
          </a:xfrm>
        </p:spPr>
        <p:txBody>
          <a:bodyPr/>
          <a:lstStyle/>
          <a:p>
            <a:r>
              <a:rPr lang="pt-BR" b="1" dirty="0"/>
              <a:t>Agendas sociais</a:t>
            </a:r>
            <a:br>
              <a:rPr lang="pt-BR" b="1" dirty="0"/>
            </a:br>
            <a:r>
              <a:rPr lang="pt-BR" sz="2800" b="1" i="1" dirty="0">
                <a:solidFill>
                  <a:srgbClr val="800000"/>
                </a:solidFill>
              </a:rPr>
              <a:t>Preste atenção</a:t>
            </a:r>
            <a:endParaRPr lang="pt-BR" b="1" i="1" dirty="0">
              <a:solidFill>
                <a:srgbClr val="800000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5943600" cy="4654834"/>
          </a:xfrm>
        </p:spPr>
        <p:txBody>
          <a:bodyPr/>
          <a:lstStyle/>
          <a:p>
            <a:r>
              <a:rPr lang="pt-BR" dirty="0"/>
              <a:t> A OIT e Os diálogos globais do trabalho</a:t>
            </a:r>
          </a:p>
          <a:p>
            <a:pPr lvl="1"/>
            <a:r>
              <a:rPr lang="pt-BR" b="1" dirty="0"/>
              <a:t>Trabalho digno	</a:t>
            </a:r>
          </a:p>
          <a:p>
            <a:pPr lvl="1"/>
            <a:r>
              <a:rPr lang="pt-BR" b="1" dirty="0"/>
              <a:t>Produção e organização do trabalho</a:t>
            </a:r>
          </a:p>
          <a:p>
            <a:pPr lvl="1"/>
            <a:r>
              <a:rPr lang="pt-BR" b="1" dirty="0"/>
              <a:t>Governança do trabalho</a:t>
            </a:r>
            <a:r>
              <a:rPr lang="pt-BR" dirty="0"/>
              <a:t>	</a:t>
            </a:r>
          </a:p>
          <a:p>
            <a:endParaRPr lang="pt-BR" sz="26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6229F1B-3A95-41AB-AB4D-8C45C09D62F2}"/>
              </a:ext>
            </a:extLst>
          </p:cNvPr>
          <p:cNvSpPr/>
          <p:nvPr/>
        </p:nvSpPr>
        <p:spPr>
          <a:xfrm>
            <a:off x="152399" y="3657600"/>
            <a:ext cx="89390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 </a:t>
            </a:r>
            <a:r>
              <a:rPr lang="pt-BR" sz="2800" b="1" dirty="0"/>
              <a:t>A OIT e o futuro do trabalho : Este é o ano do centenário da OIT e não vamos deixar passar em branco. 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A Força de Trabalho da IEA (IEA TF </a:t>
            </a:r>
            <a:r>
              <a:rPr lang="pt-BR" sz="2800" b="1" dirty="0" err="1"/>
              <a:t>FoW</a:t>
            </a:r>
            <a:r>
              <a:rPr lang="pt-BR" sz="2800" b="1" dirty="0"/>
              <a:t>)	</a:t>
            </a:r>
          </a:p>
          <a:p>
            <a:r>
              <a:rPr lang="pt-BR" sz="2800" b="1" dirty="0"/>
              <a:t>         Onde estou atuando agora... detalhes do projeto.</a:t>
            </a:r>
          </a:p>
        </p:txBody>
      </p:sp>
    </p:spTree>
    <p:extLst>
      <p:ext uri="{BB962C8B-B14F-4D97-AF65-F5344CB8AC3E}">
        <p14:creationId xmlns:p14="http://schemas.microsoft.com/office/powerpoint/2010/main" xmlns="" val="2855410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0A711D-5BAB-4918-85CB-83322B39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pesquisa...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0CC21664-A523-4D9A-BBC6-4A489D303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33" y="838200"/>
            <a:ext cx="8735808" cy="278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5415C601-0589-4B3B-8627-473F6A2EB02D}"/>
              </a:ext>
            </a:extLst>
          </p:cNvPr>
          <p:cNvSpPr/>
          <p:nvPr/>
        </p:nvSpPr>
        <p:spPr>
          <a:xfrm>
            <a:off x="83762" y="3429000"/>
            <a:ext cx="91725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683895">
              <a:spcAft>
                <a:spcPts val="1200"/>
              </a:spcAft>
            </a:pPr>
            <a:r>
              <a:rPr lang="pt-BR" sz="2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Afinal, é um desejo fundamental de pessoas em todo o mundo, sobretudo neste período de mudanças transformadoras e às vezes de incerteza, que podem aguardar e contribuir para um futuro melhor do trabalho – uma sociedade com justiça social , prosperidade e trabalho digno para todos.   </a:t>
            </a:r>
          </a:p>
          <a:p>
            <a:pPr marL="457200" marR="683895" algn="r">
              <a:spcAft>
                <a:spcPts val="1200"/>
              </a:spcAft>
            </a:pPr>
            <a:r>
              <a:rPr lang="pt-BR" sz="2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OIT, 2017</a:t>
            </a:r>
            <a:endParaRPr lang="pt-BR" sz="26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962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401050" cy="428625"/>
          </a:xfrm>
        </p:spPr>
        <p:txBody>
          <a:bodyPr/>
          <a:lstStyle/>
          <a:p>
            <a:pPr eaLnBrk="1" hangingPunct="1"/>
            <a:r>
              <a:rPr lang="pt-BR" altLang="pt-BR" sz="3200" b="1" i="1" dirty="0">
                <a:solidFill>
                  <a:srgbClr val="3E4D1F"/>
                </a:solidFill>
              </a:rPr>
              <a:t>Pensamento</a:t>
            </a:r>
            <a:endParaRPr lang="pt-BR" altLang="pt-BR" b="1" i="1" dirty="0">
              <a:solidFill>
                <a:srgbClr val="3E4D1F"/>
              </a:solidFill>
            </a:endParaRPr>
          </a:p>
        </p:txBody>
      </p:sp>
      <p:pic>
        <p:nvPicPr>
          <p:cNvPr id="49156" name="Picture 6" descr="http://2.bp.blogspot.com/-WqBBXpHcFeI/T6antjFgWkI/AAAAAAAAAsM/ma10MuJl2es/s1600/a_paz_mundial_numa_imag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4472"/>
            <a:ext cx="702367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228600" y="609600"/>
            <a:ext cx="8763001" cy="487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t-BR" altLang="pt-BR" b="1" dirty="0"/>
              <a:t>Paz na terra às pessoas de Boa Vontade</a:t>
            </a:r>
          </a:p>
          <a:p>
            <a:pPr marL="0" indent="0" eaLnBrk="1" hangingPunct="1">
              <a:buFontTx/>
              <a:buNone/>
            </a:pP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86507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TxUaWilaEjM/TVbkEb2ePDI/AAAAAAAAAqk/M8WAfLOs7qo/s1600/Targ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1524000"/>
            <a:ext cx="3617029" cy="456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1" y="152401"/>
            <a:ext cx="8430970" cy="685800"/>
          </a:xfrm>
        </p:spPr>
        <p:txBody>
          <a:bodyPr/>
          <a:lstStyle/>
          <a:p>
            <a:r>
              <a:rPr lang="pt-BR" b="1" dirty="0"/>
              <a:t>Em suma</a:t>
            </a:r>
            <a:br>
              <a:rPr lang="pt-BR" b="1" dirty="0"/>
            </a:br>
            <a:r>
              <a:rPr lang="pt-BR" sz="2400" b="1" i="1" dirty="0">
                <a:solidFill>
                  <a:srgbClr val="800000"/>
                </a:solidFill>
              </a:rPr>
              <a:t>Algumas palavras fundamentais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3884" y="1438648"/>
            <a:ext cx="4280357" cy="435003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t-BR" sz="2400" dirty="0"/>
              <a:t>Podem perguntar o que quiserem</a:t>
            </a:r>
          </a:p>
          <a:p>
            <a:pPr>
              <a:spcBef>
                <a:spcPts val="600"/>
              </a:spcBef>
            </a:pPr>
            <a:r>
              <a:rPr lang="pt-BR" sz="2400" dirty="0"/>
              <a:t>Eu respondo o que conseguir</a:t>
            </a:r>
          </a:p>
          <a:p>
            <a:pPr>
              <a:spcBef>
                <a:spcPts val="600"/>
              </a:spcBef>
            </a:pPr>
            <a:r>
              <a:rPr lang="pt-BR" sz="2400" dirty="0"/>
              <a:t>E ficarei pensando no que ainda não tiver resposta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3F96A69-C1AA-4890-900F-9E2A31164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725" y="3429001"/>
            <a:ext cx="2058654" cy="2659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upload.wikimedia.org/wikipedia/commons/thumb/7/71/Devizesbowmen.jpg/180px-Devizesbowmen.jpg">
            <a:extLst>
              <a:ext uri="{FF2B5EF4-FFF2-40B4-BE49-F238E27FC236}">
                <a16:creationId xmlns:a16="http://schemas.microsoft.com/office/drawing/2014/main" xmlns="" id="{64AFDD04-FFC9-4AC4-BD45-11693465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761" y="501995"/>
            <a:ext cx="4414378" cy="5885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943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634" y="152400"/>
            <a:ext cx="4414378" cy="96624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pt-BR" dirty="0"/>
              <a:t>O futuro do trabalho </a:t>
            </a:r>
            <a:br>
              <a:rPr lang="pt-BR" dirty="0"/>
            </a:br>
            <a:r>
              <a:rPr lang="pt-BR" dirty="0"/>
              <a:t>na perspectiva da Ergonomia</a:t>
            </a:r>
            <a:br>
              <a:rPr lang="pt-BR" dirty="0"/>
            </a:br>
            <a:endParaRPr lang="pt-BR" sz="3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422" y="2438400"/>
            <a:ext cx="4648200" cy="465483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000" dirty="0"/>
              <a:t>Parte I                                                     </a:t>
            </a:r>
            <a:r>
              <a:rPr lang="pt-BR" sz="2600" dirty="0"/>
              <a:t>Como será o trabalho e como sabê-lo</a:t>
            </a:r>
          </a:p>
          <a:p>
            <a:r>
              <a:rPr lang="pt-BR" sz="2000" dirty="0"/>
              <a:t>Parte II                                             </a:t>
            </a:r>
            <a:r>
              <a:rPr lang="pt-BR" dirty="0"/>
              <a:t>Tendências organizacionais</a:t>
            </a:r>
          </a:p>
          <a:p>
            <a:r>
              <a:rPr lang="pt-BR" sz="2000" dirty="0"/>
              <a:t>Parte III                                   </a:t>
            </a:r>
            <a:r>
              <a:rPr lang="pt-BR" dirty="0"/>
              <a:t>Tendências Tecnológicas</a:t>
            </a:r>
          </a:p>
          <a:p>
            <a:r>
              <a:rPr lang="pt-BR" sz="2000" dirty="0"/>
              <a:t>Parte IV                                            </a:t>
            </a:r>
            <a:r>
              <a:rPr lang="pt-BR" sz="2400" dirty="0"/>
              <a:t>Agendas sociais</a:t>
            </a:r>
          </a:p>
          <a:p>
            <a:r>
              <a:rPr lang="pt-BR" sz="2000" dirty="0"/>
              <a:t>Parte V                                                   </a:t>
            </a:r>
            <a:r>
              <a:rPr lang="pt-BR" sz="2400" dirty="0"/>
              <a:t>Moral da História (ou falta de) </a:t>
            </a:r>
          </a:p>
        </p:txBody>
      </p:sp>
      <p:pic>
        <p:nvPicPr>
          <p:cNvPr id="4" name="Picture 2" descr="https://upload.wikimedia.org/wikipedia/commons/thumb/7/71/Devizesbowmen.jpg/180px-Devizesbowm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760" y="670746"/>
            <a:ext cx="4414378" cy="5885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C1DA839-A294-4F76-B57A-63924C6109AA}"/>
              </a:ext>
            </a:extLst>
          </p:cNvPr>
          <p:cNvSpPr/>
          <p:nvPr/>
        </p:nvSpPr>
        <p:spPr>
          <a:xfrm>
            <a:off x="0" y="1676400"/>
            <a:ext cx="2417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>
                <a:solidFill>
                  <a:schemeClr val="accent2">
                    <a:lumMod val="50000"/>
                  </a:schemeClr>
                </a:solidFill>
              </a:rPr>
              <a:t>Plano da palestra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55151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Texto 18"/>
          <p:cNvSpPr>
            <a:spLocks noGrp="1"/>
          </p:cNvSpPr>
          <p:nvPr>
            <p:ph type="body" idx="1"/>
          </p:nvPr>
        </p:nvSpPr>
        <p:spPr>
          <a:xfrm>
            <a:off x="108111" y="1704660"/>
            <a:ext cx="4697934" cy="4654834"/>
          </a:xfrm>
        </p:spPr>
        <p:txBody>
          <a:bodyPr/>
          <a:lstStyle/>
          <a:p>
            <a:pPr marL="271463" lvl="1" indent="-271463"/>
            <a:r>
              <a:rPr lang="pt-BR" sz="2600" b="1" dirty="0"/>
              <a:t>A civilização sempre esteve e estará em mutação</a:t>
            </a:r>
            <a:r>
              <a:rPr lang="en-US" sz="2600" b="1" dirty="0"/>
              <a:t>;</a:t>
            </a:r>
          </a:p>
          <a:p>
            <a:pPr marL="728663" lvl="2" indent="-271463">
              <a:spcAft>
                <a:spcPts val="1200"/>
              </a:spcAft>
            </a:pPr>
            <a:r>
              <a:rPr lang="en-US" b="1" i="1" dirty="0" err="1">
                <a:solidFill>
                  <a:srgbClr val="800000"/>
                </a:solidFill>
              </a:rPr>
              <a:t>Portanto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estamos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em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mutação</a:t>
            </a:r>
            <a:r>
              <a:rPr lang="en-US" b="1" i="1" dirty="0">
                <a:solidFill>
                  <a:srgbClr val="800000"/>
                </a:solidFill>
              </a:rPr>
              <a:t>;</a:t>
            </a:r>
            <a:endParaRPr lang="en-US" sz="2600" b="1" dirty="0"/>
          </a:p>
          <a:p>
            <a:pPr marL="271463" lvl="1" indent="-271463">
              <a:lnSpc>
                <a:spcPct val="80000"/>
              </a:lnSpc>
            </a:pPr>
            <a:r>
              <a:rPr lang="en-US" sz="2600" b="1" dirty="0"/>
              <a:t>O </a:t>
            </a:r>
            <a:r>
              <a:rPr lang="en-US" sz="2600" b="1" dirty="0" err="1"/>
              <a:t>trabalho</a:t>
            </a:r>
            <a:r>
              <a:rPr lang="en-US" sz="2600" b="1" dirty="0"/>
              <a:t> é um </a:t>
            </a:r>
            <a:r>
              <a:rPr lang="en-US" sz="2600" b="1" dirty="0" err="1"/>
              <a:t>fato</a:t>
            </a:r>
            <a:r>
              <a:rPr lang="en-US" sz="2600" b="1" dirty="0"/>
              <a:t> social;</a:t>
            </a:r>
          </a:p>
          <a:p>
            <a:pPr marL="714375" indent="-271463">
              <a:spcBef>
                <a:spcPts val="0"/>
              </a:spcBef>
              <a:spcAft>
                <a:spcPts val="600"/>
              </a:spcAft>
            </a:pPr>
            <a:r>
              <a:rPr lang="en-US" sz="22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>
                <a:solidFill>
                  <a:srgbClr val="800000"/>
                </a:solidFill>
              </a:rPr>
              <a:t>as </a:t>
            </a:r>
            <a:r>
              <a:rPr lang="en-US" sz="2000" b="1" i="1" dirty="0" err="1">
                <a:solidFill>
                  <a:srgbClr val="800000"/>
                </a:solidFill>
              </a:rPr>
              <a:t>sociedades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existem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em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decorrencia</a:t>
            </a:r>
            <a:r>
              <a:rPr lang="en-US" sz="2000" b="1" i="1" dirty="0">
                <a:solidFill>
                  <a:srgbClr val="800000"/>
                </a:solidFill>
              </a:rPr>
              <a:t> do </a:t>
            </a:r>
            <a:r>
              <a:rPr lang="en-US" sz="2000" b="1" i="1" dirty="0" err="1">
                <a:solidFill>
                  <a:srgbClr val="800000"/>
                </a:solidFill>
              </a:rPr>
              <a:t>trabalho</a:t>
            </a:r>
            <a:r>
              <a:rPr lang="en-US" sz="2000" b="1" i="1" dirty="0">
                <a:solidFill>
                  <a:srgbClr val="800000"/>
                </a:solidFill>
              </a:rPr>
              <a:t> e vice-versa;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O </a:t>
            </a:r>
            <a:r>
              <a:rPr lang="en-US" sz="2600" dirty="0" err="1"/>
              <a:t>futuro</a:t>
            </a:r>
            <a:r>
              <a:rPr lang="en-US" sz="2600" dirty="0"/>
              <a:t> é um </a:t>
            </a:r>
            <a:r>
              <a:rPr lang="en-US" sz="2600" dirty="0" err="1"/>
              <a:t>direito</a:t>
            </a:r>
            <a:r>
              <a:rPr lang="en-US" sz="2600" dirty="0"/>
              <a:t> social;</a:t>
            </a:r>
          </a:p>
          <a:p>
            <a:pPr marL="633413">
              <a:spcBef>
                <a:spcPts val="0"/>
              </a:spcBef>
            </a:pPr>
            <a:r>
              <a:rPr lang="en-US" sz="2000" i="1" dirty="0" err="1">
                <a:solidFill>
                  <a:srgbClr val="800000"/>
                </a:solidFill>
              </a:rPr>
              <a:t>Todos</a:t>
            </a:r>
            <a:r>
              <a:rPr lang="en-US" sz="2000" i="1" dirty="0">
                <a:solidFill>
                  <a:srgbClr val="800000"/>
                </a:solidFill>
              </a:rPr>
              <a:t> </a:t>
            </a:r>
            <a:r>
              <a:rPr lang="en-US" sz="2000" i="1" dirty="0" err="1">
                <a:solidFill>
                  <a:srgbClr val="800000"/>
                </a:solidFill>
              </a:rPr>
              <a:t>podemos</a:t>
            </a:r>
            <a:r>
              <a:rPr lang="en-US" sz="2000" i="1" dirty="0">
                <a:solidFill>
                  <a:srgbClr val="800000"/>
                </a:solidFill>
              </a:rPr>
              <a:t> </a:t>
            </a:r>
            <a:r>
              <a:rPr lang="en-US" sz="2000" i="1" dirty="0" err="1">
                <a:solidFill>
                  <a:srgbClr val="800000"/>
                </a:solidFill>
              </a:rPr>
              <a:t>formular</a:t>
            </a:r>
            <a:r>
              <a:rPr lang="en-US" sz="2000" i="1" dirty="0">
                <a:solidFill>
                  <a:srgbClr val="800000"/>
                </a:solidFill>
              </a:rPr>
              <a:t> </a:t>
            </a:r>
            <a:r>
              <a:rPr lang="en-US" sz="2000" i="1" dirty="0" err="1">
                <a:solidFill>
                  <a:srgbClr val="800000"/>
                </a:solidFill>
              </a:rPr>
              <a:t>nossa</a:t>
            </a:r>
            <a:r>
              <a:rPr lang="en-US" sz="2000" i="1" dirty="0">
                <a:solidFill>
                  <a:srgbClr val="800000"/>
                </a:solidFill>
              </a:rPr>
              <a:t> </a:t>
            </a:r>
            <a:r>
              <a:rPr lang="en-US" sz="2000" i="1" dirty="0" err="1">
                <a:solidFill>
                  <a:srgbClr val="800000"/>
                </a:solidFill>
              </a:rPr>
              <a:t>idéia</a:t>
            </a:r>
            <a:r>
              <a:rPr lang="en-US" sz="2000" i="1" dirty="0">
                <a:solidFill>
                  <a:srgbClr val="800000"/>
                </a:solidFill>
              </a:rPr>
              <a:t> do </a:t>
            </a:r>
            <a:r>
              <a:rPr lang="en-US" sz="2000" i="1" dirty="0" err="1">
                <a:solidFill>
                  <a:srgbClr val="800000"/>
                </a:solidFill>
              </a:rPr>
              <a:t>futuro</a:t>
            </a:r>
            <a:r>
              <a:rPr lang="en-US" sz="2000" i="1" dirty="0">
                <a:solidFill>
                  <a:srgbClr val="800000"/>
                </a:solidFill>
              </a:rPr>
              <a:t> </a:t>
            </a:r>
            <a:endParaRPr lang="en-US" sz="2000" dirty="0"/>
          </a:p>
          <a:p>
            <a:r>
              <a:rPr lang="en-US" sz="2600" dirty="0"/>
              <a:t>O </a:t>
            </a:r>
            <a:r>
              <a:rPr lang="en-US" sz="2600" dirty="0" err="1"/>
              <a:t>futuro</a:t>
            </a:r>
            <a:r>
              <a:rPr lang="en-US" sz="2600" dirty="0"/>
              <a:t> do </a:t>
            </a:r>
            <a:r>
              <a:rPr lang="en-US" sz="2600" dirty="0" err="1"/>
              <a:t>trabalho</a:t>
            </a:r>
            <a:r>
              <a:rPr lang="en-US" sz="2600" dirty="0"/>
              <a:t> é </a:t>
            </a:r>
            <a:r>
              <a:rPr lang="en-US" sz="2600" dirty="0" err="1"/>
              <a:t>aquilo</a:t>
            </a:r>
            <a:r>
              <a:rPr lang="en-US" sz="2600" dirty="0"/>
              <a:t> que </a:t>
            </a:r>
            <a:r>
              <a:rPr lang="en-US" sz="2600" dirty="0" err="1"/>
              <a:t>queremos</a:t>
            </a:r>
            <a:r>
              <a:rPr lang="en-US" sz="2600" dirty="0"/>
              <a:t> que </a:t>
            </a:r>
            <a:r>
              <a:rPr lang="en-US" sz="2600" dirty="0" err="1"/>
              <a:t>seja</a:t>
            </a:r>
            <a:r>
              <a:rPr lang="en-US" sz="2600" dirty="0"/>
              <a:t>;</a:t>
            </a:r>
          </a:p>
          <a:p>
            <a:pPr lvl="1">
              <a:spcBef>
                <a:spcPts val="0"/>
              </a:spcBef>
            </a:pPr>
            <a:r>
              <a:rPr lang="en-US" sz="2000" i="1" dirty="0">
                <a:solidFill>
                  <a:srgbClr val="800000"/>
                </a:solidFill>
              </a:rPr>
              <a:t> </a:t>
            </a:r>
            <a:r>
              <a:rPr lang="pt-BR" sz="2000" b="1" i="1" dirty="0">
                <a:solidFill>
                  <a:srgbClr val="800000"/>
                </a:solidFill>
              </a:rPr>
              <a:t>E a ideia é convocá-los a pensar num trabalho que queiramos no futuro</a:t>
            </a:r>
            <a:r>
              <a:rPr lang="en-US" sz="2000" b="1" i="1" dirty="0">
                <a:solidFill>
                  <a:srgbClr val="800000"/>
                </a:solidFill>
              </a:rPr>
              <a:t>;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000" b="1" i="1" dirty="0">
              <a:solidFill>
                <a:srgbClr val="80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  <a:p>
            <a:pPr marL="714375" indent="-271463">
              <a:spcBef>
                <a:spcPts val="0"/>
              </a:spcBef>
              <a:spcAft>
                <a:spcPts val="600"/>
              </a:spcAft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4375" indent="-271463">
              <a:spcBef>
                <a:spcPts val="0"/>
              </a:spcBef>
              <a:spcAft>
                <a:spcPts val="600"/>
              </a:spcAft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8716771" y="6519671"/>
            <a:ext cx="19621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03950" y="1657096"/>
            <a:ext cx="49720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9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ese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16853" y="3188970"/>
            <a:ext cx="127127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Argumento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183782" y="65996"/>
            <a:ext cx="4556938" cy="78016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Parte I</a:t>
            </a:r>
            <a:r>
              <a:rPr lang="pt-BR" sz="34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3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3600" dirty="0"/>
              <a:t>Como será o trabalho e como sabê-lo</a:t>
            </a:r>
            <a:br>
              <a:rPr lang="pt-BR" sz="3600" dirty="0"/>
            </a:b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806045" y="6079671"/>
            <a:ext cx="418858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O mago e a bola de cristal">
            <a:extLst>
              <a:ext uri="{FF2B5EF4-FFF2-40B4-BE49-F238E27FC236}">
                <a16:creationId xmlns:a16="http://schemas.microsoft.com/office/drawing/2014/main" xmlns="" id="{97817D4B-8ACF-4A91-88F3-DA8253085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9235"/>
            <a:ext cx="4117831" cy="6151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216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983" y="152400"/>
            <a:ext cx="8550275" cy="6136527"/>
          </a:xfrm>
          <a:custGeom>
            <a:avLst/>
            <a:gdLst/>
            <a:ahLst/>
            <a:cxnLst/>
            <a:rect l="l" t="t" r="r" b="b"/>
            <a:pathLst>
              <a:path w="8550275" h="5832475">
                <a:moveTo>
                  <a:pt x="0" y="5832475"/>
                </a:moveTo>
                <a:lnTo>
                  <a:pt x="8550275" y="5832475"/>
                </a:lnTo>
                <a:lnTo>
                  <a:pt x="8550275" y="0"/>
                </a:lnTo>
                <a:lnTo>
                  <a:pt x="0" y="0"/>
                </a:lnTo>
                <a:lnTo>
                  <a:pt x="0" y="5832475"/>
                </a:lnTo>
                <a:close/>
              </a:path>
            </a:pathLst>
          </a:custGeom>
          <a:ln w="9525">
            <a:solidFill>
              <a:srgbClr val="FAED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06993" y="114507"/>
            <a:ext cx="8309839" cy="653469"/>
          </a:xfrm>
        </p:spPr>
        <p:txBody>
          <a:bodyPr/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O futuro do trabalho na visão da OIT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2400" i="1" dirty="0">
                <a:solidFill>
                  <a:schemeClr val="accent2">
                    <a:lumMod val="50000"/>
                  </a:schemeClr>
                </a:solidFill>
              </a:rPr>
              <a:t>Fatos relevantes no que tange o futuro do trabalho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206993" y="1358971"/>
            <a:ext cx="5110099" cy="4537217"/>
          </a:xfrm>
        </p:spPr>
        <p:txBody>
          <a:bodyPr/>
          <a:lstStyle/>
          <a:p>
            <a:pPr lvl="0"/>
            <a:r>
              <a:rPr lang="pt-BR" sz="1800" dirty="0"/>
              <a:t>Globalização da Economia e das Finanças;</a:t>
            </a:r>
          </a:p>
          <a:p>
            <a:pPr lvl="0"/>
            <a:r>
              <a:rPr lang="pt-BR" sz="1800" dirty="0" err="1"/>
              <a:t>Deslocalização</a:t>
            </a:r>
            <a:r>
              <a:rPr lang="pt-BR" sz="1800" dirty="0"/>
              <a:t> de empresas e plantas industriais;</a:t>
            </a:r>
          </a:p>
          <a:p>
            <a:pPr lvl="0"/>
            <a:r>
              <a:rPr lang="pt-BR" sz="1800" dirty="0"/>
              <a:t>Robotização (o intenso processo de instalação de robôs na indústria); </a:t>
            </a:r>
          </a:p>
          <a:p>
            <a:r>
              <a:rPr lang="pt-BR" sz="1800" dirty="0"/>
              <a:t>Novas tecnologias de informação e comunicação;</a:t>
            </a:r>
          </a:p>
          <a:p>
            <a:pPr lvl="0"/>
            <a:r>
              <a:rPr lang="pt-BR" sz="1800" dirty="0"/>
              <a:t>Fortes e crescentes processos migratórios (caso europeu recente); </a:t>
            </a:r>
          </a:p>
          <a:p>
            <a:pPr lvl="0"/>
            <a:r>
              <a:rPr lang="pt-BR" sz="1800" dirty="0"/>
              <a:t>Reformas trabalhistas por todas as partes do mundo;</a:t>
            </a:r>
          </a:p>
          <a:p>
            <a:pPr lvl="0"/>
            <a:r>
              <a:rPr lang="pt-BR" sz="1800" dirty="0"/>
              <a:t>Forte e crescente número de organizações de trabalhadores e </a:t>
            </a:r>
            <a:r>
              <a:rPr lang="pt-BR" sz="1800" dirty="0" err="1"/>
              <a:t>ONG’s</a:t>
            </a:r>
            <a:r>
              <a:rPr lang="pt-BR" sz="1800" dirty="0"/>
              <a:t> peticionando pelos trabalhadores e Direitos sociais;</a:t>
            </a:r>
          </a:p>
          <a:p>
            <a:pPr lvl="0"/>
            <a:r>
              <a:rPr lang="pt-BR" sz="1800" dirty="0"/>
              <a:t>Mudanças climáticas e pressões por sustentabilidade; </a:t>
            </a:r>
          </a:p>
          <a:p>
            <a:r>
              <a:rPr lang="pt-BR" sz="1800" dirty="0"/>
              <a:t>Acordos Internacionais como </a:t>
            </a:r>
            <a:r>
              <a:rPr lang="pt-BR" sz="1800" i="1" dirty="0"/>
              <a:t>The </a:t>
            </a:r>
            <a:r>
              <a:rPr lang="pt-BR" sz="1800" i="1" dirty="0" err="1"/>
              <a:t>Eight</a:t>
            </a:r>
            <a:r>
              <a:rPr lang="pt-BR" sz="1800" i="1" dirty="0"/>
              <a:t> Millenium </a:t>
            </a:r>
            <a:r>
              <a:rPr lang="pt-BR" sz="1800" i="1" dirty="0" err="1"/>
              <a:t>Goals</a:t>
            </a:r>
            <a:r>
              <a:rPr lang="pt-BR" sz="1800" dirty="0"/>
              <a:t>, das Nações Unidas.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621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050" name="Picture 2" descr="Resultado de imagem para OIT the future of work">
            <a:extLst>
              <a:ext uri="{FF2B5EF4-FFF2-40B4-BE49-F238E27FC236}">
                <a16:creationId xmlns:a16="http://schemas.microsoft.com/office/drawing/2014/main" xmlns="" id="{3DE99DC2-3AA5-46E5-980D-DB903AB8A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1841" y="1383552"/>
            <a:ext cx="34671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visão da Ergonomia sobre o processo de trabalho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71865" y="64556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rgbClr val="FBFD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0949B5-F8EA-0D47-A3F2-23F3E73838C3}" type="slidenum">
              <a:rPr lang="en-US" smtClean="0"/>
              <a:pPr/>
              <a:t>5</a:t>
            </a:fld>
            <a:r>
              <a:rPr lang="en-US"/>
              <a:t> / 15</a:t>
            </a:r>
            <a:endParaRPr lang="en-US" dirty="0"/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457200" y="1397000"/>
          <a:ext cx="8229600" cy="394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846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71865" y="64556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rgbClr val="FBFD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0949B5-F8EA-0D47-A3F2-23F3E73838C3}" type="slidenum">
              <a:rPr lang="en-US" smtClean="0"/>
              <a:pPr/>
              <a:t>6</a:t>
            </a:fld>
            <a:r>
              <a:rPr lang="en-US"/>
              <a:t> / 15</a:t>
            </a:r>
            <a:endParaRPr lang="en-US" dirty="0"/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1448972" y="1782826"/>
          <a:ext cx="6363769" cy="297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ipse 3"/>
          <p:cNvSpPr/>
          <p:nvPr/>
        </p:nvSpPr>
        <p:spPr>
          <a:xfrm>
            <a:off x="2926732" y="2944388"/>
            <a:ext cx="3603340" cy="17650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855838" y="1968643"/>
            <a:ext cx="3741660" cy="1815792"/>
          </a:xfrm>
          <a:prstGeom prst="ellipse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067328" y="1968643"/>
            <a:ext cx="3639410" cy="1815792"/>
          </a:xfrm>
          <a:prstGeom prst="ellipse">
            <a:avLst/>
          </a:prstGeom>
          <a:solidFill>
            <a:srgbClr val="A6C36B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7" cstate="print"/>
          <a:srcRect l="2503" t="5083" r="3477" b="7754"/>
          <a:stretch/>
        </p:blipFill>
        <p:spPr>
          <a:xfrm>
            <a:off x="3855839" y="2944388"/>
            <a:ext cx="1870830" cy="84004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1158AA44-044D-4A27-A9B1-3EAE8FC1E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8" y="240550"/>
            <a:ext cx="8219643" cy="966245"/>
          </a:xfrm>
        </p:spPr>
        <p:txBody>
          <a:bodyPr/>
          <a:lstStyle/>
          <a:p>
            <a:r>
              <a:rPr lang="pt-BR" dirty="0"/>
              <a:t>A visão da Ergonomia sobre o processo de trabalho</a:t>
            </a:r>
          </a:p>
        </p:txBody>
      </p:sp>
    </p:spTree>
    <p:extLst>
      <p:ext uri="{BB962C8B-B14F-4D97-AF65-F5344CB8AC3E}">
        <p14:creationId xmlns:p14="http://schemas.microsoft.com/office/powerpoint/2010/main" xmlns="" val="301533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ipse 25"/>
          <p:cNvSpPr/>
          <p:nvPr/>
        </p:nvSpPr>
        <p:spPr>
          <a:xfrm>
            <a:off x="835498" y="1322364"/>
            <a:ext cx="7619186" cy="3967088"/>
          </a:xfrm>
          <a:prstGeom prst="ellipse">
            <a:avLst/>
          </a:prstGeom>
          <a:solidFill>
            <a:srgbClr val="D1CBA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71865" y="64556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rgbClr val="FBFD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0949B5-F8EA-0D47-A3F2-23F3E73838C3}" type="slidenum">
              <a:rPr lang="en-US" smtClean="0"/>
              <a:pPr/>
              <a:t>7</a:t>
            </a:fld>
            <a:r>
              <a:rPr lang="en-US"/>
              <a:t> / 15</a:t>
            </a:r>
            <a:endParaRPr lang="en-US" dirty="0"/>
          </a:p>
        </p:txBody>
      </p:sp>
      <p:grpSp>
        <p:nvGrpSpPr>
          <p:cNvPr id="19" name="Grupo 18"/>
          <p:cNvGrpSpPr/>
          <p:nvPr/>
        </p:nvGrpSpPr>
        <p:grpSpPr>
          <a:xfrm>
            <a:off x="1448972" y="1782826"/>
            <a:ext cx="6363769" cy="2972055"/>
            <a:chOff x="457200" y="1945640"/>
            <a:chExt cx="8229600" cy="3941482"/>
          </a:xfrm>
        </p:grpSpPr>
        <p:graphicFrame>
          <p:nvGraphicFramePr>
            <p:cNvPr id="6" name="Diagrama 5"/>
            <p:cNvGraphicFramePr/>
            <p:nvPr>
              <p:extLst/>
            </p:nvPr>
          </p:nvGraphicFramePr>
          <p:xfrm>
            <a:off x="457200" y="1945640"/>
            <a:ext cx="8229600" cy="39414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Elipse 3"/>
            <p:cNvSpPr/>
            <p:nvPr/>
          </p:nvSpPr>
          <p:spPr>
            <a:xfrm>
              <a:off x="2368233" y="3486081"/>
              <a:ext cx="4659824" cy="23408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/>
            <p:cNvSpPr/>
            <p:nvPr/>
          </p:nvSpPr>
          <p:spPr>
            <a:xfrm>
              <a:off x="3569749" y="2192067"/>
              <a:ext cx="4838699" cy="240806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1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/>
            <p:cNvSpPr/>
            <p:nvPr/>
          </p:nvSpPr>
          <p:spPr>
            <a:xfrm>
              <a:off x="1256856" y="2192067"/>
              <a:ext cx="4706470" cy="2408068"/>
            </a:xfrm>
            <a:prstGeom prst="ellipse">
              <a:avLst/>
            </a:prstGeom>
            <a:solidFill>
              <a:srgbClr val="A6C36B">
                <a:alpha val="4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800" dirty="0">
                <a:solidFill>
                  <a:schemeClr val="tx1"/>
                </a:solidFill>
              </a:endParaRP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7" cstate="print"/>
            <a:srcRect l="2503" t="5083" r="3477" b="7754"/>
            <a:stretch/>
          </p:blipFill>
          <p:spPr>
            <a:xfrm>
              <a:off x="3569750" y="3486081"/>
              <a:ext cx="2419350" cy="1114054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1688676" y="2976458"/>
              <a:ext cx="1855299" cy="530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Tecnologia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237490" y="2927596"/>
              <a:ext cx="2000242" cy="48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Organização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900843" y="4781963"/>
              <a:ext cx="1757164" cy="55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Pessoas</a:t>
              </a:r>
            </a:p>
          </p:txBody>
        </p:sp>
        <p:cxnSp>
          <p:nvCxnSpPr>
            <p:cNvPr id="14" name="Conector de seta reta 13"/>
            <p:cNvCxnSpPr/>
            <p:nvPr/>
          </p:nvCxnSpPr>
          <p:spPr>
            <a:xfrm flipH="1">
              <a:off x="1881395" y="4170530"/>
              <a:ext cx="1547604" cy="42960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>
              <a:off x="6086344" y="4288653"/>
              <a:ext cx="1434480" cy="36783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flipV="1">
              <a:off x="4779425" y="1945641"/>
              <a:ext cx="0" cy="12127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ixaDeTexto 19"/>
          <p:cNvSpPr txBox="1"/>
          <p:nvPr/>
        </p:nvSpPr>
        <p:spPr>
          <a:xfrm>
            <a:off x="3398952" y="1446977"/>
            <a:ext cx="252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Engenharia de Métodos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835498" y="3494443"/>
            <a:ext cx="176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Instrumentação e controle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857224" y="3606743"/>
            <a:ext cx="176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Normalização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B5409615-15A8-4D50-BCCC-D092B8FEA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8" y="213620"/>
            <a:ext cx="8219643" cy="966245"/>
          </a:xfrm>
        </p:spPr>
        <p:txBody>
          <a:bodyPr/>
          <a:lstStyle/>
          <a:p>
            <a:r>
              <a:rPr lang="pt-BR" dirty="0"/>
              <a:t>A visão da Ergonomia sobre o processo de trabalho</a:t>
            </a:r>
          </a:p>
        </p:txBody>
      </p:sp>
    </p:spTree>
    <p:extLst>
      <p:ext uri="{BB962C8B-B14F-4D97-AF65-F5344CB8AC3E}">
        <p14:creationId xmlns:p14="http://schemas.microsoft.com/office/powerpoint/2010/main" xmlns="" val="1188415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3EC07886-970A-45AF-B18C-60DF68E6D89A}"/>
              </a:ext>
            </a:extLst>
          </p:cNvPr>
          <p:cNvSpPr/>
          <p:nvPr/>
        </p:nvSpPr>
        <p:spPr>
          <a:xfrm>
            <a:off x="-16776" y="1143402"/>
            <a:ext cx="9172068" cy="54097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1" y="1301287"/>
            <a:ext cx="9041910" cy="4919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Triângulo retângulo 47"/>
          <p:cNvSpPr/>
          <p:nvPr/>
        </p:nvSpPr>
        <p:spPr>
          <a:xfrm flipH="1">
            <a:off x="-28070" y="1271994"/>
            <a:ext cx="9194657" cy="4949177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de seta reta 28"/>
          <p:cNvCxnSpPr/>
          <p:nvPr/>
        </p:nvCxnSpPr>
        <p:spPr>
          <a:xfrm flipV="1">
            <a:off x="692735" y="1359972"/>
            <a:ext cx="8349175" cy="4431323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Imagem 6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5103" y="1592432"/>
            <a:ext cx="1715843" cy="82803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633" y="152400"/>
            <a:ext cx="8849447" cy="966245"/>
          </a:xfrm>
        </p:spPr>
        <p:txBody>
          <a:bodyPr/>
          <a:lstStyle/>
          <a:p>
            <a:r>
              <a:rPr lang="pt-BR" dirty="0"/>
              <a:t>Futuro do Trabalho, Futuro da Ergonomia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6052527" y="1980824"/>
            <a:ext cx="1807698" cy="934333"/>
          </a:xfrm>
          <a:prstGeom prst="line">
            <a:avLst/>
          </a:prstGeom>
          <a:ln w="63500">
            <a:solidFill>
              <a:schemeClr val="accent2">
                <a:lumMod val="50000"/>
              </a:schemeClr>
            </a:solidFill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Imagem 6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1759" y="2203336"/>
            <a:ext cx="2286018" cy="1103188"/>
          </a:xfrm>
          <a:prstGeom prst="rect">
            <a:avLst/>
          </a:prstGeom>
        </p:spPr>
      </p:pic>
      <p:cxnSp>
        <p:nvCxnSpPr>
          <p:cNvPr id="36" name="Conector reto 35"/>
          <p:cNvCxnSpPr/>
          <p:nvPr/>
        </p:nvCxnSpPr>
        <p:spPr>
          <a:xfrm flipV="1">
            <a:off x="4607070" y="2713152"/>
            <a:ext cx="1807698" cy="984739"/>
          </a:xfrm>
          <a:prstGeom prst="line">
            <a:avLst/>
          </a:prstGeom>
          <a:ln w="63500">
            <a:solidFill>
              <a:schemeClr val="accent2">
                <a:lumMod val="50000"/>
              </a:schemeClr>
            </a:solidFill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Imagem 6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5459" y="2884608"/>
            <a:ext cx="3003685" cy="1449520"/>
          </a:xfrm>
          <a:prstGeom prst="rect">
            <a:avLst/>
          </a:prstGeom>
        </p:spPr>
      </p:pic>
      <p:cxnSp>
        <p:nvCxnSpPr>
          <p:cNvPr id="35" name="Conector reto 34"/>
          <p:cNvCxnSpPr/>
          <p:nvPr/>
        </p:nvCxnSpPr>
        <p:spPr>
          <a:xfrm flipV="1">
            <a:off x="2985769" y="3577239"/>
            <a:ext cx="1807698" cy="984739"/>
          </a:xfrm>
          <a:prstGeom prst="line">
            <a:avLst/>
          </a:prstGeom>
          <a:ln w="63500">
            <a:solidFill>
              <a:schemeClr val="accent2">
                <a:lumMod val="50000"/>
              </a:schemeClr>
            </a:solidFill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rcRect l="3214" t="4061" r="1614" b="3386"/>
          <a:stretch/>
        </p:blipFill>
        <p:spPr>
          <a:xfrm>
            <a:off x="-151002" y="3244442"/>
            <a:ext cx="5394679" cy="2864972"/>
          </a:xfrm>
          <a:prstGeom prst="rect">
            <a:avLst/>
          </a:prstGeom>
        </p:spPr>
      </p:pic>
      <p:cxnSp>
        <p:nvCxnSpPr>
          <p:cNvPr id="31" name="Conector reto 30"/>
          <p:cNvCxnSpPr/>
          <p:nvPr/>
        </p:nvCxnSpPr>
        <p:spPr>
          <a:xfrm flipV="1">
            <a:off x="692735" y="4819646"/>
            <a:ext cx="1807698" cy="984739"/>
          </a:xfrm>
          <a:prstGeom prst="line">
            <a:avLst/>
          </a:prstGeom>
          <a:ln w="63500">
            <a:solidFill>
              <a:schemeClr val="accent2">
                <a:lumMod val="50000"/>
              </a:schemeClr>
            </a:solidFill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4990368" y="5908480"/>
            <a:ext cx="4549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O Futuro da Ergonomia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102088" y="1348698"/>
            <a:ext cx="3108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Desatrelamento</a:t>
            </a:r>
            <a:endParaRPr lang="pt-BR" sz="2000" b="1" dirty="0"/>
          </a:p>
          <a:p>
            <a:r>
              <a:rPr lang="pt-BR" sz="2000" b="1" dirty="0"/>
              <a:t>Virtualidade</a:t>
            </a:r>
          </a:p>
          <a:p>
            <a:r>
              <a:rPr lang="pt-BR" sz="2000" b="1" dirty="0"/>
              <a:t>Conectividade</a:t>
            </a:r>
            <a:endParaRPr lang="pt-BR" sz="2000" dirty="0"/>
          </a:p>
          <a:p>
            <a:r>
              <a:rPr lang="pt-BR" sz="2000" b="1" dirty="0"/>
              <a:t>Mecatrônica</a:t>
            </a:r>
          </a:p>
          <a:p>
            <a:r>
              <a:rPr lang="pt-BR" sz="2000" b="1" dirty="0"/>
              <a:t>Nova Contratação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5446685" y="4048239"/>
            <a:ext cx="3636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/>
              <a:t>Self-</a:t>
            </a:r>
            <a:r>
              <a:rPr lang="pt-BR" sz="2000" b="1" i="1" dirty="0" err="1"/>
              <a:t>station</a:t>
            </a:r>
            <a:r>
              <a:rPr lang="pt-BR" sz="2000" b="1" i="1" dirty="0"/>
              <a:t>, </a:t>
            </a:r>
            <a:r>
              <a:rPr lang="pt-BR" sz="2000" b="1" i="1" dirty="0" err="1"/>
              <a:t>Coworking</a:t>
            </a:r>
            <a:endParaRPr lang="pt-BR" sz="2000" b="1" i="1" dirty="0"/>
          </a:p>
          <a:p>
            <a:pPr algn="r"/>
            <a:r>
              <a:rPr lang="pt-BR" sz="2000" b="1" dirty="0"/>
              <a:t>Nano-interface</a:t>
            </a:r>
          </a:p>
          <a:p>
            <a:pPr algn="r"/>
            <a:r>
              <a:rPr lang="pt-BR" sz="2000" b="1" dirty="0"/>
              <a:t>Engenharia cognitiva</a:t>
            </a:r>
          </a:p>
          <a:p>
            <a:pPr algn="r"/>
            <a:r>
              <a:rPr lang="pt-BR" sz="2000" b="1" dirty="0"/>
              <a:t>Engenharia colaborativa</a:t>
            </a:r>
            <a:endParaRPr lang="pt-BR" sz="2000" dirty="0"/>
          </a:p>
          <a:p>
            <a:pPr algn="r"/>
            <a:r>
              <a:rPr lang="pt-BR" sz="2000" b="1" dirty="0"/>
              <a:t>Robótica colaborativa (</a:t>
            </a:r>
            <a:r>
              <a:rPr lang="pt-BR" sz="2000" b="1" dirty="0" err="1"/>
              <a:t>Cobótica</a:t>
            </a:r>
            <a:r>
              <a:rPr lang="pt-BR" sz="2000" b="1" dirty="0"/>
              <a:t>)</a:t>
            </a:r>
          </a:p>
          <a:p>
            <a:pPr algn="r"/>
            <a:r>
              <a:rPr lang="pt-BR" sz="2000" b="1" dirty="0"/>
              <a:t>Engenharia de resiliência</a:t>
            </a:r>
            <a:endParaRPr lang="pt-BR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BEF0B19-9A26-4631-8077-66936AD38A8A}"/>
              </a:ext>
            </a:extLst>
          </p:cNvPr>
          <p:cNvSpPr/>
          <p:nvPr/>
        </p:nvSpPr>
        <p:spPr>
          <a:xfrm>
            <a:off x="-12855" y="759561"/>
            <a:ext cx="9172068" cy="557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102089" y="835673"/>
            <a:ext cx="4549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O Futuro do Trabalho</a:t>
            </a:r>
          </a:p>
        </p:txBody>
      </p:sp>
    </p:spTree>
    <p:extLst>
      <p:ext uri="{BB962C8B-B14F-4D97-AF65-F5344CB8AC3E}">
        <p14:creationId xmlns:p14="http://schemas.microsoft.com/office/powerpoint/2010/main" xmlns="" val="34982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DF9F42-957C-422A-A3CF-F339AEEE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Algumas tendências do trabalho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D20AEE1C-112D-473E-AD95-A7DCBE377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3076650"/>
              </p:ext>
            </p:extLst>
          </p:nvPr>
        </p:nvGraphicFramePr>
        <p:xfrm>
          <a:off x="120632" y="762000"/>
          <a:ext cx="8902735" cy="55536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89275">
                  <a:extLst>
                    <a:ext uri="{9D8B030D-6E8A-4147-A177-3AD203B41FA5}">
                      <a16:colId xmlns:a16="http://schemas.microsoft.com/office/drawing/2014/main" xmlns="" val="2491193195"/>
                    </a:ext>
                  </a:extLst>
                </a:gridCol>
                <a:gridCol w="3476236">
                  <a:extLst>
                    <a:ext uri="{9D8B030D-6E8A-4147-A177-3AD203B41FA5}">
                      <a16:colId xmlns:a16="http://schemas.microsoft.com/office/drawing/2014/main" xmlns="" val="3008165678"/>
                    </a:ext>
                  </a:extLst>
                </a:gridCol>
                <a:gridCol w="3937224">
                  <a:extLst>
                    <a:ext uri="{9D8B030D-6E8A-4147-A177-3AD203B41FA5}">
                      <a16:colId xmlns:a16="http://schemas.microsoft.com/office/drawing/2014/main" xmlns="" val="4149222393"/>
                    </a:ext>
                  </a:extLst>
                </a:gridCol>
              </a:tblGrid>
              <a:tr h="179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Categoria relacional</a:t>
                      </a:r>
                      <a:endParaRPr lang="pt-B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55" marR="4475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Revista Planeta:</a:t>
                      </a:r>
                      <a:endParaRPr lang="pt-B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55" marR="4475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Singularity</a:t>
                      </a:r>
                      <a:r>
                        <a:rPr lang="pt-BR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University</a:t>
                      </a:r>
                      <a:r>
                        <a:rPr lang="pt-BR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Global </a:t>
                      </a:r>
                      <a:r>
                        <a:rPr lang="pt-BR" sz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Summit</a:t>
                      </a:r>
                      <a:r>
                        <a:rPr lang="pt-BR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2017:</a:t>
                      </a:r>
                      <a:endParaRPr lang="pt-B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55" marR="44755" marT="0" marB="0">
                    <a:solidFill>
                      <a:srgbClr val="E3E1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690027"/>
                  </a:ext>
                </a:extLst>
              </a:tr>
              <a:tr h="1491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Métodos</a:t>
                      </a:r>
                      <a:endParaRPr lang="pt-BR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55" marR="4475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As pessoas trabalharão onde suas habilidades sejam úteis, em vez de permanecerem fiéis a uma empresa;</a:t>
                      </a:r>
                      <a:endParaRPr lang="pt-BR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 mudança de função será rápida e exigirá aprender novas habilidades com rapidez;</a:t>
                      </a:r>
                      <a:endParaRPr lang="pt-BR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55" marR="4475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Se pode prever empregos a serem absorvidos pela tecnologia. </a:t>
                      </a:r>
                      <a:r>
                        <a:rPr lang="pt-BR" sz="1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Dificil</a:t>
                      </a:r>
                      <a:r>
                        <a:rPr lang="pt-B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é prever que empregos surgirão a partir da tecnologia; </a:t>
                      </a:r>
                      <a:endParaRPr lang="pt-BR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Robôs serão uma opção de força de trabalho, tal como hoje consideramos funcionários, e terceiros,;</a:t>
                      </a:r>
                      <a:endParaRPr lang="pt-BR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44755" marR="44755" marT="0" marB="0">
                    <a:solidFill>
                      <a:srgbClr val="E3E1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8178885"/>
                  </a:ext>
                </a:extLst>
              </a:tr>
              <a:tr h="1591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Instrumentação</a:t>
                      </a:r>
                      <a:endParaRPr lang="pt-BR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55" marR="4475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Os colaboradores farão todo o trabalho usando dispositivos móveis;</a:t>
                      </a:r>
                      <a:endParaRPr lang="pt-BR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 mídia social se tornará a plataforma de trabalho de colaboração;</a:t>
                      </a:r>
                      <a:endParaRPr lang="pt-BR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44755" marR="4475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Em 2010 haviam 1.8 Bilhões de pessoas conectadas à internet. Em 2017 são 3 Bi. Entre 2022 e 2025 será o mundo inteiro; </a:t>
                      </a:r>
                      <a:endParaRPr lang="pt-BR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Em 2020, 85% das interações com clientes será através de máquinas;</a:t>
                      </a:r>
                      <a:endParaRPr lang="pt-BR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44755" marR="44755" marT="0" marB="0">
                    <a:solidFill>
                      <a:srgbClr val="E3E1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9244755"/>
                  </a:ext>
                </a:extLst>
              </a:tr>
              <a:tr h="1392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Normatividades</a:t>
                      </a:r>
                      <a:endParaRPr lang="pt-BR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55" marR="4475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Os funcionários poderão trabalhar remotamente.</a:t>
                      </a:r>
                      <a:endParaRPr lang="pt-BR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As empresas procurarão os melhores talentos globalmente;</a:t>
                      </a:r>
                      <a:endParaRPr lang="pt-BR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Os colaboradores serão remunerados de acordo com metas (atingir um marco do projeto, </a:t>
                      </a:r>
                      <a:r>
                        <a:rPr lang="pt-BR" sz="1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etc</a:t>
                      </a:r>
                      <a:r>
                        <a:rPr lang="pt-B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).</a:t>
                      </a:r>
                      <a:endParaRPr lang="pt-BR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55" marR="4475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 futuro teremos muito mais máquinas do que humanos;</a:t>
                      </a:r>
                      <a:endParaRPr lang="pt-BR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Automação e inteligência artificial criarão empregos. Estados Unidos é o país mais automatizado do mundo e não perdeu emprego com isso.</a:t>
                      </a:r>
                      <a:endParaRPr lang="pt-BR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55" marR="4475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2016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2060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930</Words>
  <Application>Microsoft Office PowerPoint</Application>
  <PresentationFormat>Apresentação na tela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O futuro do trabalho  na perspectiva da Ergonomia </vt:lpstr>
      <vt:lpstr>Parte I Como será o trabalho e como sabê-lo  </vt:lpstr>
      <vt:lpstr>O futuro do trabalho na visão da OIT Fatos relevantes no que tange o futuro do trabalho</vt:lpstr>
      <vt:lpstr>A visão da Ergonomia sobre o processo de trabalho</vt:lpstr>
      <vt:lpstr>A visão da Ergonomia sobre o processo de trabalho</vt:lpstr>
      <vt:lpstr>A visão da Ergonomia sobre o processo de trabalho</vt:lpstr>
      <vt:lpstr>Futuro do Trabalho, Futuro da Ergonomia</vt:lpstr>
      <vt:lpstr>Algumas tendências do trabalho</vt:lpstr>
      <vt:lpstr>Home working </vt:lpstr>
      <vt:lpstr>Oficina pessoa/Artesanal </vt:lpstr>
      <vt:lpstr>Co working </vt:lpstr>
      <vt:lpstr>Maquinário Inteligente </vt:lpstr>
      <vt:lpstr>Robótica colaborativa </vt:lpstr>
      <vt:lpstr>Industry 4.0 </vt:lpstr>
      <vt:lpstr>Agendas sociais Preste atenção</vt:lpstr>
      <vt:lpstr>Uma pesquisa...</vt:lpstr>
      <vt:lpstr>Pensamento</vt:lpstr>
      <vt:lpstr>Em suma Algumas palavras fundamentais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Cesar Vidal</dc:creator>
  <cp:lastModifiedBy>Luciene Aguiar</cp:lastModifiedBy>
  <cp:revision>143</cp:revision>
  <dcterms:created xsi:type="dcterms:W3CDTF">2017-11-17T10:22:46Z</dcterms:created>
  <dcterms:modified xsi:type="dcterms:W3CDTF">2019-01-29T13:41:17Z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2017-11-17T00:00:00Z</vt:filetime>
  </property>
  <property fmtid="{D5CDD505-2E9C-101B-9397-08002B2CF9AE}" pid="3" name="LastSaved">
    <vt:filetime>2017-11-17T00:00:00Z</vt:filetime>
  </property>
</Properties>
</file>