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6"/>
  </p:notesMasterIdLst>
  <p:sldIdLst>
    <p:sldId id="257" r:id="rId2"/>
    <p:sldId id="258" r:id="rId3"/>
    <p:sldId id="279" r:id="rId4"/>
    <p:sldId id="268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80" r:id="rId13"/>
    <p:sldId id="282" r:id="rId14"/>
    <p:sldId id="283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7" autoAdjust="0"/>
    <p:restoredTop sz="94660"/>
  </p:normalViewPr>
  <p:slideViewPr>
    <p:cSldViewPr>
      <p:cViewPr>
        <p:scale>
          <a:sx n="80" d="100"/>
          <a:sy n="80" d="100"/>
        </p:scale>
        <p:origin x="-1200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A073E-5210-411F-A191-B6835B35A60B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946EA-98C9-4A03-84B9-1587B70A7D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3923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709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204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396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2908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7227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220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206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165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271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9670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5733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808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87624" y="980728"/>
            <a:ext cx="6400800" cy="187220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AS GARANTIAS CONSTITUCIONAIS E A JUSTIÇA DO TRABALHO SOB AMEAÇA NO ESTADO BRASILEIRO</a:t>
            </a:r>
            <a:endParaRPr lang="pt-BR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3068960"/>
            <a:ext cx="8064896" cy="2736304"/>
          </a:xfrm>
        </p:spPr>
        <p:txBody>
          <a:bodyPr>
            <a:normAutofit/>
          </a:bodyPr>
          <a:lstStyle/>
          <a:p>
            <a:pPr algn="just"/>
            <a:endParaRPr lang="pt-BR" sz="1600" b="1" i="1" dirty="0" smtClean="0">
              <a:latin typeface="Arial Black" panose="020B0A04020102020204" pitchFamily="34" charset="0"/>
            </a:endParaRPr>
          </a:p>
          <a:p>
            <a:pPr algn="just"/>
            <a:r>
              <a:rPr lang="pt-BR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Raquel  Rodrigues Braga</a:t>
            </a:r>
          </a:p>
          <a:p>
            <a:pPr algn="just"/>
            <a:r>
              <a:rPr lang="pt-BR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Juíza do Trabalho do Tribunal Regional do Trabalho da Primeira  </a:t>
            </a:r>
            <a:r>
              <a:rPr lang="pt-BR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Regional.</a:t>
            </a:r>
            <a:endParaRPr lang="pt-BR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Advogada dos Sindicatos dos Bancários, Ferroviários, Engenheiros e Médicos do período de 1988 a 1994. </a:t>
            </a:r>
            <a:endParaRPr lang="pt-BR" dirty="0">
              <a:latin typeface="Arial Black" panose="020B0A04020102020204" pitchFamily="34" charset="0"/>
            </a:endParaRPr>
          </a:p>
          <a:p>
            <a:pPr algn="just"/>
            <a:endParaRPr lang="pt-BR" sz="1800" b="1" dirty="0" smtClean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29.03.2019</a:t>
            </a:r>
            <a:endParaRPr lang="pt-BR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74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46136"/>
            <a:ext cx="87849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CONSTITUIÇÃO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1967                                                                                        4</a:t>
            </a:r>
          </a:p>
          <a:p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Carta Constitucional promulgada legalmente (sob interesse dos militares)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República Federativa do Brasil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Congresso Nacional ausente de opositores dos militares.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Eleição indireta feita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através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do Colégio Eleitoral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Aplicação dos Atos Institucionais, o mais conhecido era o AI-5.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Composta de 189 artigos, durou 21 anos.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7054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188640"/>
            <a:ext cx="88569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Destaquem-se os seguintes direitos sociais trabalhistas nas constituições de 1934, 1937, 1946 e 1967, destaca-se pelos seguintes dispositivos: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arenR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Variavam consideravelmente a diretrizes doutrinárias e os preceitos concernentes ao direito coletivo do trabalho;</a:t>
            </a:r>
          </a:p>
          <a:p>
            <a:pPr marL="342900" indent="-342900">
              <a:buAutoNum type="alphaLcParenR"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arenR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 Justiça do Trabalho a princípio de natureza administrativa, teve ampliada sua competência e se integrou no Poder Judiciário;</a:t>
            </a:r>
          </a:p>
          <a:p>
            <a:pPr marL="342900" indent="-342900">
              <a:buAutoNum type="alphaLcParenR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arenR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Os direitos individuais do trabalhador cresceram a partir do elenco consagrado pela Constituição de 1934.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13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116632"/>
            <a:ext cx="903649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PRIMEIRA DÉCADA DA CONSTITUIÇÃO                                                               4</a:t>
            </a: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CONSTITUIÇÃO DE 1988 </a:t>
            </a:r>
          </a:p>
          <a:p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Promulgada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“República Federativa do Brasil”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Reestruturação política e social.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Reabertura política. Redemocratização do país.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Ampliação da liberdade, direitos e garantias.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Analfabetos e jovens (a partir de 16 anos) podem votar.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Fim da censura nos meios de comunicação.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Territórios demarcados para os povos originários da terra (indígenas).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Leis de combate ao racismo e preconceito.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Eleições voltaram a ser diretas.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Composta de 245 artigos (250 atualmente e 80 emendas constitucionais, sendo 6 em revisão), ainda em vigor.  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53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-20100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ATUAÇÃO 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SINDICAL </a:t>
            </a: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IDENTIFICAÇÃO DE PROBLEMAS E PERSPECTIVAS</a:t>
            </a: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ENTREVISTA </a:t>
            </a: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TERCEIRIZAÇÃO </a:t>
            </a: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PEJOTIZAÇÃO</a:t>
            </a: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SINDICATOS</a:t>
            </a:r>
          </a:p>
          <a:p>
            <a:endParaRPr lang="pt-BR" dirty="0" smtClean="0"/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Os sindicatos, antigamente, tinham seu próprio departamento jurídico.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CENÁRIO DE 2016 E A REFORMA TRABALHISTA</a:t>
            </a: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REFORMA PREVIDENCIÁRIA</a:t>
            </a: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PACOTE ANTICRIME</a:t>
            </a: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253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9144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REFERÊNCIAS BIBLIOGRÁFICAS </a:t>
            </a:r>
          </a:p>
          <a:p>
            <a:endParaRPr lang="pt-BR" b="1" dirty="0"/>
          </a:p>
          <a:p>
            <a:r>
              <a:rPr lang="pt-BR" b="1" dirty="0" smtClean="0"/>
              <a:t>SILVA, MARCELO BARBOSA DA. </a:t>
            </a:r>
            <a:r>
              <a:rPr lang="pt-BR" b="1" i="1" dirty="0" smtClean="0"/>
              <a:t>A NAÇÃO SE CONCEBE POR CIÊNCIA E ARTE: TRÊS MOMENTOS DO ENSAIO DE INTERPRETAÇÃO DO BRASIL NO SÉCULO XIX.  </a:t>
            </a:r>
            <a:r>
              <a:rPr lang="pt-BR" b="1" dirty="0" smtClean="0"/>
              <a:t>Rio de Janeiro: </a:t>
            </a:r>
            <a:r>
              <a:rPr lang="pt-BR" b="1" dirty="0" err="1" smtClean="0"/>
              <a:t>Revan</a:t>
            </a:r>
            <a:r>
              <a:rPr lang="pt-BR" b="1" dirty="0" smtClean="0"/>
              <a:t>, 2013, 168p.; 21cm.</a:t>
            </a:r>
          </a:p>
          <a:p>
            <a:endParaRPr lang="pt-BR" b="1" dirty="0" smtClean="0"/>
          </a:p>
          <a:p>
            <a:r>
              <a:rPr lang="pt-BR" b="1" dirty="0" smtClean="0"/>
              <a:t>SOUZA, JESSÉ. </a:t>
            </a:r>
            <a:r>
              <a:rPr lang="pt-BR" b="1" i="1" dirty="0" smtClean="0"/>
              <a:t>A ELITE DO ATRASO: DA ESCRAVIDÃO À LAVA JATO. </a:t>
            </a:r>
            <a:r>
              <a:rPr lang="pt-BR" b="1" dirty="0" smtClean="0"/>
              <a:t>Rio de Janeiro: </a:t>
            </a:r>
            <a:r>
              <a:rPr lang="pt-BR" b="1" dirty="0" err="1" smtClean="0"/>
              <a:t>Leya</a:t>
            </a:r>
            <a:r>
              <a:rPr lang="pt-BR" b="1" dirty="0" smtClean="0"/>
              <a:t>, 2017.</a:t>
            </a:r>
            <a:endParaRPr lang="pt-BR" b="1" dirty="0"/>
          </a:p>
          <a:p>
            <a:endParaRPr lang="pt-BR" b="1" dirty="0"/>
          </a:p>
          <a:p>
            <a:r>
              <a:rPr lang="pt-BR" b="1" dirty="0" smtClean="0"/>
              <a:t>SUSSEKIND, ARNALDO.  </a:t>
            </a:r>
            <a:r>
              <a:rPr lang="pt-BR" b="1" i="1" dirty="0" smtClean="0"/>
              <a:t>DIREITO CONSTITUCIONAL DO TRABALHO. </a:t>
            </a:r>
            <a:r>
              <a:rPr lang="pt-BR" b="1" dirty="0" smtClean="0"/>
              <a:t>Rio de Janeiro: Renovar, 1999.</a:t>
            </a:r>
          </a:p>
          <a:p>
            <a:endParaRPr lang="pt-BR" b="1" i="1" dirty="0" smtClean="0"/>
          </a:p>
          <a:p>
            <a:r>
              <a:rPr lang="pt-BR" b="1" dirty="0" smtClean="0"/>
              <a:t>VIANA, LUÍS WERNECK.</a:t>
            </a:r>
            <a:r>
              <a:rPr lang="pt-BR" b="1" i="1" dirty="0" smtClean="0"/>
              <a:t> LIBERALISMO E SINDICATO NO BRASIL / POR/ LUÍS WERNECK VIANA. </a:t>
            </a:r>
            <a:r>
              <a:rPr lang="pt-BR" b="1" dirty="0" smtClean="0"/>
              <a:t>Rio de Janeiro: Paz e Terra, 1978, 288p.</a:t>
            </a:r>
          </a:p>
          <a:p>
            <a:endParaRPr lang="pt-BR" b="1" i="1" dirty="0"/>
          </a:p>
          <a:p>
            <a:r>
              <a:rPr lang="pt-BR" b="1" dirty="0" smtClean="0"/>
              <a:t>ZAFFARONI, EUGÊNIO RAUL. </a:t>
            </a:r>
            <a:r>
              <a:rPr lang="pt-BR" b="1" i="1" dirty="0" smtClean="0"/>
              <a:t>O PODER JUDICIÁRIO – CRISES, ACERTOS E DESACERTOS.</a:t>
            </a:r>
            <a:r>
              <a:rPr lang="pt-BR" b="1" dirty="0" smtClean="0"/>
              <a:t>  SÃO  PAULO: EDITORA REVISTA DOS TRIBUNAIS, 1995. </a:t>
            </a:r>
          </a:p>
          <a:p>
            <a:endParaRPr lang="pt-BR" b="1" i="1" dirty="0"/>
          </a:p>
          <a:p>
            <a:r>
              <a:rPr lang="pt-BR" b="1" dirty="0" smtClean="0"/>
              <a:t>VIEIRA, JOSÉ RIBAS. </a:t>
            </a:r>
            <a:r>
              <a:rPr lang="pt-BR" b="1" i="1" dirty="0" smtClean="0"/>
              <a:t>TEORIA DO ESTADO – A REGULAÇÃO JURÍDICA. </a:t>
            </a:r>
            <a:r>
              <a:rPr lang="pt-BR" b="1" dirty="0" smtClean="0"/>
              <a:t>Rio de Janeiro: Editora </a:t>
            </a:r>
            <a:r>
              <a:rPr lang="pt-BR" b="1" dirty="0" err="1" smtClean="0"/>
              <a:t>Lumen</a:t>
            </a:r>
            <a:r>
              <a:rPr lang="pt-BR" b="1" dirty="0" smtClean="0"/>
              <a:t> Juris LTDA, 1995. </a:t>
            </a:r>
          </a:p>
          <a:p>
            <a:endParaRPr lang="pt-BR" b="1" dirty="0"/>
          </a:p>
          <a:p>
            <a:r>
              <a:rPr lang="pt-BR" b="1" dirty="0" smtClean="0"/>
              <a:t>BRENDA, LAURA (ORG.) </a:t>
            </a:r>
            <a:r>
              <a:rPr lang="pt-BR" b="1" i="1" dirty="0" smtClean="0"/>
              <a:t>REFORMA TRABALHISTA. Belo Horizonte (MG): Letramento: Casa </a:t>
            </a:r>
            <a:r>
              <a:rPr lang="pt-BR" b="1" i="1" smtClean="0"/>
              <a:t>do Direito, 2018. </a:t>
            </a:r>
            <a:endParaRPr lang="pt-BR" b="1" dirty="0" smtClean="0"/>
          </a:p>
          <a:p>
            <a:endParaRPr lang="pt-BR" b="1" dirty="0"/>
          </a:p>
          <a:p>
            <a:endParaRPr lang="pt-BR" b="1" dirty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7940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260648"/>
            <a:ext cx="9036496" cy="10110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pt-BR" sz="1600" b="1" dirty="0" smtClean="0"/>
          </a:p>
          <a:p>
            <a:pPr algn="ctr">
              <a:lnSpc>
                <a:spcPct val="150000"/>
              </a:lnSpc>
            </a:pPr>
            <a:endParaRPr lang="pt-BR" sz="1600" b="1" dirty="0"/>
          </a:p>
          <a:p>
            <a:pPr algn="ctr">
              <a:lnSpc>
                <a:spcPct val="150000"/>
              </a:lnSpc>
            </a:pPr>
            <a:endParaRPr lang="pt-BR" sz="1600" b="1" dirty="0" smtClean="0"/>
          </a:p>
          <a:p>
            <a:pPr algn="ctr">
              <a:lnSpc>
                <a:spcPct val="150000"/>
              </a:lnSpc>
            </a:pPr>
            <a:r>
              <a:rPr lang="pt-BR" sz="1600" b="1" dirty="0" smtClean="0"/>
              <a:t>AS </a:t>
            </a:r>
            <a:r>
              <a:rPr lang="pt-BR" sz="1600" b="1" dirty="0" smtClean="0"/>
              <a:t>GARANTIAS CONSTITUCIONAIS E A JUSTIÇA DO TRABALHO SOBRE A     </a:t>
            </a:r>
            <a:r>
              <a:rPr lang="pt-BR" sz="1600" b="1" dirty="0" smtClean="0"/>
              <a:t>1  </a:t>
            </a:r>
          </a:p>
          <a:p>
            <a:pPr algn="ctr">
              <a:lnSpc>
                <a:spcPct val="150000"/>
              </a:lnSpc>
            </a:pPr>
            <a:r>
              <a:rPr lang="pt-BR" sz="1600" b="1" dirty="0" smtClean="0"/>
              <a:t> </a:t>
            </a:r>
            <a:r>
              <a:rPr lang="pt-BR" sz="1600" b="1" dirty="0" smtClean="0"/>
              <a:t>AMEAÇA DO ESTADO BRASILEIRO    </a:t>
            </a:r>
            <a:endParaRPr lang="pt-BR" sz="1600" b="1" dirty="0" smtClean="0"/>
          </a:p>
          <a:p>
            <a:pPr algn="ctr">
              <a:lnSpc>
                <a:spcPct val="150000"/>
              </a:lnSpc>
            </a:pPr>
            <a:endParaRPr lang="pt-BR" sz="1400" b="1" dirty="0" smtClean="0"/>
          </a:p>
          <a:p>
            <a:pPr algn="ctr">
              <a:lnSpc>
                <a:spcPct val="150000"/>
              </a:lnSpc>
            </a:pPr>
            <a:r>
              <a:rPr lang="pt-BR" sz="1400" b="1" dirty="0" smtClean="0"/>
              <a:t>                                                                                                                                             </a:t>
            </a:r>
            <a:endParaRPr lang="pt-BR" sz="1400" b="1" dirty="0" smtClean="0"/>
          </a:p>
          <a:p>
            <a:pPr algn="just">
              <a:lnSpc>
                <a:spcPct val="150000"/>
              </a:lnSpc>
            </a:pP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APRESENTAÇÃO</a:t>
            </a:r>
            <a:endParaRPr lang="pt-B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BRASILEIRO – RAIMUNDO FAORO / FLORESTAN FERNANDES / JESSÉ SOUZA</a:t>
            </a:r>
          </a:p>
          <a:p>
            <a:pPr algn="just">
              <a:lnSpc>
                <a:spcPct val="150000"/>
              </a:lnSpc>
            </a:pP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CONSTITUIÇÕES BRASILEIRAS E DIREITO DO TRABALHO </a:t>
            </a:r>
          </a:p>
          <a:p>
            <a:pPr algn="just">
              <a:lnSpc>
                <a:spcPct val="150000"/>
              </a:lnSpc>
            </a:pP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ATUAÇÃO SINDICAL</a:t>
            </a:r>
          </a:p>
          <a:p>
            <a:pPr algn="just">
              <a:lnSpc>
                <a:spcPct val="150000"/>
              </a:lnSpc>
            </a:pP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IDENTIFICAÇÃO DE PROBLEMAS E PERSPECTIVAS</a:t>
            </a:r>
          </a:p>
          <a:p>
            <a:pPr algn="just">
              <a:lnSpc>
                <a:spcPct val="150000"/>
              </a:lnSpc>
            </a:pP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ENTREVISTA</a:t>
            </a:r>
            <a:endParaRPr lang="pt-B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CENÁRIO DE 2016 E A </a:t>
            </a: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REFORMA TRABALHISTA</a:t>
            </a:r>
          </a:p>
          <a:p>
            <a:pPr algn="just">
              <a:lnSpc>
                <a:spcPct val="150000"/>
              </a:lnSpc>
            </a:pP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PÓS-DEMOCRÁTICO</a:t>
            </a: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pt-B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REFORMA PREVIDENCIÁRIA</a:t>
            </a:r>
          </a:p>
          <a:p>
            <a:pPr algn="just">
              <a:lnSpc>
                <a:spcPct val="150000"/>
              </a:lnSpc>
            </a:pP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PACOTE ANTICRIME</a:t>
            </a:r>
          </a:p>
          <a:p>
            <a:pPr>
              <a:lnSpc>
                <a:spcPct val="150000"/>
              </a:lnSpc>
            </a:pPr>
            <a:endParaRPr lang="pt-BR" sz="1400" b="1" dirty="0" smtClean="0">
              <a:latin typeface="Arial, sans-serif"/>
            </a:endParaRPr>
          </a:p>
          <a:p>
            <a:pPr>
              <a:lnSpc>
                <a:spcPct val="150000"/>
              </a:lnSpc>
            </a:pPr>
            <a:r>
              <a:rPr lang="pt-BR" sz="1400" b="1" dirty="0">
                <a:latin typeface="Arial, sans-serif"/>
              </a:rPr>
              <a:t> </a:t>
            </a:r>
            <a:r>
              <a:rPr lang="pt-BR" sz="1400" b="1" dirty="0" smtClean="0">
                <a:latin typeface="Arial, sans-serif"/>
              </a:rPr>
              <a:t>                                                                                                                                                                                </a:t>
            </a:r>
            <a:endParaRPr lang="pt-BR" sz="1400" b="1" dirty="0">
              <a:latin typeface="Arial, sans-serif"/>
            </a:endParaRPr>
          </a:p>
          <a:p>
            <a:pPr>
              <a:lnSpc>
                <a:spcPct val="150000"/>
              </a:lnSpc>
            </a:pPr>
            <a:endParaRPr lang="pt-BR" sz="1400" b="1" dirty="0" smtClean="0">
              <a:latin typeface="Arial, sans-serif"/>
            </a:endParaRPr>
          </a:p>
          <a:p>
            <a:pPr>
              <a:lnSpc>
                <a:spcPct val="150000"/>
              </a:lnSpc>
            </a:pPr>
            <a:endParaRPr lang="pt-BR" sz="1400" b="1" dirty="0">
              <a:latin typeface="Arial, sans-serif"/>
            </a:endParaRPr>
          </a:p>
          <a:p>
            <a:pPr>
              <a:lnSpc>
                <a:spcPct val="150000"/>
              </a:lnSpc>
            </a:pPr>
            <a:endParaRPr lang="pt-BR" sz="1400" b="1" dirty="0" smtClean="0">
              <a:latin typeface="Arial, sans-serif"/>
            </a:endParaRPr>
          </a:p>
          <a:p>
            <a:pPr>
              <a:lnSpc>
                <a:spcPct val="150000"/>
              </a:lnSpc>
            </a:pPr>
            <a:endParaRPr lang="pt-BR" sz="1400" b="1" dirty="0">
              <a:latin typeface="Arial, sans-serif"/>
            </a:endParaRPr>
          </a:p>
          <a:p>
            <a:pPr>
              <a:lnSpc>
                <a:spcPct val="150000"/>
              </a:lnSpc>
            </a:pPr>
            <a:endParaRPr lang="pt-BR" sz="1400" b="1" dirty="0" smtClean="0">
              <a:latin typeface="Arial, sans-serif"/>
            </a:endParaRPr>
          </a:p>
          <a:p>
            <a:pPr>
              <a:lnSpc>
                <a:spcPct val="150000"/>
              </a:lnSpc>
            </a:pPr>
            <a:endParaRPr lang="pt-BR" sz="1400" b="1" dirty="0">
              <a:latin typeface="Arial, sans-serif"/>
            </a:endParaRPr>
          </a:p>
          <a:p>
            <a:pPr>
              <a:lnSpc>
                <a:spcPct val="150000"/>
              </a:lnSpc>
            </a:pPr>
            <a:endParaRPr lang="pt-BR" sz="1400" b="1" dirty="0" smtClean="0">
              <a:latin typeface="Arial, sans-serif"/>
            </a:endParaRPr>
          </a:p>
          <a:p>
            <a:pPr>
              <a:lnSpc>
                <a:spcPct val="150000"/>
              </a:lnSpc>
            </a:pPr>
            <a:endParaRPr lang="pt-BR" sz="1400" b="1" dirty="0">
              <a:latin typeface="Arial, sans-serif"/>
            </a:endParaRPr>
          </a:p>
          <a:p>
            <a:pPr>
              <a:lnSpc>
                <a:spcPct val="150000"/>
              </a:lnSpc>
            </a:pPr>
            <a:endParaRPr lang="pt-BR" sz="1400" b="1" dirty="0">
              <a:latin typeface="Arial, sans-serif"/>
            </a:endParaRPr>
          </a:p>
          <a:p>
            <a:pPr>
              <a:lnSpc>
                <a:spcPct val="150000"/>
              </a:lnSpc>
            </a:pPr>
            <a:endParaRPr lang="pt-BR" sz="1400" b="1" dirty="0" smtClean="0">
              <a:latin typeface="Arial, sans-serif"/>
            </a:endParaRPr>
          </a:p>
        </p:txBody>
      </p:sp>
    </p:spTree>
    <p:extLst>
      <p:ext uri="{BB962C8B-B14F-4D97-AF65-F5344CB8AC3E}">
        <p14:creationId xmlns:p14="http://schemas.microsoft.com/office/powerpoint/2010/main" val="387626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2332"/>
            <a:ext cx="9144000" cy="11510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AS GARANTIAS CONSTITUCIONAIS E A JUSTIÇA DO TRABALHO SOB AMEAÇA    2 </a:t>
            </a:r>
          </a:p>
          <a:p>
            <a:pPr algn="ctr"/>
            <a:r>
              <a:rPr lang="pt-BR" sz="2000" b="1" dirty="0" smtClean="0"/>
              <a:t>NO ESTADO BRASILEIRO</a:t>
            </a:r>
          </a:p>
          <a:p>
            <a:pPr algn="just"/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	APRESENTAÇÃO </a:t>
            </a:r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	PANORAMA </a:t>
            </a:r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	Vamos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tentar traçar um panorama do que fora garantido aos trabalhadores em Constituições anteriores e o que está em jogo nas alterações legislativas, trabalhista, previdenciária e projeto anticrime, propostas surgidas pelo cenário oportunista que criou no Brasil, após o golpe na democracia, com a destituição da Presidenta da República, Dilma Rousseff.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	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CLT,  por garantir proteção aos direitos trabalhistas foi o primeiro alvo de ataque com a Reforma Trabalhista, isso por destinar aos trabalhadores uma proteção social, que na lógica liberal/conservadora seria o empecilho para a atuação competente dos empresários.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	Diga-se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que, de início, a Justiça do Trabalho fora instituída na Assembleia Nacional Constituinte de 1934, ainda como órgão administrativo, art. 122 da Constituição de 1934, criada para conter o direito de resistência, para pacificar os conflitos. 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973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116632"/>
            <a:ext cx="892899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ESTADO BRASILEIRO  - RAIMUNDO FAORO / FLORESTAN FERNANDES/ JESSE SOUZA           3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A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partir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da Revolução de 1930 surgem as teorias a respeito de Estado Brasileiro mais estudadas na atualidade.</a:t>
            </a:r>
          </a:p>
          <a:p>
            <a:pPr algn="just"/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A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primeira poderia ser denominada por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uspiana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. Inaugurada por nomes como Sergio Buarque, em seus primórdios,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alcança sua performance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mais abrangente, com Raimundo Faoro, a partir da 2ª edição (refundida)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Os donos do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Poder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Outra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concepção das relações entre Estado e Sociedade que encontrou eco entre os autores do século XX, foi a que elegeu a categoria de nação, para pensar as peculiaridades do chamado “atraso” e subdesenvolvimento. Da colônia à escravidão. </a:t>
            </a:r>
          </a:p>
          <a:p>
            <a:pPr algn="just"/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Tal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ângulo interessou, sobretudo, aos intelectuais ligados de forma estreita ou episódica ao ISEB ( INSTITUTO SUPERIOR DE ESTUDOS BRASILEIROS), uma assimetria inerente ao processo de formação de um povo brasileiro. 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Em terceiro, o coletivo de autores influenciados ou criadores da chamada teoria da independência. Nomes como Teotônio dos Santos, Ruy Mauro Marini e até Fernando Henrique Cardoso num registro muito próprio.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Mais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recentemente, Jessé de Souza, a partir de um diálogo com as ideias de Florestan Fernandes, formulou uma crítica a pontos de vista enunciados por Sergio Buarque e Raymundo Faoro. Em particular, Souza deplora o uso indiscriminado do termo “patrimonialismo”. O sociólogo, com veemência, credita o caráter perverso de nossa configuração estatal, não à incapacidade inata dos brasileiros em distinguir as esferas do “público” e do “privado”, mas sim à componente agressiva e fortemente excludente do capitalismo local umbilicalmente atrelada à alta finança, interna e externa, o denominado </a:t>
            </a:r>
            <a:r>
              <a:rPr lang="pt-B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rentismo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3423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07504" y="188640"/>
            <a:ext cx="8784976" cy="10341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CONSTITUIÇÕES BRASILEIRAS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E DIREITO DE ESTADO                  4</a:t>
            </a:r>
          </a:p>
          <a:p>
            <a:pPr algn="just"/>
            <a:endParaRPr lang="pt-BR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CARTA 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1824 </a:t>
            </a:r>
          </a:p>
          <a:p>
            <a:pPr algn="just"/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"Império do Brasil"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Carta Constitucional outorgada e imposta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Império com Monarquia hereditária e Constitucional de Estado Centralizado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Igreja Católica ligada ao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Estado-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nidense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Dividido em quatro poderes: Executivo, Legislativo, Judiciário e Moderador.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Poder Moderador: Colocava D. Pedro I acima de tudo e de todos.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Eleição indireta.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Voto somente para o homem livre, maior de 25 anos e com renda superior de 800 mil réis por ano.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Composta por 179 artigos, durou 65 anos.</a:t>
            </a:r>
          </a:p>
          <a:p>
            <a:pPr algn="just"/>
            <a:r>
              <a:rPr lang="pt-BR" dirty="0"/>
              <a:t/>
            </a:r>
            <a:br>
              <a:rPr lang="pt-BR" dirty="0"/>
            </a:br>
            <a:endParaRPr lang="pt-BR" dirty="0"/>
          </a:p>
          <a:p>
            <a:pPr algn="just"/>
            <a:endParaRPr lang="pt-BR" b="1" dirty="0" smtClean="0">
              <a:latin typeface="Arial, sans-serif"/>
            </a:endParaRPr>
          </a:p>
          <a:p>
            <a:pPr algn="just"/>
            <a:endParaRPr lang="pt-BR" b="1" dirty="0">
              <a:effectLst/>
              <a:latin typeface="Arial, sans-serif"/>
            </a:endParaRPr>
          </a:p>
          <a:p>
            <a:pPr algn="just"/>
            <a:endParaRPr lang="pt-BR" b="1" dirty="0" smtClean="0">
              <a:latin typeface="Arial, sans-serif"/>
            </a:endParaRPr>
          </a:p>
          <a:p>
            <a:pPr algn="just"/>
            <a:endParaRPr lang="pt-BR" b="1" dirty="0">
              <a:effectLst/>
              <a:latin typeface="Arial, sans-serif"/>
            </a:endParaRPr>
          </a:p>
          <a:p>
            <a:pPr algn="just"/>
            <a:endParaRPr lang="pt-BR" b="1" dirty="0" smtClean="0">
              <a:latin typeface="Arial, sans-serif"/>
            </a:endParaRPr>
          </a:p>
          <a:p>
            <a:pPr algn="just"/>
            <a:endParaRPr lang="pt-BR" b="1" dirty="0">
              <a:effectLst/>
              <a:latin typeface="Arial, sans-serif"/>
            </a:endParaRPr>
          </a:p>
          <a:p>
            <a:pPr algn="just"/>
            <a:endParaRPr lang="pt-BR" b="1" dirty="0" smtClean="0">
              <a:latin typeface="Arial, sans-serif"/>
            </a:endParaRPr>
          </a:p>
          <a:p>
            <a:pPr algn="just"/>
            <a:endParaRPr lang="pt-BR" b="1" dirty="0">
              <a:effectLst/>
              <a:latin typeface="Arial, sans-serif"/>
            </a:endParaRPr>
          </a:p>
          <a:p>
            <a:pPr algn="just"/>
            <a:endParaRPr lang="pt-BR" b="1" dirty="0" smtClean="0">
              <a:latin typeface="Arial, sans-serif"/>
            </a:endParaRPr>
          </a:p>
          <a:p>
            <a:pPr algn="just"/>
            <a:endParaRPr lang="pt-BR" b="1" dirty="0">
              <a:effectLst/>
              <a:latin typeface="Arial, sans-serif"/>
            </a:endParaRPr>
          </a:p>
          <a:p>
            <a:pPr algn="just"/>
            <a:endParaRPr lang="pt-BR" b="1" dirty="0" smtClean="0">
              <a:latin typeface="Arial, sans-serif"/>
            </a:endParaRPr>
          </a:p>
          <a:p>
            <a:pPr algn="just"/>
            <a:endParaRPr lang="pt-BR" b="1" dirty="0">
              <a:effectLst/>
              <a:latin typeface="Arial, sans-serif"/>
            </a:endParaRPr>
          </a:p>
          <a:p>
            <a:pPr algn="just"/>
            <a:endParaRPr lang="pt-BR" b="1" dirty="0" smtClean="0">
              <a:latin typeface="Arial, sans-serif"/>
            </a:endParaRPr>
          </a:p>
          <a:p>
            <a:pPr algn="just"/>
            <a:endParaRPr lang="pt-BR" b="1" dirty="0">
              <a:effectLst/>
              <a:latin typeface="Arial, sans-serif"/>
            </a:endParaRPr>
          </a:p>
          <a:p>
            <a:pPr algn="just"/>
            <a:endParaRPr lang="pt-BR" b="1" dirty="0" smtClean="0">
              <a:latin typeface="Arial, sans-serif"/>
            </a:endParaRPr>
          </a:p>
          <a:p>
            <a:pPr algn="just"/>
            <a:endParaRPr lang="pt-BR" b="1" dirty="0">
              <a:effectLst/>
              <a:latin typeface="Arial, sans-serif"/>
            </a:endParaRPr>
          </a:p>
          <a:p>
            <a:pPr algn="just"/>
            <a:endParaRPr lang="pt-BR" b="1" dirty="0" smtClean="0">
              <a:latin typeface="Arial, sans-serif"/>
            </a:endParaRPr>
          </a:p>
          <a:p>
            <a:pPr algn="just"/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1750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39552" y="17315"/>
            <a:ext cx="8280920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CONSTITUIÇÃO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1891                                                                             4</a:t>
            </a: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Promulgada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Primeira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República (POLÍTICA CAFÉ COM LEITE)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Estado Laico ( separação entre Estado e Igreja Católica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Casamento Civil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Voto aberto (cabresto) para homens com 21 anos ou mais que sejam alfabetizados (mendigos e analfabetos não podiam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Influência norte-americana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Estado Federativo da República Presidencialista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Mais autonomia para Estados e Municípios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Dividido em três poderes: Legislativo, Executivo e Judiciário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Extinção do Poder Moderador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Composta por 91 artigos e mais 8 transitórios, desde 39 anos.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41702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51520" y="116632"/>
            <a:ext cx="87849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CONSTITUIÇÃO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1934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4</a:t>
            </a:r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Promulgada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Voto secreto e universal (reforma eleitoral)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Conquista das Mulheres, Movimentos Feministas e Sufragistas (reforma eleitoral)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"Estados Unidos do Brasil"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Segunda República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Criação da Justiça do Trabalho, salário mínima e férias remuneradas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Composta de 187 artigos e mais de 26 transitórios, durou 3 anos</a:t>
            </a:r>
            <a:r>
              <a:rPr lang="pt-BR" b="1" dirty="0">
                <a:latin typeface="Arial, sans-serif"/>
              </a:rPr>
              <a:t>.</a:t>
            </a:r>
            <a:endParaRPr lang="pt-BR" b="1" dirty="0"/>
          </a:p>
          <a:p>
            <a:pPr algn="just"/>
            <a:r>
              <a:rPr lang="pt-BR" dirty="0"/>
              <a:t/>
            </a:r>
            <a:br>
              <a:rPr lang="pt-BR" dirty="0"/>
            </a:br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733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11266"/>
            <a:ext cx="8107326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CONSTITUIÇÃO DE 1937                                                                              4</a:t>
            </a: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Polaca – Inspirada na Polônia ( Fascista)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Outorgada ( Carta Constitucional Imposta)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Centralizaçao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do Poder nas mãos de Getúlio Vargas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Dissolução do Congresso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Instauração do Estado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Novo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Constituição de aspecto fascista, autoritária e antidemocrática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Eleições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indiretas com mandatos de 6 anos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Autonomia e amplo poderes ao presidente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Retirado o direito de Greve e admitida a Pena de Morte.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 smtClean="0"/>
          </a:p>
          <a:p>
            <a:pPr algn="just"/>
            <a:r>
              <a:rPr lang="pt-BR" dirty="0" smtClean="0"/>
              <a:t>Promulgada a CLT em 1º de maio de 1943, Consolidação das Leis Trabalhistas, cuja parte material tem como base a Encíclica do Papa Leão XIII, </a:t>
            </a:r>
            <a:r>
              <a:rPr lang="pt-BR" dirty="0" err="1" smtClean="0"/>
              <a:t>Rerum</a:t>
            </a:r>
            <a:r>
              <a:rPr lang="pt-BR" dirty="0" smtClean="0"/>
              <a:t> </a:t>
            </a:r>
            <a:r>
              <a:rPr lang="pt-BR" dirty="0" err="1" smtClean="0"/>
              <a:t>Novarum</a:t>
            </a:r>
            <a:r>
              <a:rPr lang="pt-BR" dirty="0" smtClean="0"/>
              <a:t>, de 15 de maio de 1891, o que havia de mais avançado à época no que concerne aos direitos sociais.</a:t>
            </a:r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738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55576" y="27678"/>
            <a:ext cx="8208912" cy="10341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CONSTITUIÇÃO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1946                                                                             4</a:t>
            </a:r>
          </a:p>
          <a:p>
            <a:pPr algn="just"/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Carta Constitucional promulgada legalmente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"Estados Unidos do Brasil"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Revogação da Carta Constitucional do Estado Novo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Volta do Poder Executivo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Independência aos poderes Executivo, Judiciário e Legislativo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Reconhecimento da igualdade de todos perante a lei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Fim da censura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Liberdade individual, de expressão e manifestação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Fim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da pena de morte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Composta de 218 artigos e mais 36 provisórios, durou 18 anos</a:t>
            </a:r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54433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</TotalTime>
  <Words>1007</Words>
  <Application>Microsoft Office PowerPoint</Application>
  <PresentationFormat>Apresentação na tela (4:3)</PresentationFormat>
  <Paragraphs>297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 AS GARANTIAS CONSTITUCIONAIS E A JUSTIÇA DO TRABALHO SOB AMEAÇA NO ESTADO BRASILEIRO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APRO AOS CONCEITOS DE ESTADO, ESTADO BRASILEIRO E A CONJUNTURA DE EXCEÇÃO A PARTIR DE 2016</dc:title>
  <dc:creator>raquel.braga</dc:creator>
  <cp:lastModifiedBy>raquel.braga</cp:lastModifiedBy>
  <cp:revision>56</cp:revision>
  <dcterms:created xsi:type="dcterms:W3CDTF">2019-03-24T14:39:11Z</dcterms:created>
  <dcterms:modified xsi:type="dcterms:W3CDTF">2019-03-29T04:13:44Z</dcterms:modified>
</cp:coreProperties>
</file>