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97" r:id="rId9"/>
    <p:sldId id="264" r:id="rId10"/>
    <p:sldId id="265" r:id="rId11"/>
    <p:sldId id="256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77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8" r:id="rId40"/>
    <p:sldId id="296" r:id="rId41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4624" autoAdjust="0"/>
  </p:normalViewPr>
  <p:slideViewPr>
    <p:cSldViewPr snapToGrid="0" snapToObjects="1">
      <p:cViewPr>
        <p:scale>
          <a:sx n="60" d="100"/>
          <a:sy n="60" d="100"/>
        </p:scale>
        <p:origin x="-166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7EA0-E0C3-674C-B85C-557CF9AF21D7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5733-326F-0A45-BFAE-63567D0B58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75733-326F-0A45-BFAE-63567D0B58FB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75733-326F-0A45-BFAE-63567D0B58FB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3F663-7C78-6C42-A458-BDF676BFACE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6710-E98C-1648-9EA6-595DB2DA63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naestrada.blog.br/bonito-flutuacao-no-rio-da-prata/" TargetMode="External"/><Relationship Id="rId13" Type="http://schemas.openxmlformats.org/officeDocument/2006/relationships/hyperlink" Target="https://folclorando.wordpress.com/2015/01/14/qual-a-diferenca-entre-caipora-e-curupira/&#193;rvore" TargetMode="External"/><Relationship Id="rId3" Type="http://schemas.openxmlformats.org/officeDocument/2006/relationships/hyperlink" Target="http://conexaoplaneta.com.br/blog/dia-da-amazonia-em-prosa-e-imagens/" TargetMode="External"/><Relationship Id="rId7" Type="http://schemas.openxmlformats.org/officeDocument/2006/relationships/hyperlink" Target="http://portalamazonia.com/noticias/conheca-12-passaros-que-vivem-na-zona-urbana-de-manaus" TargetMode="External"/><Relationship Id="rId12" Type="http://schemas.openxmlformats.org/officeDocument/2006/relationships/hyperlink" Target="https://www.pensamentoverde.com.br/meio-ambiente/guarana-amazonia-saiba-fruto-brasileiro/" TargetMode="External"/><Relationship Id="rId17" Type="http://schemas.openxmlformats.org/officeDocument/2006/relationships/hyperlink" Target="https://pt.depositphotos.com/90362986/stock-illustration-big-golden-ribbon-scroll-of.html" TargetMode="External"/><Relationship Id="rId2" Type="http://schemas.openxmlformats.org/officeDocument/2006/relationships/hyperlink" Target="https://www.terra.com.br/noticias/ciencia/estudo-aponta-que-floresta-amazonica-esta-em-risco-por-seca-e-desmatamento,766a8fe5210a1e27583580f902b84344ko2dquya.html" TargetMode="External"/><Relationship Id="rId16" Type="http://schemas.openxmlformats.org/officeDocument/2006/relationships/hyperlink" Target="https://www.wattpad.com/story/78426466-reuni%C3%A3o-secret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oamazonaseassim.com.br/lenda-do-pirarucu/" TargetMode="External"/><Relationship Id="rId11" Type="http://schemas.openxmlformats.org/officeDocument/2006/relationships/hyperlink" Target="http://importfrance.blogspot.com/2010/09/pulmoes-do-mundo-floresta-amazonica.html" TargetMode="External"/><Relationship Id="rId5" Type="http://schemas.openxmlformats.org/officeDocument/2006/relationships/hyperlink" Target="https://demonstre.com/lendas-do-folclore-brasileiro/lendas-do-folclore-brasileiro-7/" TargetMode="External"/><Relationship Id="rId15" Type="http://schemas.openxmlformats.org/officeDocument/2006/relationships/hyperlink" Target="https://deolhonosruralistas.com.br/2018/08/13/vilao-do-desmatamento-ilegal-correntao-e-vendido-na-internet-com-dicas-para-evitar-fiscalizacao/" TargetMode="External"/><Relationship Id="rId10" Type="http://schemas.openxmlformats.org/officeDocument/2006/relationships/hyperlink" Target="https://www.wikiaves.com.br/2304145" TargetMode="External"/><Relationship Id="rId4" Type="http://schemas.openxmlformats.org/officeDocument/2006/relationships/hyperlink" Target="https://www.greenpeace.org/brasil/blog/a-amazonia-e-sua-e-nossa-e-de-todos-nos/" TargetMode="External"/><Relationship Id="rId9" Type="http://schemas.openxmlformats.org/officeDocument/2006/relationships/hyperlink" Target="http://desenvolvimento-infantil.blog.br/como-sera-a-primeira-infancia-da-crianca-indigena/" TargetMode="External"/><Relationship Id="rId14" Type="http://schemas.openxmlformats.org/officeDocument/2006/relationships/hyperlink" Target="https://www.debatenews.com.br/2017/06/18/empresa-dona-de-pch-pressiona-a-imprensa-e-ameniza-desmatamento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saosoretalhos.blogspot.com/2012/12/empurrando-o-filhote-para-fora-do-ninho.html" TargetMode="External"/><Relationship Id="rId13" Type="http://schemas.openxmlformats.org/officeDocument/2006/relationships/hyperlink" Target="http://www.direitosdosanimais.org/website/noticia/show.asp?pgpCode=CC336D71-6F27-A71E-EE0B-9B5D8DEFD5D7" TargetMode="External"/><Relationship Id="rId18" Type="http://schemas.openxmlformats.org/officeDocument/2006/relationships/hyperlink" Target="http://www.castannuts.com.br/2018/06/05/castanheiros/" TargetMode="External"/><Relationship Id="rId3" Type="http://schemas.openxmlformats.org/officeDocument/2006/relationships/hyperlink" Target="http://arquivosdoparanormal.blogspot.com/2016/01/sague-de-dragao-conheca-arvore-que.html" TargetMode="External"/><Relationship Id="rId7" Type="http://schemas.openxmlformats.org/officeDocument/2006/relationships/hyperlink" Target="http://mosqueiroambiental.blogspot.com/2012/08/frutas-do-para.html" TargetMode="External"/><Relationship Id="rId12" Type="http://schemas.openxmlformats.org/officeDocument/2006/relationships/hyperlink" Target="https://www.nationalgeographicbrasil.com/cultura/2018/08/povos-indigenas-wajapi-amazonia-renca-reserva" TargetMode="External"/><Relationship Id="rId17" Type="http://schemas.openxmlformats.org/officeDocument/2006/relationships/hyperlink" Target="https://veja.abril.com.br/brasil/indio-morre-em-reintegracao-de-posse-em-ms/" TargetMode="External"/><Relationship Id="rId2" Type="http://schemas.openxmlformats.org/officeDocument/2006/relationships/hyperlink" Target="https://exame.abril.com.br/ciencia/video-narra-fuga-de-arvore-de-115-anos/" TargetMode="External"/><Relationship Id="rId16" Type="http://schemas.openxmlformats.org/officeDocument/2006/relationships/hyperlink" Target="https://documentacao.socioambiental.org/noticias/fotos_noticia/2213_20090623_16495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rekearth.com/gallery/South_America/Brazil/Northeast/Piaui/Teresina/photo776886.htm" TargetMode="External"/><Relationship Id="rId11" Type="http://schemas.openxmlformats.org/officeDocument/2006/relationships/hyperlink" Target="http://www.juinanews.com.br/noticia/26148/" TargetMode="External"/><Relationship Id="rId5" Type="http://schemas.openxmlformats.org/officeDocument/2006/relationships/hyperlink" Target="https://pt.dreamstime.com/cuidado-da-vida-nova-planta-molhando-efeito-do-vintage-image108779840" TargetMode="External"/><Relationship Id="rId15" Type="http://schemas.openxmlformats.org/officeDocument/2006/relationships/hyperlink" Target="http://g1.globo.com/goias/noticia/2015/07/apos-evento-indios-dizem-que-foram-expulsos-de-onibus-por-preconceito.html" TargetMode="External"/><Relationship Id="rId10" Type="http://schemas.openxmlformats.org/officeDocument/2006/relationships/hyperlink" Target="http://viagemempauta.com.br/2017/03/17/igarapes-na-amazonia/" TargetMode="External"/><Relationship Id="rId4" Type="http://schemas.openxmlformats.org/officeDocument/2006/relationships/hyperlink" Target="https://www.greenpeace.org/brasil/blog/a-amazonia-e-sua-e-nossa-e-de-todos-nos/" TargetMode="External"/><Relationship Id="rId9" Type="http://schemas.openxmlformats.org/officeDocument/2006/relationships/hyperlink" Target="http://ribeirobr.blogspot.com/2016/06/o-voo-e-o-ninho.html" TargetMode="External"/><Relationship Id="rId14" Type="http://schemas.openxmlformats.org/officeDocument/2006/relationships/hyperlink" Target="https://www.survivalbrasil.org/povos/awa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omeufuscafala.zip.net/arch2005-01-01_2005-01-31.html" TargetMode="External"/><Relationship Id="rId3" Type="http://schemas.openxmlformats.org/officeDocument/2006/relationships/hyperlink" Target="https://www.campograndenews.com.br/cidades/interior/indio-morreu-com-tiro-na-cabeca-e-no-dia-do-confronto-aponta-laudo-do-iml" TargetMode="External"/><Relationship Id="rId7" Type="http://schemas.openxmlformats.org/officeDocument/2006/relationships/hyperlink" Target="http://wp.clicrbs.com.br/brasildebombachas/page/2/?topo=13,1,1,,,13&amp;status=encerrado" TargetMode="External"/><Relationship Id="rId2" Type="http://schemas.openxmlformats.org/officeDocument/2006/relationships/hyperlink" Target="https://fpabramo.org.br/2017/09/20/eterna-marcha-contra-violencia-no-camp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vistatrip.uol.com.br/trip/suicidio-indigena-bate-recordes-morte-voluntaria-e-consequencia-de-uma-existencia-em-conflito" TargetMode="External"/><Relationship Id="rId5" Type="http://schemas.openxmlformats.org/officeDocument/2006/relationships/hyperlink" Target="https://racismoambiental.net.br/2018/09/02/fortes-livre-e-suicidas-sebastiao-salgado-fotografa-os-suruwaha-na-amazonia/" TargetMode="External"/><Relationship Id="rId10" Type="http://schemas.openxmlformats.org/officeDocument/2006/relationships/hyperlink" Target="https://www.terra.com.br/noticias/ciencia/estudo-aponta-que-floresta-amazonica-esta-em-risco-por-seca-e-desmatamento,766a8fe5210a1e27583580f902b84344ko2dquya.html" TargetMode="External"/><Relationship Id="rId4" Type="http://schemas.openxmlformats.org/officeDocument/2006/relationships/hyperlink" Target="https://www.acritica.com/channels/governo/news/relatorio-aponta-118-indigenas-assassinados-no-brasil-em-2016" TargetMode="External"/><Relationship Id="rId9" Type="http://schemas.openxmlformats.org/officeDocument/2006/relationships/hyperlink" Target="http://www.iela.ufsc.br/noticia/20-de-novembro-dia-da-consciencia-neg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resta 3.jpg"/>
          <p:cNvPicPr>
            <a:picLocks noChangeAspect="1"/>
          </p:cNvPicPr>
          <p:nvPr/>
        </p:nvPicPr>
        <p:blipFill>
          <a:blip r:embed="rId2">
            <a:alphaModFix amt="62000"/>
            <a:lum bright="41000" contrast="52000"/>
          </a:blip>
          <a:stretch>
            <a:fillRect/>
          </a:stretch>
        </p:blipFill>
        <p:spPr>
          <a:xfrm>
            <a:off x="-24658" y="0"/>
            <a:ext cx="91686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4223" y="1"/>
            <a:ext cx="7179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chemeClr val="accent3">
                    <a:lumMod val="50000"/>
                  </a:schemeClr>
                </a:solidFill>
                <a:latin typeface="Sanvito Pro Light" pitchFamily="66" charset="0"/>
                <a:cs typeface="Wawati TC Regular"/>
              </a:rPr>
              <a:t>SAGA DA AMAZÔNIA</a:t>
            </a:r>
            <a:endParaRPr lang="pt-BR" sz="9600" b="1" dirty="0">
              <a:solidFill>
                <a:schemeClr val="accent3">
                  <a:lumMod val="50000"/>
                </a:schemeClr>
              </a:solidFill>
              <a:latin typeface="Sanvito Pro Light" pitchFamily="66" charset="0"/>
              <a:cs typeface="Wawati TC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591" y="3474187"/>
            <a:ext cx="29611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Chalkduster"/>
              </a:rPr>
              <a:t>Vital Farias</a:t>
            </a:r>
            <a:endParaRPr lang="pt-BR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tória régia.jpg"/>
          <p:cNvPicPr>
            <a:picLocks noChangeAspect="1"/>
          </p:cNvPicPr>
          <p:nvPr/>
        </p:nvPicPr>
        <p:blipFill>
          <a:blip r:embed="rId2"/>
          <a:srcRect b="9143"/>
          <a:stretch>
            <a:fillRect/>
          </a:stretch>
        </p:blipFill>
        <p:spPr>
          <a:xfrm>
            <a:off x="0" y="0"/>
            <a:ext cx="4048791" cy="2804944"/>
          </a:xfrm>
          <a:prstGeom prst="rect">
            <a:avLst/>
          </a:prstGeom>
        </p:spPr>
      </p:pic>
      <p:pic>
        <p:nvPicPr>
          <p:cNvPr id="4" name="Picture 3" descr="ar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" y="3654086"/>
            <a:ext cx="5095209" cy="2868732"/>
          </a:xfrm>
          <a:prstGeom prst="rect">
            <a:avLst/>
          </a:prstGeom>
        </p:spPr>
      </p:pic>
      <p:pic>
        <p:nvPicPr>
          <p:cNvPr id="5" name="Picture 4" descr="Guaraná da Amazô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244" y="480938"/>
            <a:ext cx="4230862" cy="3173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4550" y="3759204"/>
            <a:ext cx="2171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Era</a:t>
            </a:r>
          </a:p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flora,</a:t>
            </a:r>
          </a:p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fauna, </a:t>
            </a:r>
          </a:p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frutos </a:t>
            </a:r>
          </a:p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e flores</a:t>
            </a:r>
            <a:endParaRPr lang="pt-BR" sz="36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ipora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5" y="115440"/>
            <a:ext cx="4733450" cy="6604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253067"/>
            <a:ext cx="32861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Toda mata tem </a:t>
            </a:r>
          </a:p>
          <a:p>
            <a:pPr algn="ctr"/>
            <a:r>
              <a:rPr lang="pt-PT" sz="4400" b="1" dirty="0" err="1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caipora</a:t>
            </a:r>
            <a:r>
              <a:rPr lang="pt-PT" sz="44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 </a:t>
            </a:r>
          </a:p>
          <a:p>
            <a:pPr algn="ctr"/>
            <a:r>
              <a:rPr lang="pt-PT" sz="44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para a mata </a:t>
            </a:r>
            <a:r>
              <a:rPr lang="pt-PT" sz="4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vigiar</a:t>
            </a:r>
            <a:endParaRPr lang="pt-PT" sz="46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a destruí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08" y="1058273"/>
            <a:ext cx="7690926" cy="5768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" y="236490"/>
            <a:ext cx="9108000" cy="612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Veio caipora de fora para a mata definhar</a:t>
            </a:r>
            <a:endParaRPr lang="pt-BR" sz="40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33866"/>
            <a:ext cx="8504876" cy="5537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991" y="5655729"/>
            <a:ext cx="885613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E trouxe </a:t>
            </a:r>
            <a:r>
              <a:rPr lang="pt-PT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dragão-de-ferro</a:t>
            </a:r>
            <a:r>
              <a:rPr lang="pt-PT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  <a:r>
              <a:rPr lang="pt-PT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prá</a:t>
            </a:r>
            <a:r>
              <a:rPr lang="pt-PT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comer muita madeira</a:t>
            </a:r>
          </a:p>
          <a:p>
            <a:pPr algn="ctr"/>
            <a:r>
              <a:rPr lang="pt-PT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E trouxe em estilo gigante, </a:t>
            </a:r>
            <a:r>
              <a:rPr lang="pt-PT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prá</a:t>
            </a:r>
            <a:r>
              <a:rPr lang="pt-PT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acabar com a capoeira</a:t>
            </a:r>
            <a:endParaRPr lang="pt-PT" sz="32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gaminho.jpg"/>
          <p:cNvPicPr>
            <a:picLocks noChangeAspect="1"/>
          </p:cNvPicPr>
          <p:nvPr/>
        </p:nvPicPr>
        <p:blipFill>
          <a:blip r:embed="rId2"/>
          <a:srcRect l="5336" t="3252" r="8244" b="4065"/>
          <a:stretch>
            <a:fillRect/>
          </a:stretch>
        </p:blipFill>
        <p:spPr>
          <a:xfrm>
            <a:off x="0" y="0"/>
            <a:ext cx="4570744" cy="6858000"/>
          </a:xfrm>
          <a:prstGeom prst="rect">
            <a:avLst/>
          </a:prstGeom>
        </p:spPr>
      </p:pic>
      <p:pic>
        <p:nvPicPr>
          <p:cNvPr id="3" name="Picture 2" descr="secreta.jpg"/>
          <p:cNvPicPr>
            <a:picLocks noChangeAspect="1"/>
          </p:cNvPicPr>
          <p:nvPr/>
        </p:nvPicPr>
        <p:blipFill>
          <a:blip r:embed="rId3"/>
          <a:srcRect t="25256" b="13457"/>
          <a:stretch>
            <a:fillRect/>
          </a:stretch>
        </p:blipFill>
        <p:spPr>
          <a:xfrm>
            <a:off x="5133164" y="436622"/>
            <a:ext cx="4010836" cy="5085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36" y="1456267"/>
            <a:ext cx="360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latin typeface="Perpetua Titling MT"/>
                <a:cs typeface="Perpetua Titling MT"/>
              </a:rPr>
              <a:t>Fizeram </a:t>
            </a:r>
          </a:p>
          <a:p>
            <a:pPr algn="ctr"/>
            <a:r>
              <a:rPr lang="pt-PT" sz="3200" b="1" dirty="0" smtClean="0">
                <a:latin typeface="Perpetua Titling MT"/>
                <a:cs typeface="Perpetua Titling MT"/>
              </a:rPr>
              <a:t>logo </a:t>
            </a:r>
          </a:p>
          <a:p>
            <a:pPr algn="ctr"/>
            <a:r>
              <a:rPr lang="pt-PT" sz="3200" b="1" dirty="0" smtClean="0">
                <a:latin typeface="Perpetua Titling MT"/>
                <a:cs typeface="Perpetua Titling MT"/>
              </a:rPr>
              <a:t>o </a:t>
            </a:r>
            <a:r>
              <a:rPr lang="pt-PT" sz="3200" b="1" dirty="0" err="1" smtClean="0">
                <a:latin typeface="Perpetua Titling MT"/>
                <a:cs typeface="Perpetua Titling MT"/>
              </a:rPr>
              <a:t>projeto</a:t>
            </a:r>
            <a:r>
              <a:rPr lang="pt-PT" sz="3200" b="1" dirty="0" smtClean="0">
                <a:latin typeface="Perpetua Titling MT"/>
                <a:cs typeface="Perpetua Titling MT"/>
              </a:rPr>
              <a:t> </a:t>
            </a:r>
          </a:p>
          <a:p>
            <a:pPr algn="ctr"/>
            <a:r>
              <a:rPr lang="pt-PT" sz="3200" b="1" dirty="0" smtClean="0">
                <a:latin typeface="Perpetua Titling MT"/>
                <a:cs typeface="Perpetua Titling MT"/>
              </a:rPr>
              <a:t>sem </a:t>
            </a:r>
          </a:p>
          <a:p>
            <a:pPr algn="ctr"/>
            <a:r>
              <a:rPr lang="pt-PT" sz="3200" b="1" dirty="0" smtClean="0">
                <a:latin typeface="Perpetua Titling MT"/>
                <a:cs typeface="Perpetua Titling MT"/>
              </a:rPr>
              <a:t>ninguém testemunhar</a:t>
            </a:r>
            <a:endParaRPr lang="pt-PT" sz="3200" b="1" dirty="0">
              <a:latin typeface="Perpetua Titling MT"/>
              <a:cs typeface="Perpetua Titling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gão corta madeira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81" y="244639"/>
            <a:ext cx="6727355" cy="5045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251" y="5384751"/>
            <a:ext cx="8856000" cy="1260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Prá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o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dragão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cortar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madeira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e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toda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mata</a:t>
            </a:r>
            <a:r>
              <a:rPr lang="en-US" sz="40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derrubar</a:t>
            </a:r>
            <a:endParaRPr lang="pt-BR" sz="40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vore anda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20" y="101598"/>
            <a:ext cx="7956841" cy="53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748" y="5496854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Se a floresta meu amigo, </a:t>
            </a:r>
          </a:p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tivesse pé prá andar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vando as árvores.jpg"/>
          <p:cNvPicPr>
            <a:picLocks noChangeAspect="1"/>
          </p:cNvPicPr>
          <p:nvPr/>
        </p:nvPicPr>
        <p:blipFill>
          <a:blip r:embed="rId2"/>
          <a:srcRect t="14618"/>
          <a:stretch>
            <a:fillRect/>
          </a:stretch>
        </p:blipFill>
        <p:spPr>
          <a:xfrm>
            <a:off x="3660864" y="3457667"/>
            <a:ext cx="5483136" cy="3400333"/>
          </a:xfrm>
          <a:prstGeom prst="rect">
            <a:avLst/>
          </a:prstGeom>
        </p:spPr>
      </p:pic>
      <p:pic>
        <p:nvPicPr>
          <p:cNvPr id="2" name="Picture 1" descr="Arvore sangr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5090" cy="3882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8183" y="314325"/>
            <a:ext cx="38629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Eu garanto, </a:t>
            </a:r>
          </a:p>
          <a:p>
            <a:pPr algn="ctr"/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meu amigo, </a:t>
            </a:r>
          </a:p>
          <a:p>
            <a:pPr algn="ctr"/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com o </a:t>
            </a:r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perigo </a:t>
            </a:r>
          </a:p>
          <a:p>
            <a:pPr algn="ctr"/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não tinha </a:t>
            </a:r>
          </a:p>
          <a:p>
            <a:pPr algn="ctr"/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ficado lá</a:t>
            </a:r>
            <a:endParaRPr lang="pt-BR" sz="36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to cresce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1486">
            <a:off x="1999129" y="1871995"/>
            <a:ext cx="6854809" cy="4602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63349">
            <a:off x="193916" y="424451"/>
            <a:ext cx="83142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O que se corta em segundos gasta tempo prá vingar</a:t>
            </a:r>
            <a:endParaRPr lang="pt-BR" sz="46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açu no ca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95" y="275481"/>
            <a:ext cx="3157939" cy="4216011"/>
          </a:xfrm>
          <a:prstGeom prst="rect">
            <a:avLst/>
          </a:prstGeom>
        </p:spPr>
      </p:pic>
      <p:pic>
        <p:nvPicPr>
          <p:cNvPr id="3" name="Picture 2" descr="tucum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11" y="2977029"/>
            <a:ext cx="5540689" cy="3739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5299" y="84661"/>
            <a:ext cx="3981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E o fruto que </a:t>
            </a:r>
          </a:p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dá no cacho</a:t>
            </a:r>
          </a:p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 prá gente</a:t>
            </a:r>
          </a:p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 se alimentar?</a:t>
            </a:r>
            <a:endParaRPr lang="pt-BR" sz="44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est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9" y="4194128"/>
            <a:ext cx="3431398" cy="2283440"/>
          </a:xfrm>
          <a:prstGeom prst="rect">
            <a:avLst/>
          </a:prstGeom>
        </p:spPr>
      </p:pic>
      <p:pic>
        <p:nvPicPr>
          <p:cNvPr id="6" name="Picture 5" descr="florest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759" y="3969260"/>
            <a:ext cx="5193241" cy="2888740"/>
          </a:xfrm>
          <a:prstGeom prst="rect">
            <a:avLst/>
          </a:prstGeom>
        </p:spPr>
      </p:pic>
      <p:pic>
        <p:nvPicPr>
          <p:cNvPr id="7" name="Picture 6" descr="florest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941" y="293284"/>
            <a:ext cx="5778059" cy="3214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64" y="361416"/>
            <a:ext cx="3149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Era uma vez</a:t>
            </a:r>
          </a:p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 na Amazônia </a:t>
            </a:r>
          </a:p>
          <a:p>
            <a:pPr algn="ctr"/>
            <a:r>
              <a:rPr lang="pt-BR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a mais bonita floresta</a:t>
            </a:r>
            <a:endParaRPr lang="pt-BR" sz="44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aros no nin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1" y="-7103"/>
            <a:ext cx="4596175" cy="3447131"/>
          </a:xfrm>
          <a:prstGeom prst="rect">
            <a:avLst/>
          </a:prstGeom>
        </p:spPr>
      </p:pic>
      <p:pic>
        <p:nvPicPr>
          <p:cNvPr id="3" name="Picture 2" descr="voo e ni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74" y="2573154"/>
            <a:ext cx="4550926" cy="4299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392" y="3657601"/>
            <a:ext cx="3903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Depois tem o passarinho, </a:t>
            </a:r>
          </a:p>
          <a:p>
            <a:pPr algn="ctr"/>
            <a:r>
              <a:rPr lang="pt-BR" sz="44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tem o ninho, </a:t>
            </a:r>
          </a:p>
          <a:p>
            <a:pPr algn="ctr"/>
            <a:r>
              <a:rPr lang="pt-BR" sz="44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tem o ar</a:t>
            </a:r>
            <a:endParaRPr lang="pt-BR" sz="44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garape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43" y="0"/>
            <a:ext cx="7305657" cy="5017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113871"/>
            <a:ext cx="461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err="1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Igarapé</a:t>
            </a:r>
            <a:r>
              <a:rPr lang="pt-PT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, rio abaixo, </a:t>
            </a:r>
          </a:p>
          <a:p>
            <a:r>
              <a:rPr lang="pt-PT" sz="44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tem riacho...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95314">
            <a:off x="952875" y="5625240"/>
            <a:ext cx="719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E esse rio que é um mar</a:t>
            </a:r>
            <a:endParaRPr lang="pt-PT" sz="48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  <p:pic>
        <p:nvPicPr>
          <p:cNvPr id="3" name="Picture 2" descr="rio tapajó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209550"/>
            <a:ext cx="7629507" cy="508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tor destrói flore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76" y="1095705"/>
            <a:ext cx="6965244" cy="5223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50" y="220137"/>
            <a:ext cx="8877300" cy="540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Mas</a:t>
            </a:r>
            <a:r>
              <a:rPr lang="en-US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o</a:t>
            </a:r>
            <a:r>
              <a:rPr lang="en-US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dragão</a:t>
            </a:r>
            <a:r>
              <a:rPr lang="en-US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continua </a:t>
            </a:r>
            <a:r>
              <a:rPr lang="en-US" sz="36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na</a:t>
            </a:r>
            <a:r>
              <a:rPr lang="en-US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floresta</a:t>
            </a:r>
            <a:r>
              <a:rPr lang="en-US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  <a:latin typeface="Adobe Caslon Pro"/>
                <a:cs typeface="Adobe Caslon Pro"/>
              </a:rPr>
              <a:t>devorar</a:t>
            </a:r>
            <a:endParaRPr lang="pt-BR" sz="36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b. mart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81" y="0"/>
            <a:ext cx="3949700" cy="2633133"/>
          </a:xfrm>
          <a:prstGeom prst="rect">
            <a:avLst/>
          </a:prstGeom>
        </p:spPr>
      </p:pic>
      <p:pic>
        <p:nvPicPr>
          <p:cNvPr id="6" name="Picture 5" descr="Hab m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39733" cy="3093155"/>
          </a:xfrm>
          <a:prstGeom prst="rect">
            <a:avLst/>
          </a:prstGeom>
        </p:spPr>
      </p:pic>
      <p:pic>
        <p:nvPicPr>
          <p:cNvPr id="5" name="Picture 4" descr="Habitante da mat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621" y="2633133"/>
            <a:ext cx="4737101" cy="3158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76" y="3254367"/>
            <a:ext cx="29336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E quem habita essa mata, </a:t>
            </a:r>
          </a:p>
          <a:p>
            <a:pPr algn="ctr"/>
            <a:r>
              <a:rPr lang="pt-BR" sz="38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prá onde </a:t>
            </a:r>
          </a:p>
          <a:p>
            <a:pPr algn="ctr"/>
            <a:r>
              <a:rPr lang="pt-BR" sz="38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vai se mudar?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??</a:t>
            </a:r>
            <a:endParaRPr lang="pt-BR" sz="38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o fugi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834" y="555462"/>
            <a:ext cx="4974166" cy="2785533"/>
          </a:xfrm>
          <a:prstGeom prst="rect">
            <a:avLst/>
          </a:prstGeom>
        </p:spPr>
      </p:pic>
      <p:pic>
        <p:nvPicPr>
          <p:cNvPr id="3" name="Picture 2" descr="Preguiça fugi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64252"/>
            <a:ext cx="4436532" cy="329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" y="44584"/>
            <a:ext cx="4169832" cy="3420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sz="32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Corre índio, seringueiro, preguiça, tamanduá,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tartaruga,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pé ligeiro, 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corre-corre tribo 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dos </a:t>
            </a:r>
            <a:r>
              <a:rPr lang="pt-BR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Kamaiurá</a:t>
            </a:r>
            <a:endParaRPr lang="pt-BR" sz="32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endParaRPr lang="pt-BR" sz="32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Picture 3" descr="Tamanduá mor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5893">
            <a:off x="4753705" y="3799436"/>
            <a:ext cx="4154311" cy="274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os em retir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470400" cy="2873829"/>
          </a:xfrm>
          <a:prstGeom prst="rect">
            <a:avLst/>
          </a:prstGeom>
        </p:spPr>
      </p:pic>
      <p:pic>
        <p:nvPicPr>
          <p:cNvPr id="3" name="Picture 2" descr="Polícia persegue índ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2471">
            <a:off x="171959" y="3647182"/>
            <a:ext cx="4065912" cy="2032957"/>
          </a:xfrm>
          <a:prstGeom prst="rect">
            <a:avLst/>
          </a:prstGeom>
        </p:spPr>
      </p:pic>
      <p:pic>
        <p:nvPicPr>
          <p:cNvPr id="4" name="Picture 3" descr="índio e a ar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1" y="4304624"/>
            <a:ext cx="4673599" cy="2553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5758" y="331075"/>
            <a:ext cx="4428000" cy="36009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dirty="0" smtClean="0">
              <a:solidFill>
                <a:schemeClr val="bg1"/>
              </a:solidFill>
              <a:latin typeface="Adobe Caslon Pro"/>
              <a:cs typeface="Adobe Caslon Pro"/>
            </a:endParaRP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No lugar que havia mata, 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hoje há perseguição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dobe Caslon Pro"/>
                <a:cs typeface="Adobe Caslon Pro"/>
              </a:rPr>
              <a:t>g</a:t>
            </a:r>
            <a:r>
              <a:rPr lang="pt-B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rileiro mata posseiro 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só prá lhe 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roubar seu chão</a:t>
            </a:r>
            <a:endParaRPr lang="pt-BR" sz="36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tanhei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56385">
            <a:off x="419748" y="956990"/>
            <a:ext cx="4762500" cy="3171825"/>
          </a:xfrm>
          <a:prstGeom prst="rect">
            <a:avLst/>
          </a:prstGeom>
        </p:spPr>
      </p:pic>
      <p:pic>
        <p:nvPicPr>
          <p:cNvPr id="3" name="Picture 2" descr="Seringueir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0089">
            <a:off x="3795677" y="2747112"/>
            <a:ext cx="4917987" cy="3045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15083">
            <a:off x="5029207" y="321733"/>
            <a:ext cx="3471332" cy="175432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Castanheiro, seringueiro já viraram até peão</a:t>
            </a:r>
            <a:endParaRPr lang="pt-BR" sz="36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lito de grilheiro e possei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4533" cy="3728720"/>
          </a:xfrm>
          <a:prstGeom prst="rect">
            <a:avLst/>
          </a:prstGeom>
        </p:spPr>
      </p:pic>
      <p:pic>
        <p:nvPicPr>
          <p:cNvPr id="3" name="Picture 2" descr="Morte de índ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57" y="3728720"/>
            <a:ext cx="4097867" cy="307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420" y="4547928"/>
            <a:ext cx="4436534" cy="175432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Afora</a:t>
            </a:r>
            <a:r>
              <a:rPr lang="en-US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os</a:t>
            </a:r>
            <a:r>
              <a:rPr lang="en-US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que</a:t>
            </a:r>
            <a:r>
              <a:rPr lang="en-US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já</a:t>
            </a:r>
            <a:r>
              <a:rPr lang="en-US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morreram</a:t>
            </a:r>
            <a:r>
              <a:rPr lang="en-US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como</a:t>
            </a:r>
            <a:endParaRPr lang="en-US" sz="36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ave-de-arribação</a:t>
            </a:r>
            <a:endParaRPr lang="pt-BR" sz="36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te e cru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64" y="3131418"/>
            <a:ext cx="5554836" cy="3726582"/>
          </a:xfrm>
          <a:prstGeom prst="rect">
            <a:avLst/>
          </a:prstGeom>
        </p:spPr>
      </p:pic>
      <p:pic>
        <p:nvPicPr>
          <p:cNvPr id="4" name="Picture 3" descr="suruwaha trabalh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6341" cy="3131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0473" y="476207"/>
            <a:ext cx="3451225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Zé</a:t>
            </a:r>
            <a:r>
              <a:rPr lang="en-US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de Nana </a:t>
            </a:r>
          </a:p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tá</a:t>
            </a:r>
            <a:r>
              <a:rPr lang="en-US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de </a:t>
            </a:r>
            <a:r>
              <a:rPr lang="en-US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prova</a:t>
            </a:r>
            <a:r>
              <a:rPr lang="en-US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, </a:t>
            </a:r>
          </a:p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naquele</a:t>
            </a:r>
            <a:r>
              <a:rPr lang="en-US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lugar</a:t>
            </a:r>
            <a:r>
              <a:rPr lang="en-US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tem </a:t>
            </a:r>
            <a:r>
              <a:rPr lang="en-US" sz="32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cova</a:t>
            </a:r>
            <a:endParaRPr lang="en-US" sz="32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a e cé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8" y="1626570"/>
            <a:ext cx="7840606" cy="5231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40353">
            <a:off x="-95442" y="304074"/>
            <a:ext cx="5093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Mata verde, céu azul, </a:t>
            </a:r>
          </a:p>
          <a:p>
            <a:pPr algn="ctr"/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a mais imensa floresta </a:t>
            </a:r>
            <a:endParaRPr lang="pt-BR" sz="32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to de ín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494"/>
            <a:ext cx="9144000" cy="5122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62" y="372533"/>
            <a:ext cx="8924925" cy="8925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r>
              <a:rPr lang="en-US" sz="40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Gente</a:t>
            </a:r>
            <a:r>
              <a:rPr lang="en-US" sz="40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enterrada</a:t>
            </a:r>
            <a:r>
              <a:rPr lang="en-US" sz="40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no </a:t>
            </a:r>
            <a:r>
              <a:rPr lang="en-US" sz="4000" dirty="0" err="1" smtClean="0">
                <a:solidFill>
                  <a:srgbClr val="FFFFFF"/>
                </a:solidFill>
                <a:latin typeface="Adobe Caslon Pro"/>
                <a:cs typeface="Adobe Caslon Pro"/>
              </a:rPr>
              <a:t>chão</a:t>
            </a:r>
            <a:endParaRPr lang="pt-BR" sz="40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har de ín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3420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73" y="3069280"/>
            <a:ext cx="5200627" cy="37548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pt-BR" sz="1400" dirty="0" smtClean="0">
              <a:solidFill>
                <a:srgbClr val="FFFFFF"/>
              </a:solidFill>
              <a:latin typeface="Adobe Caslon Pro"/>
              <a:cs typeface="Adobe Caslon Pro"/>
            </a:endParaRP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Pois mataram índio 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que matou grileiro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 que matou posseiro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Disse um castanheiro 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para um seringueiro 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que um estrangeiro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roubou seu lugar</a:t>
            </a:r>
            <a:endParaRPr lang="pt-BR" sz="32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olei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7836">
            <a:off x="2051432" y="1613711"/>
            <a:ext cx="6597351" cy="4391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15061">
            <a:off x="55268" y="416665"/>
            <a:ext cx="4747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Foi então que um </a:t>
            </a:r>
            <a:r>
              <a:rPr lang="pt-PT" sz="3200" b="1" dirty="0" err="1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violeiro</a:t>
            </a:r>
            <a:r>
              <a:rPr lang="pt-PT" sz="32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 chegando na região</a:t>
            </a:r>
          </a:p>
          <a:p>
            <a:pPr algn="ctr"/>
            <a:r>
              <a:rPr lang="pt-PT" sz="3200" b="1" dirty="0" smtClean="0">
                <a:solidFill>
                  <a:schemeClr val="accent3">
                    <a:lumMod val="50000"/>
                  </a:schemeClr>
                </a:solidFill>
                <a:latin typeface="Tekton Pro" pitchFamily="34" charset="0"/>
                <a:cs typeface="Wawati TC Regular"/>
              </a:rPr>
              <a:t>Ficou tão penalizado que escreveu essa canção</a:t>
            </a:r>
            <a:endParaRPr lang="pt-PT" sz="3200" b="1" dirty="0">
              <a:solidFill>
                <a:schemeClr val="accent3">
                  <a:lumMod val="50000"/>
                </a:schemeClr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olao e somb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99" y="2370642"/>
            <a:ext cx="6371902" cy="442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" y="237063"/>
            <a:ext cx="2772099" cy="6124754"/>
          </a:xfrm>
          <a:prstGeom prst="rect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E talvez, desesperado com tanta devastação</a:t>
            </a:r>
          </a:p>
          <a:p>
            <a:pPr algn="ctr"/>
            <a:r>
              <a:rPr lang="pt-PT" sz="28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Pegou a primeira estrada, </a:t>
            </a:r>
          </a:p>
          <a:p>
            <a:pPr algn="ctr"/>
            <a:r>
              <a:rPr lang="pt-PT" sz="28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sem rumo, </a:t>
            </a:r>
          </a:p>
          <a:p>
            <a:pPr algn="ctr"/>
            <a:r>
              <a:rPr lang="pt-PT" sz="28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sem direção.</a:t>
            </a:r>
          </a:p>
          <a:p>
            <a:pPr algn="ctr"/>
            <a:r>
              <a:rPr lang="pt-PT" sz="28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Com os olhos cheios de água,</a:t>
            </a:r>
          </a:p>
          <a:p>
            <a:pPr algn="ctr"/>
            <a:r>
              <a:rPr lang="pt-PT" sz="28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sumiu levando essa mágoa</a:t>
            </a:r>
          </a:p>
          <a:p>
            <a:pPr algn="ctr"/>
            <a:r>
              <a:rPr lang="pt-PT" sz="28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dentro do seu coração</a:t>
            </a:r>
            <a:endParaRPr lang="pt-PT" sz="28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mação do povo brasilei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" y="125647"/>
            <a:ext cx="5960531" cy="6613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1398" y="414072"/>
            <a:ext cx="2946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Aqui termina essa história para</a:t>
            </a:r>
          </a:p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 gente de valor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38874" y="3380394"/>
            <a:ext cx="2733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Prá gente </a:t>
            </a:r>
          </a:p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que tem memória, </a:t>
            </a:r>
          </a:p>
          <a:p>
            <a:pPr algn="ctr"/>
            <a:r>
              <a:rPr lang="pt-BR" sz="36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muita crença, muito amor</a:t>
            </a:r>
            <a:endParaRPr lang="pt-BR" sz="36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m defe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57" y="161934"/>
            <a:ext cx="8448939" cy="4291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845" y="4482042"/>
            <a:ext cx="7943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Prá defender o que ainda resta,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sem rodeio,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sem aresta</a:t>
            </a:r>
            <a:endParaRPr lang="pt-BR" sz="40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est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02932"/>
            <a:ext cx="9144000" cy="4555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"/>
            <a:ext cx="9144000" cy="286232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Tekton Pro" pitchFamily="34" charset="0"/>
                <a:cs typeface="Wawati TC Regular"/>
              </a:rPr>
              <a:t>Era uma vez uma 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Tekton Pro" pitchFamily="34" charset="0"/>
                <a:cs typeface="Wawati TC Regular"/>
              </a:rPr>
              <a:t>floresta na 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Tekton Pro" pitchFamily="34" charset="0"/>
                <a:cs typeface="Wawati TC Regular"/>
              </a:rPr>
              <a:t>Linha do Equador</a:t>
            </a:r>
            <a:endParaRPr lang="pt-BR" sz="6000" b="1" dirty="0">
              <a:solidFill>
                <a:schemeClr val="bg1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61" y="63210"/>
            <a:ext cx="88440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Slide 1 e 2</a:t>
            </a:r>
            <a:r>
              <a:rPr lang="pt-BR" sz="1200" dirty="0" smtClean="0"/>
              <a:t>:</a:t>
            </a:r>
          </a:p>
          <a:p>
            <a:r>
              <a:rPr lang="pt-BR" sz="1200" dirty="0" smtClean="0"/>
              <a:t>Floresta 1: </a:t>
            </a:r>
            <a:r>
              <a:rPr lang="pt-BR" sz="1200" dirty="0" smtClean="0">
                <a:hlinkClick r:id="rId2"/>
              </a:rPr>
              <a:t>https://www.terra.com.br/noticias/ciencia/estudo-aponta-que-floresta-amazonica-esta-em-risco-por-seca-e-desmatamento,766a8fe5210a1e27583580f902b84344ko2dquya.html</a:t>
            </a:r>
            <a:endParaRPr lang="pt-BR" sz="1200" dirty="0" smtClean="0"/>
          </a:p>
          <a:p>
            <a:r>
              <a:rPr lang="pt-BR" sz="1200" dirty="0" smtClean="0"/>
              <a:t>Floresta 2 e 3: </a:t>
            </a:r>
            <a:r>
              <a:rPr lang="pt-BR" sz="1200" dirty="0" smtClean="0">
                <a:hlinkClick r:id="rId3"/>
              </a:rPr>
              <a:t>http://conexaoplaneta.com.br/blog/dia-da-amazonia-em-prosa-e-imagens/</a:t>
            </a:r>
            <a:endParaRPr lang="pt-BR" sz="1200" dirty="0" smtClean="0"/>
          </a:p>
          <a:p>
            <a:r>
              <a:rPr lang="pt-BR" sz="1200" b="1" dirty="0" smtClean="0"/>
              <a:t>Slide 3:</a:t>
            </a:r>
          </a:p>
          <a:p>
            <a:r>
              <a:rPr lang="pt-BR" sz="1200" dirty="0" smtClean="0"/>
              <a:t>Mata e tucano: </a:t>
            </a:r>
            <a:r>
              <a:rPr lang="pt-BR" sz="1200" dirty="0" smtClean="0">
                <a:hlinkClick r:id="rId4"/>
              </a:rPr>
              <a:t>https://www.greenpeace.org/brasil/blog/a-amazonia-e-sua-e-nossa-e-de-todos-nos/</a:t>
            </a:r>
            <a:endParaRPr lang="pt-BR" sz="1200" dirty="0" smtClean="0"/>
          </a:p>
          <a:p>
            <a:r>
              <a:rPr lang="pt-BR" sz="1200" b="1" dirty="0" smtClean="0"/>
              <a:t>Slide 4:</a:t>
            </a:r>
          </a:p>
          <a:p>
            <a:r>
              <a:rPr lang="pt-BR" sz="1200" dirty="0" smtClean="0"/>
              <a:t>Iara: </a:t>
            </a:r>
            <a:r>
              <a:rPr lang="pt-BR" sz="1200" dirty="0" smtClean="0">
                <a:hlinkClick r:id="rId5"/>
              </a:rPr>
              <a:t>https://demonstre.com/lendas-do-folclore-brasileiro/lendas-do-folclore-brasileiro-7/</a:t>
            </a:r>
            <a:endParaRPr lang="pt-BR" sz="1200" dirty="0" smtClean="0"/>
          </a:p>
          <a:p>
            <a:r>
              <a:rPr lang="pt-BR" sz="1200" dirty="0" smtClean="0"/>
              <a:t>Caboclo: </a:t>
            </a:r>
            <a:r>
              <a:rPr lang="pt-BR" sz="1200" dirty="0" smtClean="0">
                <a:hlinkClick r:id="rId6"/>
              </a:rPr>
              <a:t>https://noamazonaseassim.com.br/lenda-do-pirarucu/</a:t>
            </a:r>
            <a:endParaRPr lang="pt-BR" sz="1200" dirty="0" smtClean="0"/>
          </a:p>
          <a:p>
            <a:r>
              <a:rPr lang="pt-BR" sz="1200" b="1" dirty="0" smtClean="0"/>
              <a:t>Slide 5:</a:t>
            </a:r>
          </a:p>
          <a:p>
            <a:r>
              <a:rPr lang="pt-BR" sz="1200" dirty="0" smtClean="0"/>
              <a:t>Rio puxando as águas: </a:t>
            </a:r>
            <a:r>
              <a:rPr lang="pt-BR" sz="1200" dirty="0" smtClean="0">
                <a:hlinkClick r:id="rId3"/>
              </a:rPr>
              <a:t>http://conexaoplaneta.com.br/blog/dia-da-amazonia-em-prosa-e-imagens/</a:t>
            </a:r>
            <a:endParaRPr lang="pt-BR" sz="1200" dirty="0" smtClean="0"/>
          </a:p>
          <a:p>
            <a:r>
              <a:rPr lang="pt-BR" sz="1200" b="1" dirty="0" smtClean="0"/>
              <a:t>Slide 6:</a:t>
            </a:r>
          </a:p>
          <a:p>
            <a:r>
              <a:rPr lang="pt-BR" sz="1200" dirty="0" smtClean="0"/>
              <a:t>Papagaio e periquito: </a:t>
            </a:r>
            <a:r>
              <a:rPr lang="pt-BR" sz="1200" dirty="0" smtClean="0">
                <a:hlinkClick r:id="rId7"/>
              </a:rPr>
              <a:t>http://portalamazonia.com/noticias/conheca-12-passaros-que-vivem-na-zona-urbana-de-manaus</a:t>
            </a:r>
            <a:endParaRPr lang="pt-BR" sz="1200" dirty="0" smtClean="0"/>
          </a:p>
          <a:p>
            <a:r>
              <a:rPr lang="pt-BR" sz="1200" b="1" dirty="0" smtClean="0"/>
              <a:t>Slide 7:</a:t>
            </a:r>
          </a:p>
          <a:p>
            <a:r>
              <a:rPr lang="pt-BR" sz="1200" dirty="0" smtClean="0"/>
              <a:t>Peixes: </a:t>
            </a:r>
            <a:r>
              <a:rPr lang="pt-BR" sz="1200" dirty="0" smtClean="0">
                <a:hlinkClick r:id="rId8"/>
              </a:rPr>
              <a:t>https://www.penaestrada.blog.br/bonito-flutuacao-no-rio-da-prata/</a:t>
            </a:r>
            <a:endParaRPr lang="pt-BR" sz="1200" dirty="0" smtClean="0"/>
          </a:p>
          <a:p>
            <a:r>
              <a:rPr lang="pt-BR" sz="1200" b="1" dirty="0" smtClean="0"/>
              <a:t>Slide 8:</a:t>
            </a:r>
          </a:p>
          <a:p>
            <a:r>
              <a:rPr lang="pt-BR" sz="1200" dirty="0" err="1" smtClean="0"/>
              <a:t>Curumin</a:t>
            </a:r>
            <a:r>
              <a:rPr lang="pt-BR" sz="1200" dirty="0" smtClean="0"/>
              <a:t> 1 e 2: </a:t>
            </a:r>
            <a:r>
              <a:rPr lang="pt-BR" sz="1200" dirty="0" smtClean="0">
                <a:hlinkClick r:id="rId9"/>
              </a:rPr>
              <a:t>http://desenvolvimento-infantil.blog.br/como-sera-a-primeira-infancia-da-crianca-indigena/</a:t>
            </a:r>
            <a:endParaRPr lang="pt-BR" sz="1200" dirty="0" smtClean="0"/>
          </a:p>
          <a:p>
            <a:r>
              <a:rPr lang="pt-BR" sz="1200" b="1" dirty="0" smtClean="0"/>
              <a:t>Slide 9:</a:t>
            </a:r>
          </a:p>
          <a:p>
            <a:r>
              <a:rPr lang="pt-BR" sz="1200" dirty="0" smtClean="0"/>
              <a:t>Jurupari: https://www.deviantart.com/acentauric/art/Jurupari-583168111</a:t>
            </a:r>
          </a:p>
          <a:p>
            <a:r>
              <a:rPr lang="pt-BR" sz="1200" dirty="0" smtClean="0"/>
              <a:t>Uirapuru: </a:t>
            </a:r>
            <a:r>
              <a:rPr lang="pt-BR" sz="1200" dirty="0" smtClean="0">
                <a:hlinkClick r:id="rId10"/>
              </a:rPr>
              <a:t>https://www.wikiaves.com.br/2304145</a:t>
            </a:r>
            <a:endParaRPr lang="pt-BR" sz="1200" dirty="0" smtClean="0"/>
          </a:p>
          <a:p>
            <a:r>
              <a:rPr lang="pt-BR" sz="1200" b="1" dirty="0" smtClean="0"/>
              <a:t>Slide 10:</a:t>
            </a:r>
          </a:p>
          <a:p>
            <a:r>
              <a:rPr lang="pt-BR" sz="1200" dirty="0" smtClean="0"/>
              <a:t>Vitória-régia:http://oscarbrisolara.blogspot.com/2013/11/os-velhos-misterios-da-floresta.html</a:t>
            </a:r>
          </a:p>
          <a:p>
            <a:r>
              <a:rPr lang="pt-BR" sz="1200" dirty="0" smtClean="0"/>
              <a:t>Arara: </a:t>
            </a:r>
            <a:r>
              <a:rPr lang="pt-BR" sz="1200" dirty="0" smtClean="0">
                <a:hlinkClick r:id="rId11"/>
              </a:rPr>
              <a:t>http://importfrance.blogspot.com/2010/09/pulmoes-do-mundo-floresta-amazonica.html</a:t>
            </a:r>
            <a:endParaRPr lang="pt-BR" sz="1200" dirty="0" smtClean="0"/>
          </a:p>
          <a:p>
            <a:r>
              <a:rPr lang="pt-BR" sz="1200" dirty="0" smtClean="0"/>
              <a:t>Guaraná da Amazônia: </a:t>
            </a:r>
            <a:r>
              <a:rPr lang="pt-BR" sz="1200" dirty="0" smtClean="0">
                <a:hlinkClick r:id="rId12"/>
              </a:rPr>
              <a:t>https://www.pensamentoverde.com.br/meio-ambiente/guarana-amazonia-saiba-fruto-brasileiro/</a:t>
            </a:r>
            <a:endParaRPr lang="pt-BR" sz="1200" dirty="0" smtClean="0"/>
          </a:p>
          <a:p>
            <a:r>
              <a:rPr lang="pt-BR" sz="1200" b="1" dirty="0" smtClean="0"/>
              <a:t>Slide 11:</a:t>
            </a:r>
          </a:p>
          <a:p>
            <a:r>
              <a:rPr lang="pt-BR" sz="1200" dirty="0" smtClean="0"/>
              <a:t>Caipora: </a:t>
            </a:r>
            <a:r>
              <a:rPr lang="pt-BR" sz="1200" dirty="0" smtClean="0">
                <a:hlinkClick r:id="rId13"/>
              </a:rPr>
              <a:t>https://folclorando.wordpress.com/2015/01/14/qual-a-diferenca-entre-caipora-e-curupira/Árvore</a:t>
            </a:r>
            <a:endParaRPr lang="pt-BR" sz="1200" dirty="0" smtClean="0"/>
          </a:p>
          <a:p>
            <a:r>
              <a:rPr lang="pt-BR" sz="1200" b="1" dirty="0" smtClean="0"/>
              <a:t>Slide 12:</a:t>
            </a:r>
          </a:p>
          <a:p>
            <a:r>
              <a:rPr lang="pt-BR" sz="1200" dirty="0" smtClean="0"/>
              <a:t>Mata destruída: </a:t>
            </a:r>
            <a:r>
              <a:rPr lang="pt-BR" sz="1200" dirty="0" smtClean="0">
                <a:hlinkClick r:id="rId14"/>
              </a:rPr>
              <a:t>https://www.debatenews.com.br/2017/06/18/empresa-dona-de-pch-pressiona-a-imprensa-e-ameniza-desmatamento/</a:t>
            </a:r>
            <a:endParaRPr lang="pt-BR" sz="1200" dirty="0" smtClean="0"/>
          </a:p>
          <a:p>
            <a:r>
              <a:rPr lang="pt-BR" sz="1200" b="1" dirty="0" smtClean="0"/>
              <a:t>Slide 13:</a:t>
            </a:r>
          </a:p>
          <a:p>
            <a:r>
              <a:rPr lang="pt-BR" sz="1200" dirty="0" smtClean="0"/>
              <a:t>Trator: </a:t>
            </a:r>
            <a:r>
              <a:rPr lang="pt-BR" sz="1200" dirty="0" smtClean="0">
                <a:hlinkClick r:id="rId15"/>
              </a:rPr>
              <a:t>https://deolhonosruralistas.com.br/2018/08/13/vilao-do-desmatamento-ilegal-correntao-e-vendido-na-internet-com-dicas-para-evitar-fiscalizacao/</a:t>
            </a:r>
            <a:endParaRPr lang="pt-BR" sz="1200" dirty="0" smtClean="0"/>
          </a:p>
          <a:p>
            <a:r>
              <a:rPr lang="pt-BR" sz="1200" b="1" dirty="0" smtClean="0"/>
              <a:t>Slide 14:</a:t>
            </a:r>
          </a:p>
          <a:p>
            <a:r>
              <a:rPr lang="pt-BR" sz="1200" dirty="0" smtClean="0"/>
              <a:t>Reunião secreta: </a:t>
            </a:r>
            <a:r>
              <a:rPr lang="pt-BR" sz="1200" dirty="0" smtClean="0">
                <a:hlinkClick r:id="rId16"/>
              </a:rPr>
              <a:t>https://www.wattpad.com/story/78426466-reunião-secreta</a:t>
            </a:r>
            <a:endParaRPr lang="pt-BR" sz="1200" dirty="0" smtClean="0"/>
          </a:p>
          <a:p>
            <a:r>
              <a:rPr lang="pt-BR" sz="1200" dirty="0" smtClean="0"/>
              <a:t>Pergaminho: </a:t>
            </a:r>
            <a:r>
              <a:rPr lang="pt-BR" sz="1200" dirty="0" smtClean="0">
                <a:hlinkClick r:id="rId17"/>
              </a:rPr>
              <a:t>https://pt.depositphotos.com/90362986/stock-illustration-big-golden-ribbon-scroll-of.html</a:t>
            </a:r>
            <a:endParaRPr lang="pt-BR" sz="1200" dirty="0" smtClean="0"/>
          </a:p>
          <a:p>
            <a:r>
              <a:rPr lang="pt-BR" sz="1200" b="1" dirty="0" smtClean="0"/>
              <a:t>Slide 15:</a:t>
            </a:r>
          </a:p>
          <a:p>
            <a:r>
              <a:rPr lang="pt-BR" sz="1200" dirty="0" smtClean="0"/>
              <a:t>Dragão corta madeira: https://www.tigercat.com/pt-pt/between-the-branches/btb-47-tigercat-takes-north-queensland/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20" y="189186"/>
            <a:ext cx="878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Slide 16:</a:t>
            </a:r>
          </a:p>
          <a:p>
            <a:r>
              <a:rPr lang="pt-BR" sz="1200" dirty="0" smtClean="0"/>
              <a:t>Árvore andando: </a:t>
            </a:r>
            <a:r>
              <a:rPr lang="pt-BR" sz="1200" dirty="0" smtClean="0">
                <a:hlinkClick r:id="rId2"/>
              </a:rPr>
              <a:t>https://exame.abril.com.br/ciencia/video-narra-fuga-de-arvore-de-115-anos/</a:t>
            </a:r>
            <a:endParaRPr lang="pt-BR" sz="1200" dirty="0" smtClean="0"/>
          </a:p>
          <a:p>
            <a:r>
              <a:rPr lang="pt-BR" sz="1200" b="1" dirty="0" smtClean="0"/>
              <a:t>Slide 17:</a:t>
            </a:r>
          </a:p>
          <a:p>
            <a:r>
              <a:rPr lang="pt-BR" sz="1200" dirty="0" smtClean="0"/>
              <a:t>Tronco que sangra: </a:t>
            </a:r>
            <a:r>
              <a:rPr lang="pt-BR" sz="1200" dirty="0" smtClean="0">
                <a:hlinkClick r:id="rId3"/>
              </a:rPr>
              <a:t>http://arquivosdoparanormal.blogspot.com/2016/01/sague-de-dragao-conheca-arvore-que.html</a:t>
            </a:r>
            <a:endParaRPr lang="pt-BR" sz="1200" dirty="0" smtClean="0"/>
          </a:p>
          <a:p>
            <a:r>
              <a:rPr lang="pt-BR" sz="1200" dirty="0" smtClean="0"/>
              <a:t>Árvores transportadas: </a:t>
            </a:r>
            <a:r>
              <a:rPr lang="pt-BR" sz="1200" dirty="0" smtClean="0">
                <a:hlinkClick r:id="rId4"/>
              </a:rPr>
              <a:t>https://www.greenpeace.org/brasil/blog/a-amazonia-e-sua-e-nossa-e-de-todos-nos/</a:t>
            </a:r>
            <a:endParaRPr lang="pt-BR" sz="1200" dirty="0" smtClean="0"/>
          </a:p>
          <a:p>
            <a:r>
              <a:rPr lang="pt-BR" sz="1200" b="1" dirty="0" smtClean="0"/>
              <a:t>Slide 18:</a:t>
            </a:r>
          </a:p>
          <a:p>
            <a:r>
              <a:rPr lang="pt-BR" sz="1200" dirty="0" smtClean="0"/>
              <a:t>Broto crescendo: </a:t>
            </a:r>
            <a:r>
              <a:rPr lang="pt-BR" sz="1200" dirty="0" smtClean="0">
                <a:hlinkClick r:id="rId5"/>
              </a:rPr>
              <a:t>https://pt.dreamstime.com/cuidado-da-vida-nova-planta-molhando-efeito-do-vintage-image108779840</a:t>
            </a:r>
            <a:endParaRPr lang="pt-BR" sz="1200" dirty="0" smtClean="0"/>
          </a:p>
          <a:p>
            <a:r>
              <a:rPr lang="pt-BR" sz="1200" b="1" dirty="0" smtClean="0"/>
              <a:t>Slide 19:</a:t>
            </a:r>
          </a:p>
          <a:p>
            <a:r>
              <a:rPr lang="pt-BR" sz="1200" dirty="0" smtClean="0"/>
              <a:t>Babaçu no cacho: </a:t>
            </a:r>
            <a:r>
              <a:rPr lang="pt-BR" sz="1200" dirty="0" smtClean="0">
                <a:hlinkClick r:id="rId6"/>
              </a:rPr>
              <a:t>https://www.trekearth.com/gallery/South_America/Brazil/Northeast/Piaui/Teresina/photo776886.htm</a:t>
            </a:r>
            <a:endParaRPr lang="pt-BR" sz="1200" dirty="0" smtClean="0"/>
          </a:p>
          <a:p>
            <a:r>
              <a:rPr lang="pt-BR" sz="1200" dirty="0" smtClean="0"/>
              <a:t>Tucumã no cacho: </a:t>
            </a:r>
            <a:r>
              <a:rPr lang="pt-BR" sz="1200" dirty="0" smtClean="0">
                <a:hlinkClick r:id="rId7"/>
              </a:rPr>
              <a:t>http://mosqueiroambiental.blogspot.com/2012/08/frutas-do-para.html</a:t>
            </a:r>
            <a:endParaRPr lang="pt-BR" sz="1200" dirty="0" smtClean="0"/>
          </a:p>
          <a:p>
            <a:r>
              <a:rPr lang="pt-BR" sz="1200" b="1" dirty="0" smtClean="0"/>
              <a:t>Slide 20:</a:t>
            </a:r>
            <a:endParaRPr lang="pt-BR" sz="1200" dirty="0" smtClean="0"/>
          </a:p>
          <a:p>
            <a:r>
              <a:rPr lang="pt-BR" sz="1200" dirty="0" smtClean="0"/>
              <a:t>Pássaros no ninho: </a:t>
            </a:r>
            <a:r>
              <a:rPr lang="pt-BR" sz="1200" dirty="0" smtClean="0">
                <a:hlinkClick r:id="rId8"/>
              </a:rPr>
              <a:t>http://saosoretalhos.blogspot.com/2012/12/empurrando-o-filhote-para-fora-do-ninho.html</a:t>
            </a:r>
          </a:p>
          <a:p>
            <a:r>
              <a:rPr lang="pt-BR" sz="1200" dirty="0" smtClean="0"/>
              <a:t>Voo e ninho: </a:t>
            </a:r>
            <a:r>
              <a:rPr lang="pt-BR" sz="1200" dirty="0" smtClean="0">
                <a:hlinkClick r:id="rId9"/>
              </a:rPr>
              <a:t>http://ribeirobr.blogspot.com/2016/06/o-voo-e-o-ninho.html</a:t>
            </a:r>
            <a:endParaRPr lang="pt-BR" sz="1200" dirty="0" smtClean="0"/>
          </a:p>
          <a:p>
            <a:r>
              <a:rPr lang="pt-BR" sz="1200" b="1" dirty="0" smtClean="0"/>
              <a:t>Slide21:</a:t>
            </a:r>
            <a:endParaRPr lang="pt-BR" sz="1200" dirty="0" smtClean="0"/>
          </a:p>
          <a:p>
            <a:r>
              <a:rPr lang="pt-BR" sz="1200" dirty="0" smtClean="0"/>
              <a:t>Igarapé: </a:t>
            </a:r>
            <a:r>
              <a:rPr lang="pt-BR" sz="1200" dirty="0" smtClean="0">
                <a:hlinkClick r:id="rId10"/>
              </a:rPr>
              <a:t>http://viagemempauta.com.br/2017/03/17/igarapes-na-amazonia/</a:t>
            </a:r>
            <a:endParaRPr lang="pt-BR" sz="1200" dirty="0" smtClean="0"/>
          </a:p>
          <a:p>
            <a:r>
              <a:rPr lang="pt-BR" sz="1200" b="1" dirty="0" smtClean="0"/>
              <a:t>Slide 22:</a:t>
            </a:r>
            <a:endParaRPr lang="pt-BR" sz="1200" dirty="0" smtClean="0"/>
          </a:p>
          <a:p>
            <a:r>
              <a:rPr lang="pt-BR" sz="1200" dirty="0" smtClean="0"/>
              <a:t>Rio Tapajós: http://militanciaviva.blogspot.com/2013/01/rio-tapajos-pode-morrer-por-causa-da.html</a:t>
            </a:r>
          </a:p>
          <a:p>
            <a:r>
              <a:rPr lang="pt-BR" sz="1200" b="1" dirty="0" smtClean="0"/>
              <a:t>Slide 23:</a:t>
            </a:r>
            <a:endParaRPr lang="pt-BR" sz="1200" dirty="0" smtClean="0"/>
          </a:p>
          <a:p>
            <a:r>
              <a:rPr lang="pt-BR" sz="1200" dirty="0" smtClean="0"/>
              <a:t>Trator </a:t>
            </a:r>
            <a:r>
              <a:rPr lang="pt-BR" sz="1200" dirty="0" err="1" smtClean="0"/>
              <a:t>desrói</a:t>
            </a:r>
            <a:r>
              <a:rPr lang="pt-BR" sz="1200" dirty="0" smtClean="0"/>
              <a:t> floresta: </a:t>
            </a:r>
            <a:r>
              <a:rPr lang="pt-BR" sz="1200" dirty="0" smtClean="0">
                <a:hlinkClick r:id="rId11"/>
              </a:rPr>
              <a:t>http://www.juinanews.com.br/noticia/26148/</a:t>
            </a:r>
            <a:endParaRPr lang="pt-BR" sz="1200" dirty="0" smtClean="0"/>
          </a:p>
          <a:p>
            <a:r>
              <a:rPr lang="pt-BR" sz="1200" b="1" dirty="0" smtClean="0"/>
              <a:t>Slide 24:</a:t>
            </a:r>
            <a:endParaRPr lang="pt-BR" sz="1200" dirty="0" smtClean="0"/>
          </a:p>
          <a:p>
            <a:r>
              <a:rPr lang="pt-BR" sz="1200" dirty="0" smtClean="0"/>
              <a:t>Habitante da mata 1,2 e 3: </a:t>
            </a:r>
            <a:r>
              <a:rPr lang="pt-BR" sz="1200" dirty="0" smtClean="0">
                <a:hlinkClick r:id="rId12"/>
              </a:rPr>
              <a:t>https://www.nationalgeographicbrasil.com/cultura/2018/08/povos-indigenas-wajapi-amazonia-renca-reserva</a:t>
            </a:r>
            <a:endParaRPr lang="pt-BR" sz="1200" dirty="0" smtClean="0"/>
          </a:p>
          <a:p>
            <a:r>
              <a:rPr lang="pt-BR" sz="1200" b="1" dirty="0" smtClean="0"/>
              <a:t>Slide 25:</a:t>
            </a:r>
            <a:endParaRPr lang="pt-BR" sz="1200" dirty="0" smtClean="0"/>
          </a:p>
          <a:p>
            <a:r>
              <a:rPr lang="pt-BR" sz="1200" dirty="0" smtClean="0"/>
              <a:t>Preguiça e Tamanduá fugindo: </a:t>
            </a:r>
            <a:r>
              <a:rPr lang="pt-BR" sz="1200" dirty="0" smtClean="0">
                <a:hlinkClick r:id="rId13"/>
              </a:rPr>
              <a:t>http://www.direitosdosanimais.org/website/noticia/show.asp?</a:t>
            </a:r>
            <a:r>
              <a:rPr lang="pt-BR" sz="1200" dirty="0" err="1" smtClean="0">
                <a:hlinkClick r:id="rId13"/>
              </a:rPr>
              <a:t>pgpCode</a:t>
            </a:r>
            <a:r>
              <a:rPr lang="pt-BR" sz="1200" dirty="0" smtClean="0">
                <a:hlinkClick r:id="rId13"/>
              </a:rPr>
              <a:t>=CC336D71-6F27-A71E-EE0B-9B5D8DEFD5D7</a:t>
            </a:r>
            <a:endParaRPr lang="pt-BR" sz="1200" dirty="0" smtClean="0"/>
          </a:p>
          <a:p>
            <a:r>
              <a:rPr lang="pt-BR" sz="1200" dirty="0" smtClean="0"/>
              <a:t>Índio fugindo: </a:t>
            </a:r>
            <a:r>
              <a:rPr lang="pt-BR" sz="1200" dirty="0" smtClean="0">
                <a:hlinkClick r:id="rId14"/>
              </a:rPr>
              <a:t>https://www.survivalbrasil.org/povos/awa</a:t>
            </a:r>
            <a:endParaRPr lang="pt-BR" sz="1200" dirty="0" smtClean="0"/>
          </a:p>
          <a:p>
            <a:r>
              <a:rPr lang="pt-BR" sz="1200" b="1" dirty="0" smtClean="0"/>
              <a:t>Slide 26:</a:t>
            </a:r>
            <a:endParaRPr lang="pt-BR" sz="1200" dirty="0" smtClean="0"/>
          </a:p>
          <a:p>
            <a:r>
              <a:rPr lang="pt-BR" sz="1200" dirty="0" smtClean="0"/>
              <a:t>Índios em retirada: </a:t>
            </a:r>
            <a:r>
              <a:rPr lang="pt-BR" sz="1200" dirty="0" smtClean="0">
                <a:hlinkClick r:id="rId15"/>
              </a:rPr>
              <a:t>http://g1.globo.com/goias/noticia/2015/07/apos-evento-indios-dizem-que-foram-expulsos-de-onibus-por-preconceito.html</a:t>
            </a:r>
            <a:endParaRPr lang="pt-BR" sz="1200" dirty="0" smtClean="0"/>
          </a:p>
          <a:p>
            <a:r>
              <a:rPr lang="pt-BR" sz="1200" dirty="0" smtClean="0"/>
              <a:t>Polícia persegue índios: </a:t>
            </a:r>
            <a:r>
              <a:rPr lang="pt-BR" sz="1200" dirty="0" smtClean="0">
                <a:hlinkClick r:id="rId16"/>
              </a:rPr>
              <a:t>https://documentacao.socioambiental.org/noticias/fotos_noticia//2213_20090623_164952.jpg</a:t>
            </a:r>
            <a:endParaRPr lang="pt-BR" sz="1200" dirty="0" smtClean="0"/>
          </a:p>
          <a:p>
            <a:r>
              <a:rPr lang="pt-BR" sz="1200" dirty="0" smtClean="0"/>
              <a:t>Índio e a arma: </a:t>
            </a:r>
            <a:r>
              <a:rPr lang="pt-BR" sz="1200" dirty="0" smtClean="0">
                <a:hlinkClick r:id="rId17"/>
              </a:rPr>
              <a:t>https://veja.abril.com.br/brasil/indio-morre-em-reintegracao-de-posse-em-ms/</a:t>
            </a:r>
            <a:endParaRPr lang="pt-BR" sz="1200" dirty="0" smtClean="0"/>
          </a:p>
          <a:p>
            <a:r>
              <a:rPr lang="pt-BR" sz="1200" b="1" dirty="0" smtClean="0"/>
              <a:t>Slide 27:</a:t>
            </a:r>
          </a:p>
          <a:p>
            <a:r>
              <a:rPr lang="pt-BR" sz="1200" dirty="0" smtClean="0"/>
              <a:t>Castanheiro: </a:t>
            </a:r>
            <a:r>
              <a:rPr lang="pt-BR" sz="1200" dirty="0" smtClean="0">
                <a:hlinkClick r:id="rId18"/>
              </a:rPr>
              <a:t>http://www.castannuts.com.br/2018/06/05/castanheiros/</a:t>
            </a:r>
            <a:endParaRPr lang="pt-BR" sz="1200" dirty="0" smtClean="0"/>
          </a:p>
          <a:p>
            <a:r>
              <a:rPr lang="pt-BR" sz="1200" dirty="0" smtClean="0"/>
              <a:t>Seringueiro: </a:t>
            </a:r>
            <a:r>
              <a:rPr lang="pt-BR" sz="1200" dirty="0" smtClean="0">
                <a:hlinkClick r:id="rId18"/>
              </a:rPr>
              <a:t>http://www.castannuts.com.br/2018/06/05/castanheiros/</a:t>
            </a:r>
            <a:endParaRPr lang="pt-BR" sz="1200" dirty="0" smtClean="0"/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3773" y="859810"/>
            <a:ext cx="8748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pt-BR" sz="1200" b="1" dirty="0" smtClean="0"/>
              <a:t>Slide 28</a:t>
            </a:r>
            <a:r>
              <a:rPr lang="pt-BR" sz="1200" dirty="0" smtClean="0"/>
              <a:t>:</a:t>
            </a:r>
            <a:br>
              <a:rPr lang="pt-BR" sz="1200" dirty="0" smtClean="0"/>
            </a:br>
            <a:r>
              <a:rPr lang="pt-BR" sz="1200" dirty="0" smtClean="0"/>
              <a:t>Grileiros e posseiros: </a:t>
            </a:r>
            <a:r>
              <a:rPr lang="pt-BR" sz="1200" dirty="0" smtClean="0">
                <a:hlinkClick r:id="rId2"/>
              </a:rPr>
              <a:t>https://fpabramo.org.br/2017/09/20/eterna-marcha-contra-violencia-no-campo/</a:t>
            </a:r>
            <a:endParaRPr lang="pt-BR" sz="1200" dirty="0" smtClean="0"/>
          </a:p>
          <a:p>
            <a:r>
              <a:rPr lang="pt-BR" sz="1200" dirty="0" smtClean="0"/>
              <a:t>Morte de índio: </a:t>
            </a:r>
            <a:r>
              <a:rPr lang="pt-BR" sz="1200" dirty="0" smtClean="0">
                <a:hlinkClick r:id="rId3"/>
              </a:rPr>
              <a:t>https://www.campograndenews.com.br/cidades/interior/indio-morreu-com-tiro-na-cabeca-e-no-dia-do-confronto-aponta-laudo-do-iml</a:t>
            </a:r>
            <a:endParaRPr lang="pt-BR" sz="1200" dirty="0" smtClean="0"/>
          </a:p>
          <a:p>
            <a:r>
              <a:rPr lang="pt-BR" sz="1200" b="1" dirty="0" smtClean="0"/>
              <a:t>Slide 29:</a:t>
            </a:r>
            <a:endParaRPr lang="pt-BR" sz="1200" dirty="0" smtClean="0"/>
          </a:p>
          <a:p>
            <a:r>
              <a:rPr lang="pt-BR" sz="1200" dirty="0" smtClean="0"/>
              <a:t>Cruz no rio: </a:t>
            </a:r>
            <a:r>
              <a:rPr lang="pt-BR" sz="1200" dirty="0" smtClean="0">
                <a:hlinkClick r:id="rId4"/>
              </a:rPr>
              <a:t>https://www.acritica.com/channels/governo/news/relatorio-aponta-118-indigenas-assassinados-no-brasil-em-2016</a:t>
            </a:r>
            <a:endParaRPr lang="pt-BR" sz="1200" dirty="0" smtClean="0"/>
          </a:p>
          <a:p>
            <a:r>
              <a:rPr lang="pt-BR" sz="1200" dirty="0" smtClean="0"/>
              <a:t>Índio </a:t>
            </a:r>
            <a:r>
              <a:rPr lang="pt-BR" sz="1200" dirty="0" err="1" smtClean="0"/>
              <a:t>trabalahndo</a:t>
            </a:r>
            <a:r>
              <a:rPr lang="pt-BR" sz="1200" dirty="0" smtClean="0"/>
              <a:t>: </a:t>
            </a:r>
            <a:r>
              <a:rPr lang="pt-BR" sz="1200" dirty="0" smtClean="0">
                <a:hlinkClick r:id="rId5"/>
              </a:rPr>
              <a:t>https://racismoambiental.net.br/2018/09/02/fortes-livre-e-suicidas-sebastiao-salgado-fotografa-os-suruwaha-na-amazonia/</a:t>
            </a:r>
            <a:endParaRPr lang="pt-BR" sz="1200" dirty="0" smtClean="0"/>
          </a:p>
          <a:p>
            <a:r>
              <a:rPr lang="pt-BR" sz="1200" b="1" dirty="0" smtClean="0"/>
              <a:t>Slide 30:</a:t>
            </a:r>
            <a:endParaRPr lang="pt-BR" sz="1200" dirty="0" smtClean="0"/>
          </a:p>
          <a:p>
            <a:r>
              <a:rPr lang="pt-BR" sz="1200" dirty="0" smtClean="0"/>
              <a:t>Velas e morte:</a:t>
            </a:r>
            <a:r>
              <a:rPr lang="pt-BR" sz="1200" dirty="0" err="1" smtClean="0"/>
              <a:t>https</a:t>
            </a:r>
            <a:r>
              <a:rPr lang="pt-BR" sz="1200" dirty="0" smtClean="0"/>
              <a:t>://brasil.elpais.com/brasil/2018/08/28/politica/1535410477_538811.html</a:t>
            </a:r>
          </a:p>
          <a:p>
            <a:r>
              <a:rPr lang="pt-BR" sz="1200" b="1" dirty="0" smtClean="0"/>
              <a:t>Slide 31:</a:t>
            </a:r>
            <a:endParaRPr lang="pt-BR" sz="1200" dirty="0" smtClean="0"/>
          </a:p>
          <a:p>
            <a:r>
              <a:rPr lang="pt-BR" sz="1200" dirty="0" smtClean="0"/>
              <a:t>Olhar de índio: </a:t>
            </a:r>
            <a:r>
              <a:rPr lang="pt-BR" sz="1200" dirty="0" smtClean="0">
                <a:hlinkClick r:id="rId6"/>
              </a:rPr>
              <a:t>https://revistatrip.uol.com.br/trip/suicidio-indigena-bate-recordes-morte-voluntaria-e-consequencia-de-uma-existencia-em-conflito</a:t>
            </a:r>
            <a:endParaRPr lang="pt-BR" sz="1200" dirty="0" smtClean="0"/>
          </a:p>
          <a:p>
            <a:r>
              <a:rPr lang="pt-BR" sz="1200" b="1" dirty="0" smtClean="0"/>
              <a:t>Slide 32:</a:t>
            </a:r>
            <a:endParaRPr lang="pt-BR" sz="1200" dirty="0" smtClean="0"/>
          </a:p>
          <a:p>
            <a:r>
              <a:rPr lang="pt-BR" sz="1200" dirty="0" smtClean="0"/>
              <a:t>Violeiro: </a:t>
            </a:r>
            <a:r>
              <a:rPr lang="pt-BR" sz="1200" dirty="0" smtClean="0">
                <a:hlinkClick r:id="rId7"/>
              </a:rPr>
              <a:t>http://wp.clicrbs.com.br/brasildebombachas/page/2/?topo=13%2C1%2C1%2C%2C%2C13&amp;status=encerrado</a:t>
            </a:r>
            <a:endParaRPr lang="pt-BR" sz="1200" dirty="0" smtClean="0"/>
          </a:p>
          <a:p>
            <a:r>
              <a:rPr lang="pt-BR" sz="1200" b="1" dirty="0" smtClean="0"/>
              <a:t>Slide 33:</a:t>
            </a:r>
            <a:endParaRPr lang="pt-BR" sz="1200" dirty="0" smtClean="0"/>
          </a:p>
          <a:p>
            <a:r>
              <a:rPr lang="pt-BR" sz="1200" dirty="0" smtClean="0"/>
              <a:t>Violeiro triste:http://omeufuscafala.zip.net/arch2005-01-01_2005-01-31.html</a:t>
            </a:r>
          </a:p>
          <a:p>
            <a:r>
              <a:rPr lang="pt-BR" sz="1200" b="1" dirty="0" smtClean="0"/>
              <a:t>Slide 34:</a:t>
            </a:r>
            <a:endParaRPr lang="pt-BR" sz="1200" dirty="0" smtClean="0"/>
          </a:p>
          <a:p>
            <a:r>
              <a:rPr lang="pt-BR" sz="1200" dirty="0" smtClean="0"/>
              <a:t>Povo no mapa: </a:t>
            </a:r>
            <a:r>
              <a:rPr lang="pt-BR" sz="1200" dirty="0" smtClean="0">
                <a:hlinkClick r:id="rId8"/>
              </a:rPr>
              <a:t>http://omeufuscafala.zip.net/arch2005-01-01_2005-01-31.html</a:t>
            </a:r>
            <a:endParaRPr lang="pt-BR" sz="1200" dirty="0" smtClean="0"/>
          </a:p>
          <a:p>
            <a:r>
              <a:rPr lang="pt-BR" sz="1200" b="1" dirty="0" smtClean="0"/>
              <a:t>Slide 35:</a:t>
            </a:r>
            <a:endParaRPr lang="pt-BR" sz="1200" dirty="0" smtClean="0"/>
          </a:p>
          <a:p>
            <a:r>
              <a:rPr lang="pt-BR" sz="1200" dirty="0" smtClean="0"/>
              <a:t>Homem confronta polícia: </a:t>
            </a:r>
            <a:r>
              <a:rPr lang="pt-BR" sz="1200" dirty="0" smtClean="0">
                <a:hlinkClick r:id="rId9"/>
              </a:rPr>
              <a:t>http://www.iela.ufsc.br/noticia/20-de-novembro-dia-da-consciencia-negra</a:t>
            </a:r>
            <a:endParaRPr lang="pt-BR" sz="1200" dirty="0" smtClean="0"/>
          </a:p>
          <a:p>
            <a:r>
              <a:rPr lang="pt-BR" sz="1200" b="1" dirty="0" smtClean="0"/>
              <a:t>Slide 36: </a:t>
            </a:r>
          </a:p>
          <a:p>
            <a:r>
              <a:rPr lang="pt-BR" sz="1200" dirty="0" smtClean="0"/>
              <a:t>Floresta 1: </a:t>
            </a:r>
            <a:r>
              <a:rPr lang="pt-BR" sz="1200" dirty="0" smtClean="0">
                <a:hlinkClick r:id="rId10"/>
              </a:rPr>
              <a:t>https://www.terra.com.br/noticias/ciencia/estudo-aponta-que-floresta-amazonica-esta-em-risco-por-seca-e-desmatamento,766a8fe5210a1e27583580f902b84344ko2dquya.html</a:t>
            </a:r>
            <a:endParaRPr lang="pt-BR" sz="1200" dirty="0" smtClean="0"/>
          </a:p>
          <a:p>
            <a:endParaRPr lang="en-US" sz="1200" b="1" dirty="0" smtClean="0"/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ra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2967" cy="3488122"/>
          </a:xfrm>
          <a:prstGeom prst="rect">
            <a:avLst/>
          </a:prstGeom>
        </p:spPr>
      </p:pic>
      <p:pic>
        <p:nvPicPr>
          <p:cNvPr id="3" name="Picture 2" descr="cabloco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43" y="3488122"/>
            <a:ext cx="5285538" cy="3446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48057">
            <a:off x="5080827" y="361135"/>
            <a:ext cx="3987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No fundo d’água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as iaras,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caboclo,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lendas e mágoas</a:t>
            </a:r>
            <a:endParaRPr lang="pt-BR" sz="40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8" y="609601"/>
            <a:ext cx="9036000" cy="28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Apresentação na reunião do Fórum Intersindical Saúde-Trabalho-Direito realizado na ENSP/Fiocruz 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em 22/02/2019 para a 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Oficina Temática 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“Saúde do Trabalhador é Arte”.</a:t>
            </a:r>
          </a:p>
          <a:p>
            <a:endParaRPr lang="pt-BR" dirty="0" smtClean="0">
              <a:solidFill>
                <a:schemeClr val="accent3">
                  <a:lumMod val="50000"/>
                </a:schemeClr>
              </a:solidFill>
              <a:latin typeface="Imprint MT Shadow" pitchFamily="82" charset="0"/>
              <a:cs typeface="Wawati SC Regular"/>
            </a:endParaRPr>
          </a:p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Concepção e arte: 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Luciene Aguiar e Luiz Carlos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Fadel</a:t>
            </a:r>
            <a:endParaRPr lang="pt-BR" dirty="0" smtClean="0">
              <a:solidFill>
                <a:schemeClr val="accent3">
                  <a:lumMod val="50000"/>
                </a:schemeClr>
              </a:solidFill>
              <a:latin typeface="Imprint MT Shadow" pitchFamily="82" charset="0"/>
              <a:cs typeface="Wawati SC Regular"/>
            </a:endParaRPr>
          </a:p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Letra e música: 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  <a:cs typeface="Wawati SC Regular"/>
              </a:rPr>
              <a:t>Vital Farias</a:t>
            </a:r>
          </a:p>
          <a:p>
            <a:endParaRPr lang="pt-BR" dirty="0" smtClean="0">
              <a:solidFill>
                <a:schemeClr val="accent3">
                  <a:lumMod val="50000"/>
                </a:schemeClr>
              </a:solidFill>
              <a:latin typeface="Wawati SC Regular"/>
              <a:cs typeface="Wawati SC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884" y="4598722"/>
            <a:ext cx="8388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Participação: 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Membros  do Fórum Intersindical  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Convidados: 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Beto Novaes, </a:t>
            </a:r>
            <a:r>
              <a:rPr lang="pt-BR" b="1" dirty="0" err="1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Tanussi</a:t>
            </a:r>
            <a:r>
              <a:rPr lang="pt-BR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 Cardoso, Armando </a:t>
            </a:r>
            <a:r>
              <a:rPr lang="pt-BR" b="1" dirty="0" err="1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Cypriano</a:t>
            </a:r>
            <a:r>
              <a:rPr lang="pt-BR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, 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Rafael Magalhães, Paulo Fatal, Eguimar Chaveiro, Ricardo Gonçalves, 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Tekton Pro" pitchFamily="34" charset="0"/>
                <a:cs typeface="Wawati SC Regular"/>
              </a:rPr>
              <a:t>Rosangela Gaze e outros</a:t>
            </a:r>
            <a:endParaRPr lang="pt-BR" b="1" dirty="0">
              <a:solidFill>
                <a:srgbClr val="C00000"/>
              </a:solidFill>
              <a:latin typeface="Tekton Pro" pitchFamily="34" charset="0"/>
              <a:cs typeface="Wawati S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o puxa ág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6" y="52923"/>
            <a:ext cx="8674202" cy="4825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6600" y="5819776"/>
            <a:ext cx="594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E os rios puxando as águas</a:t>
            </a:r>
            <a:endParaRPr lang="pt-BR" sz="40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pagaio e periquit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220" y="2925808"/>
            <a:ext cx="5139779" cy="3932192"/>
          </a:xfrm>
          <a:prstGeom prst="rect">
            <a:avLst/>
          </a:prstGeom>
        </p:spPr>
      </p:pic>
      <p:pic>
        <p:nvPicPr>
          <p:cNvPr id="3" name="Picture 2" descr="periquit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53552" cy="347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1147" y="231807"/>
            <a:ext cx="3962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Papagaios,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periquitos,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cuidavam de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suas cores</a:t>
            </a:r>
            <a:endParaRPr lang="pt-BR" sz="40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ixes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" y="1852053"/>
            <a:ext cx="8043304" cy="4910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705882">
            <a:off x="3552729" y="531370"/>
            <a:ext cx="5612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E os peixes singrando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os rios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umins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4854" cy="2984500"/>
          </a:xfrm>
          <a:prstGeom prst="rect">
            <a:avLst/>
          </a:prstGeom>
        </p:spPr>
      </p:pic>
      <p:pic>
        <p:nvPicPr>
          <p:cNvPr id="3" name="Picture 2" descr="curumin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0" y="3692724"/>
            <a:ext cx="5194300" cy="3165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90914">
            <a:off x="45556" y="3349951"/>
            <a:ext cx="4933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curumins cheios de amores</a:t>
            </a:r>
            <a:endParaRPr lang="pt-BR" sz="44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rupari_png.jpg"/>
          <p:cNvPicPr>
            <a:picLocks noChangeAspect="1"/>
          </p:cNvPicPr>
          <p:nvPr/>
        </p:nvPicPr>
        <p:blipFill>
          <a:blip r:embed="rId2"/>
          <a:srcRect t="19035" r="16610"/>
          <a:stretch>
            <a:fillRect/>
          </a:stretch>
        </p:blipFill>
        <p:spPr>
          <a:xfrm>
            <a:off x="0" y="0"/>
            <a:ext cx="4427575" cy="4298821"/>
          </a:xfrm>
          <a:prstGeom prst="rect">
            <a:avLst/>
          </a:prstGeom>
        </p:spPr>
      </p:pic>
      <p:pic>
        <p:nvPicPr>
          <p:cNvPr id="3" name="Picture 2" descr="Uripau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145" y="4099580"/>
            <a:ext cx="4903855" cy="2758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287" y="740461"/>
            <a:ext cx="3171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Sorria o jurupari, uirapuru, </a:t>
            </a:r>
          </a:p>
          <a:p>
            <a:pPr algn="ctr"/>
            <a:r>
              <a:rPr lang="pt-BR" sz="4000" b="1" dirty="0" smtClean="0">
                <a:solidFill>
                  <a:srgbClr val="4F6228"/>
                </a:solidFill>
                <a:latin typeface="Tekton Pro" pitchFamily="34" charset="0"/>
                <a:cs typeface="Wawati TC Regular"/>
              </a:rPr>
              <a:t>seu porvir</a:t>
            </a:r>
            <a:endParaRPr lang="pt-BR" sz="4000" b="1" dirty="0">
              <a:solidFill>
                <a:srgbClr val="4F6228"/>
              </a:solidFill>
              <a:latin typeface="Tekton Pro" pitchFamily="34" charset="0"/>
              <a:cs typeface="Wawati TC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820</Words>
  <Application>Microsoft Office PowerPoint</Application>
  <PresentationFormat>Apresentação na tela (4:3)</PresentationFormat>
  <Paragraphs>216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Luciene de Aguiar Barcelos Coutinho</dc:creator>
  <cp:lastModifiedBy>Luciene Aguiar</cp:lastModifiedBy>
  <cp:revision>20</cp:revision>
  <dcterms:created xsi:type="dcterms:W3CDTF">2019-02-07T11:41:43Z</dcterms:created>
  <dcterms:modified xsi:type="dcterms:W3CDTF">2019-02-13T21:13:53Z</dcterms:modified>
</cp:coreProperties>
</file>