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2" r:id="rId1"/>
  </p:sldMasterIdLst>
  <p:notesMasterIdLst>
    <p:notesMasterId r:id="rId86"/>
  </p:notesMasterIdLst>
  <p:sldIdLst>
    <p:sldId id="346" r:id="rId2"/>
    <p:sldId id="433" r:id="rId3"/>
    <p:sldId id="290" r:id="rId4"/>
    <p:sldId id="434" r:id="rId5"/>
    <p:sldId id="435" r:id="rId6"/>
    <p:sldId id="436" r:id="rId7"/>
    <p:sldId id="321" r:id="rId8"/>
    <p:sldId id="437" r:id="rId9"/>
    <p:sldId id="438" r:id="rId10"/>
    <p:sldId id="322" r:id="rId11"/>
    <p:sldId id="291" r:id="rId12"/>
    <p:sldId id="348" r:id="rId13"/>
    <p:sldId id="350" r:id="rId14"/>
    <p:sldId id="351" r:id="rId15"/>
    <p:sldId id="349" r:id="rId16"/>
    <p:sldId id="352" r:id="rId17"/>
    <p:sldId id="347" r:id="rId18"/>
    <p:sldId id="354" r:id="rId19"/>
    <p:sldId id="273" r:id="rId20"/>
    <p:sldId id="356" r:id="rId21"/>
    <p:sldId id="355" r:id="rId22"/>
    <p:sldId id="316" r:id="rId23"/>
    <p:sldId id="357" r:id="rId24"/>
    <p:sldId id="359" r:id="rId25"/>
    <p:sldId id="313" r:id="rId26"/>
    <p:sldId id="358" r:id="rId27"/>
    <p:sldId id="387" r:id="rId28"/>
    <p:sldId id="388" r:id="rId29"/>
    <p:sldId id="389" r:id="rId30"/>
    <p:sldId id="390" r:id="rId31"/>
    <p:sldId id="391" r:id="rId32"/>
    <p:sldId id="393" r:id="rId33"/>
    <p:sldId id="392" r:id="rId34"/>
    <p:sldId id="394" r:id="rId35"/>
    <p:sldId id="360" r:id="rId36"/>
    <p:sldId id="361" r:id="rId37"/>
    <p:sldId id="362" r:id="rId38"/>
    <p:sldId id="274" r:id="rId39"/>
    <p:sldId id="363" r:id="rId40"/>
    <p:sldId id="324" r:id="rId41"/>
    <p:sldId id="364" r:id="rId42"/>
    <p:sldId id="365" r:id="rId43"/>
    <p:sldId id="366" r:id="rId44"/>
    <p:sldId id="367" r:id="rId45"/>
    <p:sldId id="275" r:id="rId46"/>
    <p:sldId id="369" r:id="rId47"/>
    <p:sldId id="439" r:id="rId48"/>
    <p:sldId id="370" r:id="rId49"/>
    <p:sldId id="440" r:id="rId50"/>
    <p:sldId id="371" r:id="rId51"/>
    <p:sldId id="376" r:id="rId52"/>
    <p:sldId id="377" r:id="rId53"/>
    <p:sldId id="378" r:id="rId54"/>
    <p:sldId id="373" r:id="rId55"/>
    <p:sldId id="441" r:id="rId56"/>
    <p:sldId id="442" r:id="rId57"/>
    <p:sldId id="380" r:id="rId58"/>
    <p:sldId id="381" r:id="rId59"/>
    <p:sldId id="382" r:id="rId60"/>
    <p:sldId id="297" r:id="rId61"/>
    <p:sldId id="298" r:id="rId62"/>
    <p:sldId id="300" r:id="rId63"/>
    <p:sldId id="301" r:id="rId64"/>
    <p:sldId id="383" r:id="rId65"/>
    <p:sldId id="384" r:id="rId66"/>
    <p:sldId id="443" r:id="rId67"/>
    <p:sldId id="444" r:id="rId68"/>
    <p:sldId id="385" r:id="rId69"/>
    <p:sldId id="302" r:id="rId70"/>
    <p:sldId id="303" r:id="rId71"/>
    <p:sldId id="304" r:id="rId72"/>
    <p:sldId id="305" r:id="rId73"/>
    <p:sldId id="306" r:id="rId74"/>
    <p:sldId id="445" r:id="rId75"/>
    <p:sldId id="386" r:id="rId76"/>
    <p:sldId id="395" r:id="rId77"/>
    <p:sldId id="396" r:id="rId78"/>
    <p:sldId id="397" r:id="rId79"/>
    <p:sldId id="398" r:id="rId80"/>
    <p:sldId id="399" r:id="rId81"/>
    <p:sldId id="400" r:id="rId82"/>
    <p:sldId id="401" r:id="rId83"/>
    <p:sldId id="403" r:id="rId84"/>
    <p:sldId id="404" r:id="rId85"/>
  </p:sldIdLst>
  <p:sldSz cx="9144000" cy="6858000" type="screen4x3"/>
  <p:notesSz cx="6858000" cy="9144000"/>
  <p:defaultTextStyle>
    <a:defPPr>
      <a:defRPr lang="pt-BR"/>
    </a:defPPr>
    <a:lvl1pPr algn="l" rtl="0" eaLnBrk="0" fontAlgn="base" hangingPunct="0">
      <a:spcBef>
        <a:spcPct val="0"/>
      </a:spcBef>
      <a:spcAft>
        <a:spcPct val="0"/>
      </a:spcAft>
      <a:defRPr sz="1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Tahoma" pitchFamily="34" charset="0"/>
        <a:ea typeface="+mn-ea"/>
        <a:cs typeface="+mn-cs"/>
      </a:defRPr>
    </a:lvl5pPr>
    <a:lvl6pPr marL="2286000" algn="l" defTabSz="914400" rtl="0" eaLnBrk="1" latinLnBrk="0" hangingPunct="1">
      <a:defRPr sz="1400" b="1" kern="1200">
        <a:solidFill>
          <a:schemeClr val="tx1"/>
        </a:solidFill>
        <a:latin typeface="Tahoma" pitchFamily="34" charset="0"/>
        <a:ea typeface="+mn-ea"/>
        <a:cs typeface="+mn-cs"/>
      </a:defRPr>
    </a:lvl6pPr>
    <a:lvl7pPr marL="2743200" algn="l" defTabSz="914400" rtl="0" eaLnBrk="1" latinLnBrk="0" hangingPunct="1">
      <a:defRPr sz="1400" b="1" kern="1200">
        <a:solidFill>
          <a:schemeClr val="tx1"/>
        </a:solidFill>
        <a:latin typeface="Tahoma" pitchFamily="34" charset="0"/>
        <a:ea typeface="+mn-ea"/>
        <a:cs typeface="+mn-cs"/>
      </a:defRPr>
    </a:lvl7pPr>
    <a:lvl8pPr marL="3200400" algn="l" defTabSz="914400" rtl="0" eaLnBrk="1" latinLnBrk="0" hangingPunct="1">
      <a:defRPr sz="1400" b="1" kern="1200">
        <a:solidFill>
          <a:schemeClr val="tx1"/>
        </a:solidFill>
        <a:latin typeface="Tahoma" pitchFamily="34" charset="0"/>
        <a:ea typeface="+mn-ea"/>
        <a:cs typeface="+mn-cs"/>
      </a:defRPr>
    </a:lvl8pPr>
    <a:lvl9pPr marL="3657600" algn="l" defTabSz="914400" rtl="0" eaLnBrk="1" latinLnBrk="0" hangingPunct="1">
      <a:defRPr sz="14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0" autoAdjust="0"/>
    <p:restoredTop sz="96694" autoAdjust="0"/>
  </p:normalViewPr>
  <p:slideViewPr>
    <p:cSldViewPr>
      <p:cViewPr varScale="1">
        <p:scale>
          <a:sx n="73" d="100"/>
          <a:sy n="73" d="100"/>
        </p:scale>
        <p:origin x="-1272"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1181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slide" Target="slides/slide61.xml"/><Relationship Id="rId1" Type="http://schemas.openxmlformats.org/officeDocument/2006/relationships/slide" Target="slides/slide60.xml"/><Relationship Id="rId6" Type="http://schemas.openxmlformats.org/officeDocument/2006/relationships/slide" Target="slides/slide71.xml"/><Relationship Id="rId5" Type="http://schemas.openxmlformats.org/officeDocument/2006/relationships/slide" Target="slides/slide70.xml"/><Relationship Id="rId4"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buSzTx/>
              <a:buFontTx/>
              <a:buNone/>
              <a:defRPr sz="1200" b="0">
                <a:effectLst/>
                <a:latin typeface="Times New Roman" pitchFamily="18" charset="0"/>
              </a:defRPr>
            </a:lvl1pPr>
          </a:lstStyle>
          <a:p>
            <a:pPr>
              <a:defRPr/>
            </a:pPr>
            <a:endParaRPr lang="pt-BR"/>
          </a:p>
        </p:txBody>
      </p:sp>
      <p:sp>
        <p:nvSpPr>
          <p:cNvPr id="901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buSzTx/>
              <a:buFontTx/>
              <a:buNone/>
              <a:defRPr sz="1200" b="0">
                <a:effectLst/>
                <a:latin typeface="Times New Roman" pitchFamily="18" charset="0"/>
              </a:defRPr>
            </a:lvl1pPr>
          </a:lstStyle>
          <a:p>
            <a:pPr>
              <a:defRPr/>
            </a:pPr>
            <a:endParaRPr lang="pt-BR"/>
          </a:p>
        </p:txBody>
      </p:sp>
      <p:sp>
        <p:nvSpPr>
          <p:cNvPr id="870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901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buSzTx/>
              <a:buFontTx/>
              <a:buNone/>
              <a:defRPr sz="1200" b="0">
                <a:effectLst/>
                <a:latin typeface="Times New Roman" pitchFamily="18" charset="0"/>
              </a:defRPr>
            </a:lvl1pPr>
          </a:lstStyle>
          <a:p>
            <a:pPr>
              <a:defRPr/>
            </a:pPr>
            <a:endParaRPr lang="pt-BR"/>
          </a:p>
        </p:txBody>
      </p:sp>
      <p:sp>
        <p:nvSpPr>
          <p:cNvPr id="901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FEB97EC2-8B52-4167-9C94-24C62281D093}"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48A401AC-6F73-45EF-9E4C-70BD59D66109}" type="slidenum">
              <a:rPr lang="pt-BR" altLang="pt-BR" smtClean="0"/>
              <a:pPr/>
              <a:t>3</a:t>
            </a:fld>
            <a:endParaRPr lang="pt-BR" altLang="pt-BR" smtClean="0"/>
          </a:p>
        </p:txBody>
      </p:sp>
      <p:sp>
        <p:nvSpPr>
          <p:cNvPr id="88067" name="Rectangle 2"/>
          <p:cNvSpPr>
            <a:spLocks noChangeArrowheads="1" noTextEdit="1"/>
          </p:cNvSpPr>
          <p:nvPr>
            <p:ph type="sldImg"/>
          </p:nvPr>
        </p:nvSpPr>
        <p:spPr>
          <a:solidFill>
            <a:srgbClr val="FFFFFF"/>
          </a:solidFill>
          <a:ln/>
        </p:spPr>
      </p:sp>
      <p:sp>
        <p:nvSpPr>
          <p:cNvPr id="8806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pt-BR" alt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9FAE07D7-6DFB-4DF5-8873-17245F5A1848}" type="slidenum">
              <a:rPr lang="pt-BR" altLang="pt-BR" smtClean="0"/>
              <a:pPr/>
              <a:t>63</a:t>
            </a:fld>
            <a:endParaRPr lang="pt-BR" altLang="pt-BR"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98BACCF2-8AB5-4EF6-B52C-2E4A6F189E51}" type="slidenum">
              <a:rPr lang="pt-BR" altLang="pt-BR" smtClean="0"/>
              <a:pPr/>
              <a:t>69</a:t>
            </a:fld>
            <a:endParaRPr lang="pt-BR" altLang="pt-BR"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2DB1C8F3-E14B-4943-BA5B-4BE3C93E1D48}" type="slidenum">
              <a:rPr lang="pt-BR" altLang="pt-BR" smtClean="0"/>
              <a:pPr/>
              <a:t>70</a:t>
            </a:fld>
            <a:endParaRPr lang="pt-BR" altLang="pt-BR"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6EF21F4C-340C-4665-9B45-2217B8D34A62}" type="slidenum">
              <a:rPr lang="pt-BR" altLang="pt-BR" smtClean="0"/>
              <a:pPr/>
              <a:t>71</a:t>
            </a:fld>
            <a:endParaRPr lang="pt-BR" altLang="pt-BR"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3DEF2189-D99F-40BB-9D33-05AFEC774C54}" type="slidenum">
              <a:rPr lang="pt-BR" altLang="pt-BR" smtClean="0"/>
              <a:pPr/>
              <a:t>72</a:t>
            </a:fld>
            <a:endParaRPr lang="pt-BR" altLang="pt-BR"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D1CB3347-E357-494E-9B9F-714E77234C19}" type="slidenum">
              <a:rPr lang="pt-BR" altLang="pt-BR" smtClean="0"/>
              <a:pPr/>
              <a:t>73</a:t>
            </a:fld>
            <a:endParaRPr lang="pt-BR" altLang="pt-BR"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C2678AEC-2FC1-4309-B54C-D667A56BCC33}" type="slidenum">
              <a:rPr lang="pt-BR" altLang="pt-BR" smtClean="0"/>
              <a:pPr/>
              <a:t>11</a:t>
            </a:fld>
            <a:endParaRPr lang="pt-BR" altLang="pt-BR" smtClean="0"/>
          </a:p>
        </p:txBody>
      </p:sp>
      <p:sp>
        <p:nvSpPr>
          <p:cNvPr id="89091" name="Rectangle 2"/>
          <p:cNvSpPr>
            <a:spLocks noChangeArrowheads="1" noTextEdit="1"/>
          </p:cNvSpPr>
          <p:nvPr>
            <p:ph type="sldImg"/>
          </p:nvPr>
        </p:nvSpPr>
        <p:spPr>
          <a:solidFill>
            <a:srgbClr val="FFFFFF"/>
          </a:solidFill>
          <a:ln/>
        </p:spPr>
      </p:sp>
      <p:sp>
        <p:nvSpPr>
          <p:cNvPr id="8909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pt-BR" alt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6E21BBED-F695-43CD-8BE0-385093DA47BF}" type="slidenum">
              <a:rPr lang="pt-BR" altLang="pt-BR" smtClean="0"/>
              <a:pPr/>
              <a:t>19</a:t>
            </a:fld>
            <a:endParaRPr lang="pt-BR" altLang="pt-BR"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A4E522C5-CA03-4F9E-9B8C-D9865C9F8FA4}" type="slidenum">
              <a:rPr lang="pt-BR" altLang="pt-BR" smtClean="0"/>
              <a:pPr/>
              <a:t>25</a:t>
            </a:fld>
            <a:endParaRPr lang="pt-BR" altLang="pt-BR"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542BBE4D-446F-434E-914A-3DCD3F91D378}" type="slidenum">
              <a:rPr lang="pt-BR" altLang="pt-BR" smtClean="0"/>
              <a:pPr/>
              <a:t>38</a:t>
            </a:fld>
            <a:endParaRPr lang="pt-BR" altLang="pt-BR"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9E498235-2270-4FEF-A94F-6D85B5E8AF7D}" type="slidenum">
              <a:rPr lang="pt-BR" altLang="pt-BR" smtClean="0"/>
              <a:pPr/>
              <a:t>45</a:t>
            </a:fld>
            <a:endParaRPr lang="pt-BR" altLang="pt-BR"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FF2A5230-0ACD-4463-9D69-397FBFDC959E}" type="slidenum">
              <a:rPr lang="pt-BR" altLang="pt-BR" smtClean="0"/>
              <a:pPr/>
              <a:t>60</a:t>
            </a:fld>
            <a:endParaRPr lang="pt-BR" altLang="pt-BR"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E14765F4-D343-4848-9D09-34FBF7C28116}" type="slidenum">
              <a:rPr lang="pt-BR" altLang="pt-BR" smtClean="0"/>
              <a:pPr/>
              <a:t>61</a:t>
            </a:fld>
            <a:endParaRPr lang="pt-BR" altLang="pt-BR"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9C6E58EE-F0A9-4A66-89D6-ABFFF8C31AA4}" type="slidenum">
              <a:rPr lang="pt-BR" altLang="pt-BR" smtClean="0"/>
              <a:pPr/>
              <a:t>62</a:t>
            </a:fld>
            <a:endParaRPr lang="pt-BR" altLang="pt-BR"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pt-BR" alt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3" r:id="rId1"/>
    <p:sldLayoutId id="2147483684"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0.png"/><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0488"/>
            <a:ext cx="2246313" cy="3122612"/>
          </a:xfrm>
          <a:prstGeom prst="rect">
            <a:avLst/>
          </a:prstGeom>
          <a:noFill/>
          <a:ln w="9525" algn="ctr">
            <a:noFill/>
            <a:miter lim="800000"/>
            <a:headEnd/>
            <a:tailEnd/>
          </a:ln>
        </p:spPr>
      </p:pic>
      <p:pic>
        <p:nvPicPr>
          <p:cNvPr id="1027" name="Picture 4"/>
          <p:cNvPicPr>
            <a:picLocks noChangeAspect="1" noChangeArrowheads="1"/>
          </p:cNvPicPr>
          <p:nvPr/>
        </p:nvPicPr>
        <p:blipFill>
          <a:blip r:embed="rId3" cstate="print"/>
          <a:srcRect/>
          <a:stretch>
            <a:fillRect/>
          </a:stretch>
        </p:blipFill>
        <p:spPr bwMode="auto">
          <a:xfrm>
            <a:off x="3175" y="3213100"/>
            <a:ext cx="2243138" cy="3600450"/>
          </a:xfrm>
          <a:prstGeom prst="rect">
            <a:avLst/>
          </a:prstGeom>
          <a:noFill/>
          <a:ln w="9525" algn="ctr">
            <a:noFill/>
            <a:miter lim="800000"/>
            <a:headEnd/>
            <a:tailEnd/>
          </a:ln>
        </p:spPr>
      </p:pic>
      <p:sp>
        <p:nvSpPr>
          <p:cNvPr id="4" name="Retângulo 3"/>
          <p:cNvSpPr/>
          <p:nvPr/>
        </p:nvSpPr>
        <p:spPr>
          <a:xfrm>
            <a:off x="2317750" y="549275"/>
            <a:ext cx="6718300" cy="2259013"/>
          </a:xfrm>
          <a:prstGeom prst="rect">
            <a:avLst/>
          </a:prstGeom>
        </p:spPr>
        <p:txBody>
          <a:bodyPr>
            <a:spAutoFit/>
          </a:bodyPr>
          <a:lstStyle/>
          <a:p>
            <a:pPr algn="ctr" eaLnBrk="1" hangingPunct="1">
              <a:lnSpc>
                <a:spcPct val="80000"/>
              </a:lnSpc>
              <a:buClr>
                <a:srgbClr val="00CCFF"/>
              </a:buClr>
              <a:buSzPct val="65000"/>
              <a:defRPr/>
            </a:pPr>
            <a:r>
              <a:rPr lang="pt-BR" sz="3200" dirty="0">
                <a:effectLst>
                  <a:outerShdw blurRad="38100" dist="38100" dir="2700000" algn="tl">
                    <a:srgbClr val="000000"/>
                  </a:outerShdw>
                </a:effectLst>
                <a:latin typeface="+mj-lt"/>
                <a:ea typeface="+mj-ea"/>
                <a:cs typeface="+mj-cs"/>
              </a:rPr>
              <a:t>Jean Jacques Rousseau</a:t>
            </a:r>
          </a:p>
          <a:p>
            <a:pPr algn="ctr" eaLnBrk="1" hangingPunct="1">
              <a:lnSpc>
                <a:spcPct val="80000"/>
              </a:lnSpc>
              <a:buClr>
                <a:srgbClr val="00CCFF"/>
              </a:buClr>
              <a:buSzPct val="65000"/>
              <a:defRPr/>
            </a:pPr>
            <a:r>
              <a:rPr lang="pt-BR" sz="3200" dirty="0">
                <a:effectLst>
                  <a:outerShdw blurRad="38100" dist="38100" dir="2700000" algn="tl">
                    <a:srgbClr val="000000"/>
                  </a:outerShdw>
                </a:effectLst>
                <a:latin typeface="+mj-lt"/>
                <a:ea typeface="+mj-ea"/>
                <a:cs typeface="+mj-cs"/>
              </a:rPr>
              <a:t> </a:t>
            </a:r>
            <a:endParaRPr lang="pt-BR" sz="2800" b="0" dirty="0">
              <a:effectLst>
                <a:outerShdw blurRad="38100" dist="38100" dir="2700000" algn="tl">
                  <a:srgbClr val="000000"/>
                </a:outerShdw>
              </a:effectLst>
              <a:latin typeface="+mj-lt"/>
              <a:ea typeface="+mj-ea"/>
              <a:cs typeface="+mj-cs"/>
            </a:endParaRPr>
          </a:p>
          <a:p>
            <a:pPr algn="ctr" eaLnBrk="1" hangingPunct="1">
              <a:lnSpc>
                <a:spcPct val="80000"/>
              </a:lnSpc>
              <a:buClr>
                <a:srgbClr val="00CCFF"/>
              </a:buClr>
              <a:buSzPct val="65000"/>
              <a:defRPr/>
            </a:pPr>
            <a:r>
              <a:rPr lang="pt-BR" sz="2800" b="0" dirty="0">
                <a:effectLst>
                  <a:outerShdw blurRad="38100" dist="38100" dir="2700000" algn="tl">
                    <a:srgbClr val="000000"/>
                  </a:outerShdw>
                </a:effectLst>
                <a:latin typeface="+mj-lt"/>
                <a:ea typeface="+mj-ea"/>
                <a:cs typeface="+mj-cs"/>
              </a:rPr>
              <a:t>Filosofo iluminista, escritor, músico, pedagogo, andarilho</a:t>
            </a:r>
          </a:p>
          <a:p>
            <a:pPr algn="ctr" eaLnBrk="1" hangingPunct="1">
              <a:lnSpc>
                <a:spcPct val="80000"/>
              </a:lnSpc>
              <a:buClr>
                <a:srgbClr val="00CCFF"/>
              </a:buClr>
              <a:buSzPct val="65000"/>
              <a:defRPr/>
            </a:pPr>
            <a:endParaRPr lang="pt-BR" sz="2800" b="0" dirty="0">
              <a:effectLst>
                <a:outerShdw blurRad="38100" dist="38100" dir="2700000" algn="tl">
                  <a:srgbClr val="000000"/>
                </a:outerShdw>
              </a:effectLst>
              <a:latin typeface="+mj-lt"/>
              <a:ea typeface="+mj-ea"/>
              <a:cs typeface="+mj-cs"/>
            </a:endParaRPr>
          </a:p>
          <a:p>
            <a:pPr algn="ctr" eaLnBrk="1" hangingPunct="1">
              <a:lnSpc>
                <a:spcPct val="80000"/>
              </a:lnSpc>
              <a:buClr>
                <a:srgbClr val="00CCFF"/>
              </a:buClr>
              <a:buSzPct val="65000"/>
              <a:defRPr/>
            </a:pPr>
            <a:r>
              <a:rPr lang="pt-BR" sz="2800" b="0" dirty="0">
                <a:effectLst>
                  <a:outerShdw blurRad="38100" dist="38100" dir="2700000" algn="tl">
                    <a:srgbClr val="000000"/>
                  </a:outerShdw>
                </a:effectLst>
                <a:latin typeface="+mj-lt"/>
                <a:ea typeface="+mj-ea"/>
                <a:cs typeface="+mj-cs"/>
              </a:rPr>
              <a:t>Genebra 1712 – </a:t>
            </a:r>
            <a:r>
              <a:rPr lang="pt-BR" sz="2800" b="0" dirty="0" err="1">
                <a:effectLst>
                  <a:outerShdw blurRad="38100" dist="38100" dir="2700000" algn="tl">
                    <a:srgbClr val="000000"/>
                  </a:outerShdw>
                </a:effectLst>
                <a:latin typeface="+mj-lt"/>
                <a:ea typeface="+mj-ea"/>
                <a:cs typeface="+mj-cs"/>
              </a:rPr>
              <a:t>Ermenonville</a:t>
            </a:r>
            <a:r>
              <a:rPr lang="pt-BR" sz="2800" b="0" dirty="0">
                <a:effectLst>
                  <a:outerShdw blurRad="38100" dist="38100" dir="2700000" algn="tl">
                    <a:srgbClr val="000000"/>
                  </a:outerShdw>
                </a:effectLst>
                <a:latin typeface="+mj-lt"/>
                <a:ea typeface="+mj-ea"/>
                <a:cs typeface="+mj-cs"/>
              </a:rPr>
              <a:t> 1778</a:t>
            </a:r>
          </a:p>
        </p:txBody>
      </p:sp>
      <p:sp>
        <p:nvSpPr>
          <p:cNvPr id="5" name="Retângulo 4"/>
          <p:cNvSpPr/>
          <p:nvPr/>
        </p:nvSpPr>
        <p:spPr>
          <a:xfrm>
            <a:off x="2052638" y="4224338"/>
            <a:ext cx="6551612" cy="860425"/>
          </a:xfrm>
          <a:prstGeom prst="rect">
            <a:avLst/>
          </a:prstGeom>
        </p:spPr>
        <p:txBody>
          <a:bodyPr>
            <a:spAutoFit/>
          </a:bodyPr>
          <a:lstStyle/>
          <a:p>
            <a:pPr lvl="1" eaLnBrk="1" hangingPunct="1">
              <a:lnSpc>
                <a:spcPct val="80000"/>
              </a:lnSpc>
              <a:spcBef>
                <a:spcPct val="20000"/>
              </a:spcBef>
              <a:buClr>
                <a:srgbClr val="FFCC00"/>
              </a:buClr>
              <a:buSzPct val="65000"/>
              <a:defRPr/>
            </a:pPr>
            <a:r>
              <a:rPr lang="pt-BR" sz="2800" b="0" dirty="0">
                <a:solidFill>
                  <a:srgbClr val="FFFFFF"/>
                </a:solidFill>
                <a:effectLst>
                  <a:outerShdw blurRad="38100" dist="38100" dir="2700000" algn="tl">
                    <a:srgbClr val="000000"/>
                  </a:outerShdw>
                </a:effectLst>
              </a:rPr>
              <a:t>Do Contrato Social ou Princípios </a:t>
            </a:r>
          </a:p>
          <a:p>
            <a:pPr marL="742950" lvl="1" indent="-285750" eaLnBrk="1" hangingPunct="1">
              <a:lnSpc>
                <a:spcPct val="80000"/>
              </a:lnSpc>
              <a:spcBef>
                <a:spcPct val="20000"/>
              </a:spcBef>
              <a:buClr>
                <a:srgbClr val="FFCC00"/>
              </a:buClr>
              <a:buSzPct val="65000"/>
              <a:buFont typeface="Wingdings" pitchFamily="2" charset="2"/>
              <a:buNone/>
              <a:defRPr/>
            </a:pPr>
            <a:r>
              <a:rPr lang="pt-BR" sz="2800" b="0" dirty="0">
                <a:solidFill>
                  <a:srgbClr val="FFFFFF"/>
                </a:solidFill>
                <a:effectLst>
                  <a:outerShdw blurRad="38100" dist="38100" dir="2700000" algn="tl">
                    <a:srgbClr val="000000"/>
                  </a:outerShdw>
                </a:effectLst>
              </a:rPr>
              <a:t>   do Direito Político (1762)</a:t>
            </a:r>
            <a:endParaRPr lang="pt-BR" sz="28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m 3"/>
          <p:cNvPicPr>
            <a:picLocks noChangeAspect="1"/>
          </p:cNvPicPr>
          <p:nvPr/>
        </p:nvPicPr>
        <p:blipFill>
          <a:blip r:embed="rId2" cstate="print"/>
          <a:srcRect/>
          <a:stretch>
            <a:fillRect/>
          </a:stretch>
        </p:blipFill>
        <p:spPr bwMode="auto">
          <a:xfrm>
            <a:off x="5175250" y="30163"/>
            <a:ext cx="3983038" cy="3240087"/>
          </a:xfrm>
          <a:prstGeom prst="rect">
            <a:avLst/>
          </a:prstGeom>
          <a:noFill/>
          <a:ln w="9525">
            <a:noFill/>
            <a:miter lim="800000"/>
            <a:headEnd/>
            <a:tailEnd/>
          </a:ln>
        </p:spPr>
      </p:pic>
      <p:sp>
        <p:nvSpPr>
          <p:cNvPr id="2" name="Rectangle 2"/>
          <p:cNvSpPr txBox="1">
            <a:spLocks noChangeArrowheads="1"/>
          </p:cNvSpPr>
          <p:nvPr/>
        </p:nvSpPr>
        <p:spPr>
          <a:xfrm>
            <a:off x="107950" y="44450"/>
            <a:ext cx="5002213" cy="598488"/>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buSzPct val="100000"/>
              <a:defRPr/>
            </a:pPr>
            <a:r>
              <a:rPr lang="pt-BR" sz="3200" dirty="0" smtClean="0">
                <a:solidFill>
                  <a:srgbClr val="00B050"/>
                </a:solidFill>
              </a:rPr>
              <a:t>Vontade Geral</a:t>
            </a:r>
          </a:p>
        </p:txBody>
      </p:sp>
      <p:sp>
        <p:nvSpPr>
          <p:cNvPr id="3" name="Retângulo 2"/>
          <p:cNvSpPr/>
          <p:nvPr/>
        </p:nvSpPr>
        <p:spPr>
          <a:xfrm>
            <a:off x="107950" y="836613"/>
            <a:ext cx="8567738" cy="5514975"/>
          </a:xfrm>
          <a:prstGeom prst="rect">
            <a:avLst/>
          </a:prstGeom>
        </p:spPr>
        <p:txBody>
          <a:bodyPr>
            <a:spAutoFit/>
          </a:bodyPr>
          <a:lstStyle/>
          <a:p>
            <a:pPr algn="just" eaLnBrk="1" hangingPunct="1">
              <a:lnSpc>
                <a:spcPct val="80000"/>
              </a:lnSpc>
              <a:spcBef>
                <a:spcPct val="20000"/>
              </a:spcBef>
              <a:buClr>
                <a:srgbClr val="00CCFF"/>
              </a:buClr>
              <a:buSzPct val="65000"/>
              <a:defRPr/>
            </a:pPr>
            <a:r>
              <a:rPr lang="pt-BR" altLang="zh-CN" sz="2400" dirty="0">
                <a:solidFill>
                  <a:srgbClr val="FFFFFF"/>
                </a:solidFill>
                <a:effectLst>
                  <a:outerShdw blurRad="38100" dist="38100" dir="2700000" algn="tl">
                    <a:srgbClr val="000000"/>
                  </a:outerShdw>
                </a:effectLst>
                <a:ea typeface="SimSun" pitchFamily="2" charset="-122"/>
              </a:rPr>
              <a:t>O Estado </a:t>
            </a:r>
            <a:r>
              <a:rPr lang="pt-BR" altLang="zh-CN" sz="2400" dirty="0">
                <a:effectLst>
                  <a:outerShdw blurRad="38100" dist="38100" dir="2700000" algn="tl">
                    <a:srgbClr val="000000"/>
                  </a:outerShdw>
                </a:effectLst>
                <a:ea typeface="SimSun" pitchFamily="2" charset="-122"/>
              </a:rPr>
              <a:t>como expressão da </a:t>
            </a:r>
          </a:p>
          <a:p>
            <a:pPr algn="just" eaLnBrk="1" hangingPunct="1">
              <a:lnSpc>
                <a:spcPct val="80000"/>
              </a:lnSpc>
              <a:spcBef>
                <a:spcPct val="20000"/>
              </a:spcBef>
              <a:buClr>
                <a:srgbClr val="00CCFF"/>
              </a:buClr>
              <a:buSzPct val="65000"/>
              <a:defRPr/>
            </a:pPr>
            <a:r>
              <a:rPr lang="pt-BR" altLang="zh-CN" sz="2400" dirty="0">
                <a:effectLst>
                  <a:outerShdw blurRad="38100" dist="38100" dir="2700000" algn="tl">
                    <a:srgbClr val="000000"/>
                  </a:outerShdw>
                </a:effectLst>
                <a:ea typeface="SimSun" pitchFamily="2" charset="-122"/>
              </a:rPr>
              <a:t>vontade geral</a:t>
            </a:r>
          </a:p>
          <a:p>
            <a:pPr algn="just" eaLnBrk="1" hangingPunct="1">
              <a:lnSpc>
                <a:spcPct val="80000"/>
              </a:lnSpc>
              <a:spcBef>
                <a:spcPct val="20000"/>
              </a:spcBef>
              <a:buClr>
                <a:srgbClr val="00CCFF"/>
              </a:buClr>
              <a:buSzPct val="65000"/>
              <a:defRPr/>
            </a:pPr>
            <a:endParaRPr lang="pt-BR" altLang="zh-CN" sz="2400" dirty="0">
              <a:effectLst>
                <a:outerShdw blurRad="38100" dist="38100" dir="2700000" algn="tl">
                  <a:srgbClr val="000000"/>
                </a:outerShdw>
              </a:effectLst>
              <a:ea typeface="SimSun" pitchFamily="2" charset="-122"/>
            </a:endParaRPr>
          </a:p>
          <a:p>
            <a:pPr algn="just" eaLnBrk="1" hangingPunct="1">
              <a:lnSpc>
                <a:spcPct val="80000"/>
              </a:lnSpc>
              <a:spcBef>
                <a:spcPct val="20000"/>
              </a:spcBef>
              <a:buClr>
                <a:srgbClr val="00CCFF"/>
              </a:buClr>
              <a:buSzPct val="65000"/>
              <a:defRPr/>
            </a:pPr>
            <a:r>
              <a:rPr lang="pt-BR" altLang="zh-CN" sz="2400" b="0" dirty="0">
                <a:solidFill>
                  <a:srgbClr val="FFFFFF"/>
                </a:solidFill>
                <a:effectLst>
                  <a:outerShdw blurRad="38100" dist="38100" dir="2700000" algn="tl">
                    <a:srgbClr val="000000"/>
                  </a:outerShdw>
                </a:effectLst>
                <a:ea typeface="SimSun" pitchFamily="2" charset="-122"/>
              </a:rPr>
              <a:t>     </a:t>
            </a:r>
            <a:endParaRPr lang="pt-BR" altLang="zh-CN" sz="2400" b="0" i="1" dirty="0">
              <a:solidFill>
                <a:srgbClr val="FFFFFF"/>
              </a:solidFill>
              <a:effectLst>
                <a:outerShdw blurRad="38100" dist="38100" dir="2700000" algn="tl">
                  <a:srgbClr val="000000"/>
                </a:outerShdw>
              </a:effectLst>
              <a:ea typeface="SimSun" pitchFamily="2" charset="-122"/>
            </a:endParaRPr>
          </a:p>
          <a:p>
            <a:pPr lvl="1" algn="just" eaLnBrk="1" hangingPunct="1">
              <a:lnSpc>
                <a:spcPct val="80000"/>
              </a:lnSpc>
              <a:spcBef>
                <a:spcPct val="20000"/>
              </a:spcBef>
              <a:buClr>
                <a:srgbClr val="00CCFF"/>
              </a:buClr>
              <a:buSzPct val="65000"/>
              <a:defRPr/>
            </a:pPr>
            <a:r>
              <a:rPr lang="pt-BR" altLang="zh-CN" sz="2400" b="0" dirty="0">
                <a:solidFill>
                  <a:srgbClr val="FFFFFF"/>
                </a:solidFill>
                <a:effectLst>
                  <a:outerShdw blurRad="38100" dist="38100" dir="2700000" algn="tl">
                    <a:srgbClr val="000000"/>
                  </a:outerShdw>
                </a:effectLst>
                <a:ea typeface="SimSun" pitchFamily="2" charset="-122"/>
              </a:rPr>
              <a:t>Diferença entre a </a:t>
            </a:r>
            <a:r>
              <a:rPr lang="pt-BR" altLang="zh-CN" sz="2400" b="0" dirty="0">
                <a:solidFill>
                  <a:srgbClr val="FFC000"/>
                </a:solidFill>
                <a:effectLst>
                  <a:outerShdw blurRad="38100" dist="38100" dir="2700000" algn="tl">
                    <a:srgbClr val="000000"/>
                  </a:outerShdw>
                </a:effectLst>
                <a:ea typeface="SimSun" pitchFamily="2" charset="-122"/>
              </a:rPr>
              <a:t>vontade geral </a:t>
            </a:r>
          </a:p>
          <a:p>
            <a:pPr lvl="1" algn="just" eaLnBrk="1" hangingPunct="1">
              <a:lnSpc>
                <a:spcPct val="80000"/>
              </a:lnSpc>
              <a:spcBef>
                <a:spcPct val="20000"/>
              </a:spcBef>
              <a:buClr>
                <a:srgbClr val="00CCFF"/>
              </a:buClr>
              <a:buSzPct val="65000"/>
              <a:defRPr/>
            </a:pPr>
            <a:r>
              <a:rPr lang="pt-BR" altLang="zh-CN" sz="2400" b="0" dirty="0">
                <a:solidFill>
                  <a:srgbClr val="FFFFFF"/>
                </a:solidFill>
                <a:effectLst>
                  <a:outerShdw blurRad="38100" dist="38100" dir="2700000" algn="tl">
                    <a:srgbClr val="000000"/>
                  </a:outerShdw>
                </a:effectLst>
                <a:ea typeface="SimSun" pitchFamily="2" charset="-122"/>
              </a:rPr>
              <a:t>e a </a:t>
            </a:r>
            <a:r>
              <a:rPr lang="pt-BR" altLang="zh-CN" sz="2400" b="0" dirty="0">
                <a:solidFill>
                  <a:srgbClr val="FFC000"/>
                </a:solidFill>
                <a:effectLst>
                  <a:outerShdw blurRad="38100" dist="38100" dir="2700000" algn="tl">
                    <a:srgbClr val="000000"/>
                  </a:outerShdw>
                </a:effectLst>
                <a:ea typeface="SimSun" pitchFamily="2" charset="-122"/>
              </a:rPr>
              <a:t>vontade de todos </a:t>
            </a:r>
            <a:r>
              <a:rPr lang="pt-BR" altLang="zh-CN" sz="2400" b="0" dirty="0">
                <a:solidFill>
                  <a:srgbClr val="FFFFFF"/>
                </a:solidFill>
                <a:effectLst>
                  <a:outerShdw blurRad="38100" dist="38100" dir="2700000" algn="tl">
                    <a:srgbClr val="000000"/>
                  </a:outerShdw>
                </a:effectLst>
                <a:ea typeface="SimSun" pitchFamily="2" charset="-122"/>
              </a:rPr>
              <a:t>:</a:t>
            </a:r>
          </a:p>
          <a:p>
            <a:pPr lvl="1" algn="just" eaLnBrk="1" hangingPunct="1">
              <a:lnSpc>
                <a:spcPct val="80000"/>
              </a:lnSpc>
              <a:spcBef>
                <a:spcPct val="20000"/>
              </a:spcBef>
              <a:buClr>
                <a:srgbClr val="00CCFF"/>
              </a:buClr>
              <a:buSzPct val="65000"/>
              <a:defRPr/>
            </a:pPr>
            <a:r>
              <a:rPr lang="pt-BR" altLang="zh-CN" sz="2400" b="0" dirty="0">
                <a:solidFill>
                  <a:srgbClr val="FFFFFF"/>
                </a:solidFill>
                <a:effectLst>
                  <a:outerShdw blurRad="38100" dist="38100" dir="2700000" algn="tl">
                    <a:srgbClr val="000000"/>
                  </a:outerShdw>
                </a:effectLst>
                <a:ea typeface="SimSun" pitchFamily="2" charset="-122"/>
              </a:rPr>
              <a:t> </a:t>
            </a:r>
          </a:p>
          <a:p>
            <a:pPr marL="711200" lvl="1" algn="just" eaLnBrk="1" hangingPunct="1">
              <a:lnSpc>
                <a:spcPct val="80000"/>
              </a:lnSpc>
              <a:spcBef>
                <a:spcPct val="20000"/>
              </a:spcBef>
              <a:buClr>
                <a:srgbClr val="00CCFF"/>
              </a:buClr>
              <a:buSzPct val="65000"/>
              <a:defRPr/>
            </a:pPr>
            <a:r>
              <a:rPr lang="pt-BR" altLang="zh-CN" sz="2200" b="0" dirty="0">
                <a:solidFill>
                  <a:srgbClr val="FFFFFF"/>
                </a:solidFill>
                <a:effectLst>
                  <a:outerShdw blurRad="38100" dist="38100" dir="2700000" algn="tl">
                    <a:srgbClr val="000000"/>
                  </a:outerShdw>
                </a:effectLst>
                <a:ea typeface="SimSun" pitchFamily="2" charset="-122"/>
              </a:rPr>
              <a:t> “esta (geral) só atende ao interesse comum, enquanto a outra (de todos) olha o interesse privado, e não é senão uma soma das vontades particulares.”</a:t>
            </a:r>
          </a:p>
          <a:p>
            <a:pPr lvl="1" algn="just" eaLnBrk="1" hangingPunct="1">
              <a:lnSpc>
                <a:spcPct val="80000"/>
              </a:lnSpc>
              <a:spcBef>
                <a:spcPct val="20000"/>
              </a:spcBef>
              <a:buClr>
                <a:srgbClr val="00CCFF"/>
              </a:buClr>
              <a:buSzPct val="65000"/>
              <a:defRPr/>
            </a:pPr>
            <a:endParaRPr lang="pt-BR" sz="2200" b="0" dirty="0"/>
          </a:p>
          <a:p>
            <a:pPr lvl="1" algn="just" eaLnBrk="1" hangingPunct="1">
              <a:lnSpc>
                <a:spcPct val="80000"/>
              </a:lnSpc>
              <a:spcBef>
                <a:spcPct val="20000"/>
              </a:spcBef>
              <a:buClr>
                <a:srgbClr val="00CCFF"/>
              </a:buClr>
              <a:buSzPct val="65000"/>
              <a:defRPr/>
            </a:pPr>
            <a:r>
              <a:rPr lang="pt-BR" sz="2200" b="0" dirty="0">
                <a:solidFill>
                  <a:srgbClr val="FFFFFF"/>
                </a:solidFill>
                <a:effectLst>
                  <a:outerShdw blurRad="38100" dist="38100" dir="2700000" algn="tl">
                    <a:srgbClr val="000000"/>
                  </a:outerShdw>
                </a:effectLst>
                <a:ea typeface="SimSun" pitchFamily="2" charset="-122"/>
              </a:rPr>
              <a:t>O pacto fundamental “substitui toda a desigualdade física, que entre os homens lançara a natureza, por uma igualdade moral e legítima. </a:t>
            </a:r>
            <a:r>
              <a:rPr lang="pt-BR" altLang="zh-CN" sz="2200" b="0" dirty="0">
                <a:solidFill>
                  <a:srgbClr val="FFFFFF"/>
                </a:solidFill>
                <a:effectLst>
                  <a:outerShdw blurRad="38100" dist="38100" dir="2700000" algn="tl">
                    <a:srgbClr val="000000"/>
                  </a:outerShdw>
                </a:effectLst>
                <a:ea typeface="SimSun" pitchFamily="2" charset="-122"/>
              </a:rPr>
              <a:t>(...) a vontade do corpo assim criado é a vontade de todos os seus membros apenas no que se refere ao interesse comum, ninguém se submete a uma vontade particular, mas à vontade geral que se expressa na instituição do corpo moral”.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3" cstate="print"/>
          <a:srcRect/>
          <a:stretch>
            <a:fillRect/>
          </a:stretch>
        </p:blipFill>
        <p:spPr bwMode="auto">
          <a:xfrm>
            <a:off x="25400" y="188913"/>
            <a:ext cx="1636713" cy="2273300"/>
          </a:xfrm>
          <a:prstGeom prst="rect">
            <a:avLst/>
          </a:prstGeom>
          <a:noFill/>
          <a:ln w="9525" algn="ctr">
            <a:noFill/>
            <a:miter lim="800000"/>
            <a:headEnd/>
            <a:tailEnd/>
          </a:ln>
        </p:spPr>
      </p:pic>
      <p:sp>
        <p:nvSpPr>
          <p:cNvPr id="245762" name="Rectangle 2"/>
          <p:cNvSpPr>
            <a:spLocks noGrp="1" noChangeArrowheads="1"/>
          </p:cNvSpPr>
          <p:nvPr>
            <p:ph type="title" idx="4294967295"/>
          </p:nvPr>
        </p:nvSpPr>
        <p:spPr>
          <a:xfrm>
            <a:off x="374650" y="333375"/>
            <a:ext cx="8374063" cy="887413"/>
          </a:xfrm>
          <a:prstGeom prst="rect">
            <a:avLst/>
          </a:prstGeom>
        </p:spPr>
        <p:txBody>
          <a:bodyPr/>
          <a:lstStyle/>
          <a:p>
            <a:pPr eaLnBrk="1" hangingPunct="1">
              <a:defRPr/>
            </a:pPr>
            <a:r>
              <a:rPr lang="pt-BR" sz="3200" b="1" dirty="0" smtClean="0">
                <a:solidFill>
                  <a:schemeClr val="tx1"/>
                </a:solidFill>
              </a:rPr>
              <a:t>Da Liberdade Natural </a:t>
            </a:r>
            <a:br>
              <a:rPr lang="pt-BR" sz="3200" b="1" dirty="0" smtClean="0">
                <a:solidFill>
                  <a:schemeClr val="tx1"/>
                </a:solidFill>
              </a:rPr>
            </a:br>
            <a:r>
              <a:rPr lang="pt-BR" sz="3200" b="1" dirty="0" smtClean="0">
                <a:solidFill>
                  <a:schemeClr val="tx1"/>
                </a:solidFill>
              </a:rPr>
              <a:t>à Liberdade Civil</a:t>
            </a:r>
            <a:endParaRPr lang="pt-BR" sz="3200" dirty="0" smtClean="0">
              <a:solidFill>
                <a:schemeClr val="tx1"/>
              </a:solidFill>
            </a:endParaRPr>
          </a:p>
        </p:txBody>
      </p:sp>
      <p:sp>
        <p:nvSpPr>
          <p:cNvPr id="2" name="Retângulo 1"/>
          <p:cNvSpPr/>
          <p:nvPr/>
        </p:nvSpPr>
        <p:spPr>
          <a:xfrm>
            <a:off x="323850" y="2997200"/>
            <a:ext cx="8424863" cy="769938"/>
          </a:xfrm>
          <a:prstGeom prst="rect">
            <a:avLst/>
          </a:prstGeom>
        </p:spPr>
        <p:txBody>
          <a:bodyPr>
            <a:spAutoFit/>
          </a:bodyPr>
          <a:lstStyle/>
          <a:p>
            <a:pPr algn="just" eaLnBrk="1" hangingPunct="1">
              <a:spcBef>
                <a:spcPct val="20000"/>
              </a:spcBef>
              <a:buClr>
                <a:schemeClr val="hlink"/>
              </a:buClr>
              <a:buSzPct val="65000"/>
              <a:defRPr/>
            </a:pPr>
            <a:r>
              <a:rPr lang="pt-BR" sz="2200" b="0" dirty="0">
                <a:effectLst>
                  <a:outerShdw blurRad="38100" dist="38100" dir="2700000" algn="tl">
                    <a:srgbClr val="000000"/>
                  </a:outerShdw>
                </a:effectLst>
                <a:ea typeface="SimSun" pitchFamily="2" charset="-122"/>
              </a:rPr>
              <a:t>por uma conduta guiada pela justiça, deixando-se de aplicar a lei da natureza e introduzindo-se a lei civil.</a:t>
            </a:r>
          </a:p>
        </p:txBody>
      </p:sp>
      <p:sp>
        <p:nvSpPr>
          <p:cNvPr id="4" name="Retângulo 3"/>
          <p:cNvSpPr/>
          <p:nvPr/>
        </p:nvSpPr>
        <p:spPr>
          <a:xfrm>
            <a:off x="144463" y="3724275"/>
            <a:ext cx="8748712" cy="2800350"/>
          </a:xfrm>
          <a:prstGeom prst="rect">
            <a:avLst/>
          </a:prstGeom>
        </p:spPr>
        <p:txBody>
          <a:bodyPr>
            <a:spAutoFit/>
          </a:bodyPr>
          <a:lstStyle/>
          <a:p>
            <a:pPr algn="just">
              <a:buClr>
                <a:srgbClr val="5CADFF"/>
              </a:buClr>
              <a:buSzPct val="100000"/>
              <a:defRPr/>
            </a:pPr>
            <a:r>
              <a:rPr lang="pt-BR" altLang="zh-CN" sz="2200" b="0" dirty="0">
                <a:solidFill>
                  <a:srgbClr val="FFFFFF"/>
                </a:solidFill>
                <a:effectLst>
                  <a:outerShdw blurRad="38100" dist="38100" dir="2700000" algn="tl">
                    <a:srgbClr val="000000"/>
                  </a:outerShdw>
                </a:effectLst>
                <a:ea typeface="SimSun" pitchFamily="2" charset="-122"/>
              </a:rPr>
              <a:t> </a:t>
            </a:r>
            <a:r>
              <a:rPr lang="pt-BR" altLang="zh-CN" sz="2200" b="0" dirty="0">
                <a:effectLst>
                  <a:outerShdw blurRad="38100" dist="38100" dir="2700000" algn="tl">
                    <a:srgbClr val="000000"/>
                  </a:outerShdw>
                </a:effectLst>
                <a:ea typeface="SimSun" pitchFamily="2" charset="-122"/>
              </a:rPr>
              <a:t>Perda da liberdade natural e ganho da liberdade civil: o homem renuncia à sua liberdade natural em favor de uma liberdade convencional na qual "ganha o equivalente de tudo o que perde e mais força para conservar o que tem”.</a:t>
            </a:r>
          </a:p>
          <a:p>
            <a:pPr algn="just">
              <a:buClr>
                <a:srgbClr val="5CADFF"/>
              </a:buClr>
              <a:buSzPct val="100000"/>
              <a:defRPr/>
            </a:pPr>
            <a:endParaRPr lang="pt-BR" altLang="zh-CN" sz="2200" b="0" dirty="0">
              <a:effectLst>
                <a:outerShdw blurRad="38100" dist="38100" dir="2700000" algn="tl">
                  <a:srgbClr val="000000"/>
                </a:outerShdw>
              </a:effectLst>
              <a:ea typeface="SimSun" pitchFamily="2" charset="-122"/>
            </a:endParaRPr>
          </a:p>
          <a:p>
            <a:pPr algn="just">
              <a:buClr>
                <a:srgbClr val="5CADFF"/>
              </a:buClr>
              <a:buSzPct val="100000"/>
              <a:defRPr/>
            </a:pPr>
            <a:r>
              <a:rPr lang="pt-BR" sz="2200" b="0" dirty="0">
                <a:effectLst>
                  <a:outerShdw blurRad="38100" dist="38100" dir="2700000" algn="tl">
                    <a:srgbClr val="000000"/>
                  </a:outerShdw>
                </a:effectLst>
                <a:ea typeface="SimSun" pitchFamily="2" charset="-122"/>
              </a:rPr>
              <a:t>A condição para que uma sociedade qualquer seja justa é que ela tenha na vontade geral a autoridade suprema ou, que nenhum de seus membros se ache sob o domínio de uma vontade particular.</a:t>
            </a:r>
            <a:endParaRPr lang="pt-BR" altLang="zh-CN" sz="2200" b="0" dirty="0">
              <a:effectLst>
                <a:outerShdw blurRad="38100" dist="38100" dir="2700000" algn="tl">
                  <a:srgbClr val="000000"/>
                </a:outerShdw>
              </a:effectLst>
              <a:ea typeface="SimSun" pitchFamily="2" charset="-122"/>
            </a:endParaRPr>
          </a:p>
        </p:txBody>
      </p:sp>
      <p:sp>
        <p:nvSpPr>
          <p:cNvPr id="3" name="Retângulo 2"/>
          <p:cNvSpPr/>
          <p:nvPr/>
        </p:nvSpPr>
        <p:spPr>
          <a:xfrm>
            <a:off x="755650" y="4927600"/>
            <a:ext cx="7993063" cy="307975"/>
          </a:xfrm>
          <a:prstGeom prst="rect">
            <a:avLst/>
          </a:prstGeom>
        </p:spPr>
        <p:txBody>
          <a:bodyPr>
            <a:spAutoFit/>
          </a:bodyPr>
          <a:lstStyle/>
          <a:p>
            <a:pPr algn="just">
              <a:buSzPct val="100000"/>
              <a:defRPr/>
            </a:pPr>
            <a:r>
              <a:rPr lang="pt-BR" dirty="0"/>
              <a:t>  </a:t>
            </a:r>
            <a:endParaRPr lang="pt-BR" sz="2400" b="0" dirty="0">
              <a:effectLst>
                <a:outerShdw blurRad="38100" dist="38100" dir="2700000" algn="tl">
                  <a:srgbClr val="000000"/>
                </a:outerShdw>
              </a:effectLst>
              <a:latin typeface="+mn-lt"/>
              <a:ea typeface="SimSun" pitchFamily="2" charset="-122"/>
            </a:endParaRPr>
          </a:p>
        </p:txBody>
      </p:sp>
      <p:sp>
        <p:nvSpPr>
          <p:cNvPr id="6" name="Retângulo 5"/>
          <p:cNvSpPr/>
          <p:nvPr/>
        </p:nvSpPr>
        <p:spPr>
          <a:xfrm>
            <a:off x="1863725" y="1512888"/>
            <a:ext cx="6794500" cy="1446212"/>
          </a:xfrm>
          <a:prstGeom prst="rect">
            <a:avLst/>
          </a:prstGeom>
        </p:spPr>
        <p:txBody>
          <a:bodyPr>
            <a:spAutoFit/>
          </a:bodyPr>
          <a:lstStyle/>
          <a:p>
            <a:pPr algn="just">
              <a:defRPr/>
            </a:pPr>
            <a:r>
              <a:rPr lang="pt-BR" sz="2200" b="0" dirty="0">
                <a:solidFill>
                  <a:srgbClr val="FFFFFF"/>
                </a:solidFill>
                <a:effectLst>
                  <a:outerShdw blurRad="38100" dist="38100" dir="2700000" algn="tl">
                    <a:srgbClr val="000000"/>
                  </a:outerShdw>
                </a:effectLst>
                <a:ea typeface="SimSun" pitchFamily="2" charset="-122"/>
              </a:rPr>
              <a:t>Com a passagem do estado de natureza ao estado civil, segundo Rousseau, imprime-se no homem a moralidade que lhe faltava no estado de natureza, substituindo-se uma conduta guiada pelo </a:t>
            </a:r>
            <a:r>
              <a:rPr lang="pt-BR" sz="2200" b="0" dirty="0">
                <a:effectLst>
                  <a:outerShdw blurRad="38100" dist="38100" dir="2700000" algn="tl">
                    <a:srgbClr val="000000"/>
                  </a:outerShdw>
                </a:effectLst>
                <a:ea typeface="SimSun" pitchFamily="2" charset="-122"/>
              </a:rPr>
              <a:t>instinto</a:t>
            </a:r>
            <a:endParaRPr lang="pt-BR" sz="2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srcRect/>
          <a:stretch>
            <a:fillRect/>
          </a:stretch>
        </p:blipFill>
        <p:spPr bwMode="auto">
          <a:xfrm>
            <a:off x="6696075" y="4960938"/>
            <a:ext cx="2447925" cy="1866900"/>
          </a:xfrm>
          <a:prstGeom prst="rect">
            <a:avLst/>
          </a:prstGeom>
          <a:noFill/>
          <a:ln w="9525" algn="ctr">
            <a:noFill/>
            <a:miter lim="800000"/>
            <a:headEnd/>
            <a:tailEnd/>
          </a:ln>
        </p:spPr>
      </p:pic>
      <p:sp>
        <p:nvSpPr>
          <p:cNvPr id="4" name="Retângulo 3"/>
          <p:cNvSpPr/>
          <p:nvPr/>
        </p:nvSpPr>
        <p:spPr>
          <a:xfrm>
            <a:off x="209550" y="3933825"/>
            <a:ext cx="6378575" cy="2676525"/>
          </a:xfrm>
          <a:prstGeom prst="rect">
            <a:avLst/>
          </a:prstGeom>
        </p:spPr>
        <p:txBody>
          <a:bodyPr>
            <a:spAutoFit/>
          </a:bodyPr>
          <a:lstStyle/>
          <a:p>
            <a:pPr algn="just">
              <a:buClr>
                <a:srgbClr val="0A85FF"/>
              </a:buClr>
              <a:buSzPct val="100000"/>
              <a:defRPr/>
            </a:pPr>
            <a:r>
              <a:rPr lang="pt-BR" sz="2400" b="0" dirty="0">
                <a:effectLst>
                  <a:outerShdw blurRad="38100" dist="38100" dir="2700000" algn="tl">
                    <a:srgbClr val="000000"/>
                  </a:outerShdw>
                </a:effectLst>
                <a:ea typeface="SimSun" pitchFamily="2" charset="-122"/>
              </a:rPr>
              <a:t> </a:t>
            </a:r>
          </a:p>
          <a:p>
            <a:pPr algn="just">
              <a:buClr>
                <a:srgbClr val="0A85FF"/>
              </a:buClr>
              <a:buSzPct val="100000"/>
              <a:defRPr/>
            </a:pPr>
            <a:r>
              <a:rPr lang="pt-BR" sz="2400" b="0" dirty="0">
                <a:effectLst>
                  <a:outerShdw blurRad="38100" dist="38100" dir="2700000" algn="tl">
                    <a:srgbClr val="000000"/>
                  </a:outerShdw>
                </a:effectLst>
                <a:ea typeface="SimSun" pitchFamily="2" charset="-122"/>
              </a:rPr>
              <a:t> Os compromissos só são obrigatórios porque são recíprocos, e se essa reciprocidade não for respeitada, ou o contrato deve prever uma punição ("forçar a ser livre") ou é o fim do corpo moral e da liberdade convencional ou pública</a:t>
            </a:r>
          </a:p>
        </p:txBody>
      </p:sp>
      <p:sp>
        <p:nvSpPr>
          <p:cNvPr id="5" name="Rectangle 2"/>
          <p:cNvSpPr>
            <a:spLocks noGrp="1" noChangeArrowheads="1"/>
          </p:cNvSpPr>
          <p:nvPr>
            <p:ph type="title" idx="4294967295"/>
          </p:nvPr>
        </p:nvSpPr>
        <p:spPr>
          <a:xfrm>
            <a:off x="25400" y="476250"/>
            <a:ext cx="8939213" cy="887413"/>
          </a:xfrm>
          <a:prstGeom prst="rect">
            <a:avLst/>
          </a:prstGeom>
        </p:spPr>
        <p:txBody>
          <a:bodyPr/>
          <a:lstStyle/>
          <a:p>
            <a:pPr eaLnBrk="1" hangingPunct="1">
              <a:defRPr/>
            </a:pPr>
            <a:r>
              <a:rPr lang="pt-BR" sz="2800" b="1" dirty="0" smtClean="0">
                <a:solidFill>
                  <a:schemeClr val="tx1"/>
                </a:solidFill>
              </a:rPr>
              <a:t>República como condição </a:t>
            </a:r>
            <a:br>
              <a:rPr lang="pt-BR" sz="2800" b="1" dirty="0" smtClean="0">
                <a:solidFill>
                  <a:schemeClr val="tx1"/>
                </a:solidFill>
              </a:rPr>
            </a:br>
            <a:r>
              <a:rPr lang="pt-BR" sz="2800" b="1" dirty="0" smtClean="0">
                <a:solidFill>
                  <a:schemeClr val="tx1"/>
                </a:solidFill>
              </a:rPr>
              <a:t>do exercício da vontade geral </a:t>
            </a:r>
            <a:endParaRPr lang="pt-BR" sz="2800" dirty="0" smtClean="0">
              <a:solidFill>
                <a:schemeClr val="tx1"/>
              </a:solidFill>
            </a:endParaRPr>
          </a:p>
        </p:txBody>
      </p:sp>
      <p:sp>
        <p:nvSpPr>
          <p:cNvPr id="2" name="Retângulo 1"/>
          <p:cNvSpPr/>
          <p:nvPr/>
        </p:nvSpPr>
        <p:spPr>
          <a:xfrm>
            <a:off x="395288" y="2209800"/>
            <a:ext cx="8353425" cy="1939925"/>
          </a:xfrm>
          <a:prstGeom prst="rect">
            <a:avLst/>
          </a:prstGeom>
        </p:spPr>
        <p:txBody>
          <a:bodyPr>
            <a:spAutoFit/>
          </a:bodyPr>
          <a:lstStyle/>
          <a:p>
            <a:pPr algn="just">
              <a:buClr>
                <a:srgbClr val="0A85FF"/>
              </a:buClr>
              <a:buSzPct val="100000"/>
              <a:defRPr/>
            </a:pPr>
            <a:r>
              <a:rPr lang="pt-BR" sz="2400" b="0" dirty="0">
                <a:solidFill>
                  <a:srgbClr val="FFFFFF"/>
                </a:solidFill>
                <a:effectLst>
                  <a:outerShdw blurRad="38100" dist="38100" dir="2700000" algn="tl">
                    <a:srgbClr val="000000"/>
                  </a:outerShdw>
                </a:effectLst>
                <a:ea typeface="SimSun" pitchFamily="2" charset="-122"/>
              </a:rPr>
              <a:t>A República ou corpo político é uma ordem legítima porque somente o conceito de vontade geral é capaz de conciliar os termos contraditórios, liberdade e dependência civil: esta forma de associação é a única capaz de atender aos requisitos estabelecidos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971550" y="1866900"/>
            <a:ext cx="7416800" cy="3786188"/>
          </a:xfrm>
          <a:prstGeom prst="rect">
            <a:avLst/>
          </a:prstGeom>
        </p:spPr>
        <p:txBody>
          <a:bodyPr>
            <a:spAutoFit/>
          </a:bodyPr>
          <a:lstStyle/>
          <a:p>
            <a:pPr marL="15875" algn="just">
              <a:buClr>
                <a:srgbClr val="0A85FF"/>
              </a:buClr>
              <a:buSzPct val="100000"/>
              <a:defRPr/>
            </a:pPr>
            <a:r>
              <a:rPr lang="pt-BR" sz="2400" b="0" dirty="0">
                <a:effectLst>
                  <a:outerShdw blurRad="38100" dist="38100" dir="2700000" algn="tl">
                    <a:srgbClr val="000000"/>
                  </a:outerShdw>
                </a:effectLst>
                <a:ea typeface="SimSun" pitchFamily="2" charset="-122"/>
              </a:rPr>
              <a:t> República e corpo político são sinônimos. Quando o povo está reunido, em assembleia, este constitui o soberano mas, após as deliberações, o corpo político assume a forma de Estado, fazendo com que o povo cumpra o que ele mesmo estabeleceu. </a:t>
            </a:r>
          </a:p>
          <a:p>
            <a:pPr marL="15875" algn="just">
              <a:buClr>
                <a:srgbClr val="0A85FF"/>
              </a:buClr>
              <a:buSzPct val="100000"/>
              <a:defRPr/>
            </a:pPr>
            <a:endParaRPr lang="pt-BR" sz="2400" b="0" dirty="0">
              <a:effectLst>
                <a:outerShdw blurRad="38100" dist="38100" dir="2700000" algn="tl">
                  <a:srgbClr val="000000"/>
                </a:outerShdw>
              </a:effectLst>
              <a:ea typeface="SimSun" pitchFamily="2" charset="-122"/>
            </a:endParaRPr>
          </a:p>
          <a:p>
            <a:pPr marL="15875" algn="just">
              <a:buClr>
                <a:srgbClr val="0A85FF"/>
              </a:buClr>
              <a:buSzPct val="100000"/>
              <a:defRPr/>
            </a:pPr>
            <a:r>
              <a:rPr lang="pt-BR" sz="2400" b="0" dirty="0">
                <a:effectLst>
                  <a:outerShdw blurRad="38100" dist="38100" dir="2700000" algn="tl">
                    <a:srgbClr val="000000"/>
                  </a:outerShdw>
                </a:effectLst>
                <a:ea typeface="SimSun" pitchFamily="2" charset="-122"/>
              </a:rPr>
              <a:t> O corpo político é constituído de cidadãos e súditos: cidadãos enquanto participantes da atividade soberana (ativos); súditos enquanto submetidos às leis do Estado (passivos)</a:t>
            </a:r>
          </a:p>
        </p:txBody>
      </p:sp>
      <p:sp>
        <p:nvSpPr>
          <p:cNvPr id="5" name="Retângulo 4"/>
          <p:cNvSpPr/>
          <p:nvPr/>
        </p:nvSpPr>
        <p:spPr>
          <a:xfrm>
            <a:off x="827088" y="476250"/>
            <a:ext cx="7416800" cy="1077913"/>
          </a:xfrm>
          <a:prstGeom prst="rect">
            <a:avLst/>
          </a:prstGeom>
        </p:spPr>
        <p:txBody>
          <a:bodyPr>
            <a:spAutoFit/>
          </a:bodyPr>
          <a:lstStyle/>
          <a:p>
            <a:pPr algn="ctr">
              <a:buSzPct val="100000"/>
              <a:defRPr/>
            </a:pPr>
            <a:r>
              <a:rPr lang="pt-BR" sz="3200" kern="0" dirty="0">
                <a:solidFill>
                  <a:srgbClr val="FFFFFF"/>
                </a:solidFill>
                <a:effectLst>
                  <a:outerShdw blurRad="38100" dist="38100" dir="2700000" algn="tl">
                    <a:srgbClr val="000000"/>
                  </a:outerShdw>
                </a:effectLst>
                <a:latin typeface="Tahoma"/>
                <a:ea typeface="+mj-ea"/>
                <a:cs typeface="+mj-cs"/>
              </a:rPr>
              <a:t>República como condição do exercício da vontade geral </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0825" y="1841500"/>
            <a:ext cx="7777163" cy="2308225"/>
          </a:xfrm>
          <a:prstGeom prst="rect">
            <a:avLst/>
          </a:prstGeom>
        </p:spPr>
        <p:txBody>
          <a:bodyPr>
            <a:spAutoFit/>
          </a:bodyPr>
          <a:lstStyle/>
          <a:p>
            <a:pPr algn="just">
              <a:buClr>
                <a:schemeClr val="bg2">
                  <a:lumMod val="40000"/>
                  <a:lumOff val="60000"/>
                </a:schemeClr>
              </a:buClr>
              <a:buSzPct val="100000"/>
              <a:defRPr/>
            </a:pPr>
            <a:r>
              <a:rPr lang="pt-BR" sz="2400" b="0" dirty="0">
                <a:effectLst>
                  <a:outerShdw blurRad="38100" dist="38100" dir="2700000" algn="tl">
                    <a:srgbClr val="000000"/>
                  </a:outerShdw>
                </a:effectLst>
                <a:latin typeface="+mn-lt"/>
                <a:ea typeface="SimSun" pitchFamily="2" charset="-122"/>
              </a:rPr>
              <a:t> É a efetiva participação de um povo que garante o bem comum, como garantia dos direitos de cada cidadão.</a:t>
            </a:r>
          </a:p>
          <a:p>
            <a:pPr algn="just">
              <a:buClr>
                <a:schemeClr val="bg2">
                  <a:lumMod val="40000"/>
                  <a:lumOff val="60000"/>
                </a:schemeClr>
              </a:buClr>
              <a:buSzPct val="100000"/>
              <a:defRPr/>
            </a:pPr>
            <a:endParaRPr lang="pt-BR" sz="2400" b="0" dirty="0">
              <a:effectLst>
                <a:outerShdw blurRad="38100" dist="38100" dir="2700000" algn="tl">
                  <a:srgbClr val="000000"/>
                </a:outerShdw>
              </a:effectLst>
              <a:latin typeface="+mn-lt"/>
              <a:ea typeface="SimSun" pitchFamily="2" charset="-122"/>
            </a:endParaRPr>
          </a:p>
          <a:p>
            <a:pPr algn="just">
              <a:buClr>
                <a:schemeClr val="bg2">
                  <a:lumMod val="40000"/>
                  <a:lumOff val="60000"/>
                </a:schemeClr>
              </a:buClr>
              <a:buSzPct val="100000"/>
              <a:defRPr/>
            </a:pPr>
            <a:r>
              <a:rPr lang="pt-BR" sz="2400" b="0" dirty="0"/>
              <a:t> “</a:t>
            </a:r>
            <a:r>
              <a:rPr lang="pt-BR" sz="2400" b="0" dirty="0">
                <a:effectLst>
                  <a:outerShdw blurRad="38100" dist="38100" dir="2700000" algn="tl">
                    <a:srgbClr val="000000"/>
                  </a:outerShdw>
                </a:effectLst>
                <a:latin typeface="+mn-lt"/>
                <a:ea typeface="SimSun" pitchFamily="2" charset="-122"/>
              </a:rPr>
              <a:t>Logo que o serviço público deixa de ser a principal ocupação dos cidadãos, e estes preferem seu interesse, o Estado se aproxima da sua ruína. </a:t>
            </a:r>
          </a:p>
        </p:txBody>
      </p:sp>
      <p:sp>
        <p:nvSpPr>
          <p:cNvPr id="6" name="Retângulo 5"/>
          <p:cNvSpPr/>
          <p:nvPr/>
        </p:nvSpPr>
        <p:spPr>
          <a:xfrm>
            <a:off x="1476375" y="490538"/>
            <a:ext cx="6192838" cy="1066800"/>
          </a:xfrm>
          <a:prstGeom prst="rect">
            <a:avLst/>
          </a:prstGeom>
        </p:spPr>
        <p:txBody>
          <a:bodyPr>
            <a:spAutoFit/>
          </a:bodyPr>
          <a:lstStyle/>
          <a:p>
            <a:pPr algn="ctr">
              <a:buSzPct val="100000"/>
              <a:defRPr/>
            </a:pPr>
            <a:r>
              <a:rPr lang="pt-BR" sz="3200" kern="0" dirty="0">
                <a:solidFill>
                  <a:srgbClr val="FFFFFF"/>
                </a:solidFill>
                <a:effectLst>
                  <a:outerShdw blurRad="38100" dist="38100" dir="2700000" algn="tl">
                    <a:srgbClr val="000000"/>
                  </a:outerShdw>
                </a:effectLst>
                <a:latin typeface="Tahoma"/>
                <a:ea typeface="+mj-ea"/>
                <a:cs typeface="+mj-cs"/>
              </a:rPr>
              <a:t>Participação e o exercício da vontade geral </a:t>
            </a:r>
            <a:endParaRPr lang="pt-BR" dirty="0"/>
          </a:p>
        </p:txBody>
      </p:sp>
      <p:sp>
        <p:nvSpPr>
          <p:cNvPr id="2" name="Retângulo 1"/>
          <p:cNvSpPr/>
          <p:nvPr/>
        </p:nvSpPr>
        <p:spPr>
          <a:xfrm>
            <a:off x="360363" y="4514850"/>
            <a:ext cx="4643437" cy="1568450"/>
          </a:xfrm>
          <a:prstGeom prst="rect">
            <a:avLst/>
          </a:prstGeom>
        </p:spPr>
        <p:txBody>
          <a:bodyPr>
            <a:spAutoFit/>
          </a:bodyPr>
          <a:lstStyle/>
          <a:p>
            <a:pPr algn="just">
              <a:buClr>
                <a:srgbClr val="003366">
                  <a:lumMod val="40000"/>
                  <a:lumOff val="60000"/>
                </a:srgbClr>
              </a:buClr>
              <a:buSzPct val="100000"/>
              <a:defRPr/>
            </a:pPr>
            <a:r>
              <a:rPr lang="pt-BR" sz="2400" b="0" dirty="0">
                <a:solidFill>
                  <a:srgbClr val="FFFFFF"/>
                </a:solidFill>
                <a:effectLst>
                  <a:outerShdw blurRad="38100" dist="38100" dir="2700000" algn="tl">
                    <a:srgbClr val="000000"/>
                  </a:outerShdw>
                </a:effectLst>
                <a:latin typeface="Tahoma"/>
                <a:ea typeface="SimSun" pitchFamily="2" charset="-122"/>
              </a:rPr>
              <a:t>(…) Por força da preguiça e do dinheiro, têm soldados para servir à pátria e representantes para vendê-la”.</a:t>
            </a:r>
          </a:p>
        </p:txBody>
      </p:sp>
      <p:pic>
        <p:nvPicPr>
          <p:cNvPr id="14341" name="Picture 7" descr="http://www.algosobre.com.br/images/stories/historia/revolucao_francesa_03.jpg"/>
          <p:cNvPicPr>
            <a:picLocks noChangeAspect="1" noChangeArrowheads="1"/>
          </p:cNvPicPr>
          <p:nvPr/>
        </p:nvPicPr>
        <p:blipFill>
          <a:blip r:embed="rId2" cstate="print"/>
          <a:srcRect/>
          <a:stretch>
            <a:fillRect/>
          </a:stretch>
        </p:blipFill>
        <p:spPr bwMode="auto">
          <a:xfrm>
            <a:off x="5322888" y="4259263"/>
            <a:ext cx="3767137" cy="259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328613"/>
            <a:ext cx="8229600" cy="652462"/>
          </a:xfrm>
          <a:prstGeom prst="rect">
            <a:avLst/>
          </a:prstGeom>
        </p:spPr>
        <p:txBody>
          <a:bodyPr/>
          <a:lstStyle/>
          <a:p>
            <a:pPr eaLnBrk="1" hangingPunct="1">
              <a:defRPr/>
            </a:pPr>
            <a:r>
              <a:rPr lang="pt-BR" sz="3200" b="1" dirty="0">
                <a:solidFill>
                  <a:schemeClr val="tx1"/>
                </a:solidFill>
              </a:rPr>
              <a:t>O Império da Lei</a:t>
            </a:r>
          </a:p>
        </p:txBody>
      </p:sp>
      <p:sp>
        <p:nvSpPr>
          <p:cNvPr id="4" name="Retângulo 3"/>
          <p:cNvSpPr/>
          <p:nvPr/>
        </p:nvSpPr>
        <p:spPr>
          <a:xfrm>
            <a:off x="541338" y="1679575"/>
            <a:ext cx="8207375" cy="4494213"/>
          </a:xfrm>
          <a:prstGeom prst="rect">
            <a:avLst/>
          </a:prstGeom>
        </p:spPr>
        <p:txBody>
          <a:bodyPr>
            <a:spAutoFit/>
          </a:bodyPr>
          <a:lstStyle/>
          <a:p>
            <a:pPr algn="just">
              <a:buClr>
                <a:srgbClr val="5CADFF"/>
              </a:buClr>
              <a:buSzPct val="100000"/>
              <a:defRPr/>
            </a:pPr>
            <a:r>
              <a:rPr lang="pt-BR" sz="2200" b="0" dirty="0">
                <a:effectLst>
                  <a:outerShdw blurRad="38100" dist="38100" dir="2700000" algn="tl">
                    <a:srgbClr val="000000"/>
                  </a:outerShdw>
                </a:effectLst>
                <a:ea typeface="SimSun" pitchFamily="2" charset="-122"/>
              </a:rPr>
              <a:t>Para que o bem público seja conhecido e seguido por todos os membros da comunidade é necessário corporificá-lo num sistema de leis</a:t>
            </a:r>
          </a:p>
          <a:p>
            <a:pPr algn="just">
              <a:buClr>
                <a:srgbClr val="5CADFF"/>
              </a:buClr>
              <a:buSzPct val="100000"/>
              <a:defRPr/>
            </a:pPr>
            <a:endParaRPr lang="pt-BR" sz="2200" b="0" dirty="0">
              <a:effectLst>
                <a:outerShdw blurRad="38100" dist="38100" dir="2700000" algn="tl">
                  <a:srgbClr val="000000"/>
                </a:outerShdw>
              </a:effectLst>
              <a:ea typeface="SimSun" pitchFamily="2" charset="-122"/>
            </a:endParaRPr>
          </a:p>
          <a:p>
            <a:pPr algn="just">
              <a:buClr>
                <a:srgbClr val="5CADFF"/>
              </a:buClr>
              <a:buSzPct val="100000"/>
              <a:defRPr/>
            </a:pPr>
            <a:r>
              <a:rPr lang="pt-BR" sz="2200" b="0" dirty="0">
                <a:effectLst>
                  <a:outerShdw blurRad="38100" dist="38100" dir="2700000" algn="tl">
                    <a:srgbClr val="000000"/>
                  </a:outerShdw>
                </a:effectLst>
                <a:ea typeface="SimSun" pitchFamily="2" charset="-122"/>
              </a:rPr>
              <a:t>Para que o contrato se cumpra deve ser regulado por leis que são a expressão da vontade geral e vigiadas por um governo capaz de garantir a execução dessa vontade</a:t>
            </a:r>
          </a:p>
          <a:p>
            <a:pPr algn="just">
              <a:buClr>
                <a:srgbClr val="5CADFF"/>
              </a:buClr>
              <a:buSzPct val="100000"/>
              <a:defRPr/>
            </a:pPr>
            <a:endParaRPr lang="pt-BR" sz="2200" b="0" dirty="0">
              <a:effectLst>
                <a:outerShdw blurRad="38100" dist="38100" dir="2700000" algn="tl">
                  <a:srgbClr val="000000"/>
                </a:outerShdw>
              </a:effectLst>
              <a:ea typeface="SimSun" pitchFamily="2" charset="-122"/>
            </a:endParaRPr>
          </a:p>
          <a:p>
            <a:pPr algn="just">
              <a:buClr>
                <a:srgbClr val="5CADFF"/>
              </a:buClr>
              <a:buSzPct val="100000"/>
              <a:defRPr/>
            </a:pPr>
            <a:r>
              <a:rPr lang="pt-BR" sz="2200" b="0" dirty="0">
                <a:effectLst>
                  <a:outerShdw blurRad="38100" dist="38100" dir="2700000" algn="tl">
                    <a:srgbClr val="000000"/>
                  </a:outerShdw>
                </a:effectLst>
                <a:ea typeface="SimSun" pitchFamily="2" charset="-122"/>
              </a:rPr>
              <a:t>Conservar o corpo político é dar-lhe, através de leis e de um governo, os instrumentos necessários para que ele subsista como um todo dotado de uma só vontade; do ponto de vista das relações entre os membros, significa promover entre eles uma verdadeira união afetiva, fortalecer os laços sociais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cstate="print"/>
          <a:srcRect/>
          <a:stretch>
            <a:fillRect/>
          </a:stretch>
        </p:blipFill>
        <p:spPr bwMode="auto">
          <a:xfrm>
            <a:off x="2411413" y="4941888"/>
            <a:ext cx="4321175" cy="1865312"/>
          </a:xfrm>
          <a:prstGeom prst="rect">
            <a:avLst/>
          </a:prstGeom>
          <a:noFill/>
          <a:ln w="9525" algn="ctr">
            <a:noFill/>
            <a:miter lim="800000"/>
            <a:headEnd/>
            <a:tailEnd/>
          </a:ln>
        </p:spPr>
      </p:pic>
      <p:sp>
        <p:nvSpPr>
          <p:cNvPr id="4" name="Retângulo 3"/>
          <p:cNvSpPr/>
          <p:nvPr/>
        </p:nvSpPr>
        <p:spPr>
          <a:xfrm>
            <a:off x="684213" y="2708275"/>
            <a:ext cx="7772400" cy="2012950"/>
          </a:xfrm>
          <a:prstGeom prst="rect">
            <a:avLst/>
          </a:prstGeom>
        </p:spPr>
        <p:txBody>
          <a:bodyPr>
            <a:spAutoFit/>
          </a:bodyPr>
          <a:lstStyle/>
          <a:p>
            <a:pPr marL="261938" algn="just" eaLnBrk="1" hangingPunct="1">
              <a:lnSpc>
                <a:spcPct val="80000"/>
              </a:lnSpc>
              <a:spcBef>
                <a:spcPct val="20000"/>
              </a:spcBef>
              <a:buClr>
                <a:srgbClr val="00CCFF"/>
              </a:buClr>
              <a:buSzPct val="65000"/>
              <a:defRPr/>
            </a:pPr>
            <a:r>
              <a:rPr lang="pt-BR" altLang="zh-CN" sz="2400" b="0" kern="0" dirty="0">
                <a:solidFill>
                  <a:srgbClr val="FFFFFF"/>
                </a:solidFill>
                <a:effectLst>
                  <a:outerShdw blurRad="38100" dist="38100" dir="2700000" algn="tl">
                    <a:srgbClr val="000000"/>
                  </a:outerShdw>
                </a:effectLst>
                <a:latin typeface="Tahoma"/>
                <a:ea typeface="SimSun" pitchFamily="2" charset="-122"/>
              </a:rPr>
              <a:t>Desse modo, O Estado serviria como garantidor de certo grau de igualdade:</a:t>
            </a:r>
          </a:p>
          <a:p>
            <a:pPr marL="261938" algn="just" eaLnBrk="1" hangingPunct="1">
              <a:lnSpc>
                <a:spcPct val="80000"/>
              </a:lnSpc>
              <a:spcBef>
                <a:spcPct val="20000"/>
              </a:spcBef>
              <a:buClr>
                <a:srgbClr val="00CCFF"/>
              </a:buClr>
              <a:buSzPct val="65000"/>
              <a:defRPr/>
            </a:pPr>
            <a:endParaRPr lang="pt-BR" altLang="zh-CN" sz="2400" b="0" kern="0" dirty="0">
              <a:solidFill>
                <a:srgbClr val="FFFFFF"/>
              </a:solidFill>
              <a:effectLst>
                <a:outerShdw blurRad="38100" dist="38100" dir="2700000" algn="tl">
                  <a:srgbClr val="000000"/>
                </a:outerShdw>
              </a:effectLst>
              <a:latin typeface="Tahoma"/>
              <a:ea typeface="SimSun" pitchFamily="2" charset="-122"/>
            </a:endParaRPr>
          </a:p>
          <a:p>
            <a:pPr algn="just" eaLnBrk="1" hangingPunct="1">
              <a:lnSpc>
                <a:spcPct val="80000"/>
              </a:lnSpc>
              <a:spcBef>
                <a:spcPct val="20000"/>
              </a:spcBef>
              <a:buClr>
                <a:srgbClr val="00CCFF"/>
              </a:buClr>
              <a:buSzPct val="65000"/>
              <a:defRPr/>
            </a:pPr>
            <a:r>
              <a:rPr lang="pt-BR" altLang="zh-CN" sz="2400" b="0" kern="0" dirty="0">
                <a:solidFill>
                  <a:srgbClr val="FFFFFF"/>
                </a:solidFill>
                <a:effectLst>
                  <a:outerShdw blurRad="38100" dist="38100" dir="2700000" algn="tl">
                    <a:srgbClr val="000000"/>
                  </a:outerShdw>
                </a:effectLst>
                <a:latin typeface="Tahoma"/>
                <a:ea typeface="SimSun" pitchFamily="2" charset="-122"/>
              </a:rPr>
              <a:t>“... e, quanto a riqueza, que nenhum cidadão seja tão opulento para poder comprar outrem, e nem tão pobre para ser constrangido a vender-se”.</a:t>
            </a:r>
          </a:p>
        </p:txBody>
      </p:sp>
      <p:sp>
        <p:nvSpPr>
          <p:cNvPr id="5" name="Retângulo 4"/>
          <p:cNvSpPr/>
          <p:nvPr/>
        </p:nvSpPr>
        <p:spPr>
          <a:xfrm>
            <a:off x="684213" y="1628775"/>
            <a:ext cx="7556500" cy="830263"/>
          </a:xfrm>
          <a:prstGeom prst="rect">
            <a:avLst/>
          </a:prstGeom>
        </p:spPr>
        <p:txBody>
          <a:bodyPr>
            <a:spAutoFit/>
          </a:bodyPr>
          <a:lstStyle/>
          <a:p>
            <a:pPr algn="just">
              <a:buClr>
                <a:schemeClr val="bg2">
                  <a:lumMod val="40000"/>
                  <a:lumOff val="60000"/>
                </a:schemeClr>
              </a:buClr>
              <a:buSzPct val="100000"/>
              <a:defRPr/>
            </a:pPr>
            <a:r>
              <a:rPr lang="pt-BR" dirty="0"/>
              <a:t> </a:t>
            </a:r>
            <a:r>
              <a:rPr lang="pt-BR" sz="2400" b="0" kern="0" dirty="0">
                <a:solidFill>
                  <a:srgbClr val="FFFFFF"/>
                </a:solidFill>
                <a:effectLst>
                  <a:outerShdw blurRad="38100" dist="38100" dir="2700000" algn="tl">
                    <a:srgbClr val="000000"/>
                  </a:outerShdw>
                </a:effectLst>
                <a:latin typeface="Tahoma"/>
                <a:ea typeface="SimSun" pitchFamily="2" charset="-122"/>
              </a:rPr>
              <a:t>Caberia apenas à vontade geral impedir a excessiva desigualdade de patrimônio</a:t>
            </a:r>
          </a:p>
        </p:txBody>
      </p:sp>
      <p:sp>
        <p:nvSpPr>
          <p:cNvPr id="6" name="Rectangle 2"/>
          <p:cNvSpPr>
            <a:spLocks noGrp="1" noChangeArrowheads="1"/>
          </p:cNvSpPr>
          <p:nvPr>
            <p:ph type="title" idx="4294967295"/>
          </p:nvPr>
        </p:nvSpPr>
        <p:spPr>
          <a:xfrm>
            <a:off x="457200" y="333375"/>
            <a:ext cx="8229600" cy="744538"/>
          </a:xfrm>
          <a:prstGeom prst="rect">
            <a:avLst/>
          </a:prstGeom>
        </p:spPr>
        <p:txBody>
          <a:bodyPr/>
          <a:lstStyle/>
          <a:p>
            <a:pPr eaLnBrk="1" hangingPunct="1">
              <a:defRPr/>
            </a:pPr>
            <a:r>
              <a:rPr lang="pt-BR" sz="3200" b="1" dirty="0" smtClean="0">
                <a:solidFill>
                  <a:schemeClr val="tx1"/>
                </a:solidFill>
              </a:rPr>
              <a:t>O Papel da Propriedade</a:t>
            </a:r>
            <a:endParaRPr lang="pt-BR" sz="3200" dirty="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650" y="1354138"/>
            <a:ext cx="7632700" cy="4451350"/>
          </a:xfrm>
          <a:prstGeom prst="rect">
            <a:avLst/>
          </a:prstGeom>
        </p:spPr>
        <p:txBody>
          <a:bodyPr>
            <a:spAutoFit/>
          </a:bodyPr>
          <a:lstStyle/>
          <a:p>
            <a:pPr algn="just" eaLnBrk="1" hangingPunct="1">
              <a:lnSpc>
                <a:spcPct val="80000"/>
              </a:lnSpc>
              <a:spcBef>
                <a:spcPct val="20000"/>
              </a:spcBef>
              <a:buClr>
                <a:schemeClr val="accent2"/>
              </a:buClr>
              <a:buSzPct val="65000"/>
              <a:defRPr/>
            </a:pPr>
            <a:r>
              <a:rPr lang="pt-BR" sz="2400" b="0" dirty="0">
                <a:solidFill>
                  <a:srgbClr val="FFFFFF"/>
                </a:solidFill>
                <a:effectLst>
                  <a:outerShdw blurRad="38100" dist="38100" dir="2700000" algn="tl">
                    <a:srgbClr val="000000"/>
                  </a:outerShdw>
                </a:effectLst>
                <a:ea typeface="SimSun" pitchFamily="2" charset="-122"/>
              </a:rPr>
              <a:t>“O aspecto específico e peculiarmente novo que Rousseau proporcionou à sua época parece residir no fato de libertá-la do domínio do intelectualismo. </a:t>
            </a:r>
          </a:p>
          <a:p>
            <a:pPr algn="just" eaLnBrk="1" hangingPunct="1">
              <a:lnSpc>
                <a:spcPct val="80000"/>
              </a:lnSpc>
              <a:spcBef>
                <a:spcPct val="20000"/>
              </a:spcBef>
              <a:buClr>
                <a:srgbClr val="00CCFF"/>
              </a:buClr>
              <a:buSzPct val="65000"/>
              <a:defRPr/>
            </a:pPr>
            <a:r>
              <a:rPr lang="pt-BR" sz="2400" b="0" dirty="0">
                <a:solidFill>
                  <a:srgbClr val="FFFFFF"/>
                </a:solidFill>
                <a:effectLst>
                  <a:outerShdw blurRad="38100" dist="38100" dir="2700000" algn="tl">
                    <a:srgbClr val="000000"/>
                  </a:outerShdw>
                </a:effectLst>
                <a:ea typeface="SimSun" pitchFamily="2" charset="-122"/>
              </a:rPr>
              <a:t>Às forças do entendimento reflexivo nas quais se baseia a cultura do século XVIII, ele opõe a força do sentimento; perante o poder da 'razão' que examina e disseca, ele se torna o descobridor da paixão e de sua energia primitiva elementar. </a:t>
            </a:r>
          </a:p>
          <a:p>
            <a:pPr algn="just" eaLnBrk="1" hangingPunct="1">
              <a:lnSpc>
                <a:spcPct val="80000"/>
              </a:lnSpc>
              <a:spcBef>
                <a:spcPct val="20000"/>
              </a:spcBef>
              <a:buClr>
                <a:srgbClr val="00CCFF"/>
              </a:buClr>
              <a:buSzPct val="65000"/>
              <a:defRPr/>
            </a:pPr>
            <a:endParaRPr lang="pt-BR" sz="2400" b="0" dirty="0">
              <a:solidFill>
                <a:srgbClr val="FFFFFF"/>
              </a:solidFill>
              <a:effectLst>
                <a:outerShdw blurRad="38100" dist="38100" dir="2700000" algn="tl">
                  <a:srgbClr val="000000"/>
                </a:outerShdw>
              </a:effectLst>
              <a:ea typeface="SimSun" pitchFamily="2" charset="-122"/>
            </a:endParaRPr>
          </a:p>
          <a:p>
            <a:pPr algn="just" eaLnBrk="1" hangingPunct="1">
              <a:lnSpc>
                <a:spcPct val="80000"/>
              </a:lnSpc>
              <a:spcBef>
                <a:spcPct val="20000"/>
              </a:spcBef>
              <a:buClr>
                <a:srgbClr val="00CCFF"/>
              </a:buClr>
              <a:buSzPct val="65000"/>
              <a:defRPr/>
            </a:pPr>
            <a:r>
              <a:rPr lang="pt-BR" sz="2400" b="0" dirty="0">
                <a:solidFill>
                  <a:srgbClr val="FFFFFF"/>
                </a:solidFill>
                <a:effectLst>
                  <a:outerShdw blurRad="38100" dist="38100" dir="2700000" algn="tl">
                    <a:srgbClr val="000000"/>
                  </a:outerShdw>
                </a:effectLst>
                <a:ea typeface="SimSun" pitchFamily="2" charset="-122"/>
              </a:rPr>
              <a:t>Na realidade foi uma torrente completamente nova de vida que assim penetrou na espiritualidade francesa, ameaçando dissolver todas as suas formas fixas e transbordar os seus limites cuidadosamente estabelecidos.“ (Ernst Cassirer)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nndb.com/people/639/000055474/bentham-sized.jpg"/>
          <p:cNvPicPr>
            <a:picLocks noChangeAspect="1" noChangeArrowheads="1"/>
          </p:cNvPicPr>
          <p:nvPr/>
        </p:nvPicPr>
        <p:blipFill>
          <a:blip r:embed="rId2" cstate="print"/>
          <a:srcRect/>
          <a:stretch>
            <a:fillRect/>
          </a:stretch>
        </p:blipFill>
        <p:spPr bwMode="auto">
          <a:xfrm>
            <a:off x="44450" y="88900"/>
            <a:ext cx="2582863" cy="3197225"/>
          </a:xfrm>
          <a:prstGeom prst="rect">
            <a:avLst/>
          </a:prstGeom>
          <a:noFill/>
          <a:ln w="9525">
            <a:noFill/>
            <a:miter lim="800000"/>
            <a:headEnd/>
            <a:tailEnd/>
          </a:ln>
        </p:spPr>
      </p:pic>
      <p:pic>
        <p:nvPicPr>
          <p:cNvPr id="18435" name="Picture 5"/>
          <p:cNvPicPr>
            <a:picLocks noChangeAspect="1" noChangeArrowheads="1"/>
          </p:cNvPicPr>
          <p:nvPr/>
        </p:nvPicPr>
        <p:blipFill>
          <a:blip r:embed="rId3" cstate="print"/>
          <a:srcRect/>
          <a:stretch>
            <a:fillRect/>
          </a:stretch>
        </p:blipFill>
        <p:spPr bwMode="auto">
          <a:xfrm>
            <a:off x="44450" y="3286125"/>
            <a:ext cx="2582863" cy="3525838"/>
          </a:xfrm>
          <a:prstGeom prst="rect">
            <a:avLst/>
          </a:prstGeom>
          <a:noFill/>
          <a:ln w="9525" algn="ctr">
            <a:noFill/>
            <a:miter lim="800000"/>
            <a:headEnd/>
            <a:tailEnd/>
          </a:ln>
        </p:spPr>
      </p:pic>
      <p:sp>
        <p:nvSpPr>
          <p:cNvPr id="4" name="Retângulo 3"/>
          <p:cNvSpPr/>
          <p:nvPr/>
        </p:nvSpPr>
        <p:spPr>
          <a:xfrm>
            <a:off x="3492500" y="1069975"/>
            <a:ext cx="4572000" cy="1279525"/>
          </a:xfrm>
          <a:prstGeom prst="rect">
            <a:avLst/>
          </a:prstGeom>
        </p:spPr>
        <p:txBody>
          <a:bodyPr>
            <a:spAutoFit/>
          </a:bodyPr>
          <a:lstStyle/>
          <a:p>
            <a:pPr algn="ctr">
              <a:buSzPct val="100000"/>
              <a:defRPr/>
            </a:pPr>
            <a:r>
              <a:rPr lang="pt-BR" sz="3200" kern="0" dirty="0">
                <a:solidFill>
                  <a:srgbClr val="FFFFFF"/>
                </a:solidFill>
                <a:effectLst>
                  <a:outerShdw blurRad="38100" dist="38100" dir="2700000" algn="tl">
                    <a:srgbClr val="000000"/>
                  </a:outerShdw>
                </a:effectLst>
                <a:latin typeface="Tahoma"/>
                <a:ea typeface="+mj-ea"/>
                <a:cs typeface="+mj-cs"/>
              </a:rPr>
              <a:t>Jeremy </a:t>
            </a:r>
            <a:r>
              <a:rPr lang="pt-BR" sz="3200" kern="0" dirty="0" err="1">
                <a:solidFill>
                  <a:srgbClr val="FFFFFF"/>
                </a:solidFill>
                <a:effectLst>
                  <a:outerShdw blurRad="38100" dist="38100" dir="2700000" algn="tl">
                    <a:srgbClr val="000000"/>
                  </a:outerShdw>
                </a:effectLst>
                <a:latin typeface="Tahoma"/>
                <a:ea typeface="+mj-ea"/>
                <a:cs typeface="+mj-cs"/>
              </a:rPr>
              <a:t>Bentham</a:t>
            </a:r>
            <a:endParaRPr lang="pt-BR" sz="3200" kern="0" dirty="0">
              <a:solidFill>
                <a:srgbClr val="FFFFFF"/>
              </a:solidFill>
              <a:effectLst>
                <a:outerShdw blurRad="38100" dist="38100" dir="2700000" algn="tl">
                  <a:srgbClr val="000000"/>
                </a:outerShdw>
              </a:effectLst>
              <a:latin typeface="Tahoma"/>
              <a:ea typeface="+mj-ea"/>
              <a:cs typeface="+mj-cs"/>
            </a:endParaRPr>
          </a:p>
          <a:p>
            <a:pPr algn="ctr">
              <a:buSzPct val="100000"/>
              <a:defRPr/>
            </a:pPr>
            <a:r>
              <a:rPr lang="pt-BR" sz="3200" b="0" dirty="0">
                <a:effectLst>
                  <a:outerShdw blurRad="38100" dist="38100" dir="2700000" algn="tl">
                    <a:srgbClr val="000000"/>
                  </a:outerShdw>
                </a:effectLst>
              </a:rPr>
              <a:t>(1748-1832)</a:t>
            </a:r>
            <a:r>
              <a:rPr lang="pt-BR" sz="3200" kern="0" dirty="0">
                <a:solidFill>
                  <a:srgbClr val="FFFFFF"/>
                </a:solidFill>
                <a:effectLst>
                  <a:outerShdw blurRad="38100" dist="38100" dir="2700000" algn="tl">
                    <a:srgbClr val="000000"/>
                  </a:outerShdw>
                </a:effectLst>
                <a:latin typeface="Tahoma"/>
                <a:ea typeface="+mj-ea"/>
                <a:cs typeface="+mj-cs"/>
              </a:rPr>
              <a:t> </a:t>
            </a:r>
            <a:r>
              <a:rPr lang="pt-BR" sz="4400" kern="0" dirty="0">
                <a:solidFill>
                  <a:srgbClr val="FFFFFF"/>
                </a:solidFill>
                <a:effectLst>
                  <a:outerShdw blurRad="38100" dist="38100" dir="2700000" algn="tl">
                    <a:srgbClr val="000000"/>
                  </a:outerShdw>
                </a:effectLst>
                <a:latin typeface="Tahoma"/>
                <a:ea typeface="+mj-ea"/>
                <a:cs typeface="+mj-cs"/>
              </a:rPr>
              <a:t/>
            </a:r>
            <a:br>
              <a:rPr lang="pt-BR" sz="4400" kern="0" dirty="0">
                <a:solidFill>
                  <a:srgbClr val="FFFFFF"/>
                </a:solidFill>
                <a:effectLst>
                  <a:outerShdw blurRad="38100" dist="38100" dir="2700000" algn="tl">
                    <a:srgbClr val="000000"/>
                  </a:outerShdw>
                </a:effectLst>
                <a:latin typeface="Tahoma"/>
                <a:ea typeface="+mj-ea"/>
                <a:cs typeface="+mj-cs"/>
              </a:rPr>
            </a:br>
            <a:endParaRPr lang="pt-BR" dirty="0"/>
          </a:p>
        </p:txBody>
      </p:sp>
      <p:sp>
        <p:nvSpPr>
          <p:cNvPr id="5" name="Retângulo 4"/>
          <p:cNvSpPr/>
          <p:nvPr/>
        </p:nvSpPr>
        <p:spPr>
          <a:xfrm>
            <a:off x="2914650" y="4005263"/>
            <a:ext cx="5905500" cy="946150"/>
          </a:xfrm>
          <a:prstGeom prst="rect">
            <a:avLst/>
          </a:prstGeom>
        </p:spPr>
        <p:txBody>
          <a:bodyPr>
            <a:spAutoFit/>
          </a:bodyPr>
          <a:lstStyle/>
          <a:p>
            <a:pPr marL="457200" indent="-457200">
              <a:buClr>
                <a:srgbClr val="FFC000"/>
              </a:buClr>
              <a:buSzPct val="100000"/>
              <a:buFont typeface="Tahoma" pitchFamily="34" charset="0"/>
              <a:buChar char="□"/>
              <a:defRPr/>
            </a:pPr>
            <a:r>
              <a:rPr lang="pt-BR" sz="2800" b="0">
                <a:solidFill>
                  <a:srgbClr val="FFFFFF"/>
                </a:solidFill>
                <a:effectLst>
                  <a:outerShdw blurRad="38100" dist="38100" dir="2700000" algn="tl">
                    <a:srgbClr val="000000"/>
                  </a:outerShdw>
                </a:effectLst>
              </a:rPr>
              <a:t>Uma Introdução aos Princípios da Moral e da Legislação (1789)</a:t>
            </a:r>
            <a:endParaRPr lang="pt-BR" b="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268538" y="611188"/>
            <a:ext cx="4572000" cy="585787"/>
          </a:xfrm>
          <a:prstGeom prst="rect">
            <a:avLst/>
          </a:prstGeom>
        </p:spPr>
        <p:txBody>
          <a:bodyPr>
            <a:spAutoFit/>
          </a:bodyPr>
          <a:lstStyle/>
          <a:p>
            <a:pPr algn="ctr" eaLnBrk="1" hangingPunct="1">
              <a:buSzPct val="100000"/>
              <a:defRPr/>
            </a:pPr>
            <a:r>
              <a:rPr lang="pt-BR" sz="3200" dirty="0">
                <a:effectLst>
                  <a:outerShdw blurRad="38100" dist="38100" dir="2700000" algn="tl">
                    <a:srgbClr val="000000"/>
                  </a:outerShdw>
                </a:effectLst>
                <a:latin typeface="+mj-lt"/>
                <a:ea typeface="+mj-ea"/>
                <a:cs typeface="+mj-cs"/>
              </a:rPr>
              <a:t>Temas de </a:t>
            </a:r>
            <a:r>
              <a:rPr lang="pt-BR" sz="3200" dirty="0" err="1">
                <a:effectLst>
                  <a:outerShdw blurRad="38100" dist="38100" dir="2700000" algn="tl">
                    <a:srgbClr val="000000"/>
                  </a:outerShdw>
                </a:effectLst>
                <a:latin typeface="+mj-lt"/>
                <a:ea typeface="+mj-ea"/>
                <a:cs typeface="+mj-cs"/>
              </a:rPr>
              <a:t>Bentham</a:t>
            </a:r>
            <a:endParaRPr lang="pt-BR" sz="3200" dirty="0">
              <a:effectLst>
                <a:outerShdw blurRad="38100" dist="38100" dir="2700000" algn="tl">
                  <a:srgbClr val="000000"/>
                </a:outerShdw>
              </a:effectLst>
              <a:latin typeface="+mj-lt"/>
              <a:ea typeface="+mj-ea"/>
              <a:cs typeface="+mj-cs"/>
            </a:endParaRPr>
          </a:p>
        </p:txBody>
      </p:sp>
      <p:sp>
        <p:nvSpPr>
          <p:cNvPr id="3" name="Retângulo 2"/>
          <p:cNvSpPr/>
          <p:nvPr/>
        </p:nvSpPr>
        <p:spPr>
          <a:xfrm>
            <a:off x="468313" y="1555750"/>
            <a:ext cx="8135937" cy="4465638"/>
          </a:xfrm>
          <a:prstGeom prst="rect">
            <a:avLst/>
          </a:prstGeom>
        </p:spPr>
        <p:txBody>
          <a:bodyPr>
            <a:spAutoFit/>
          </a:bodyPr>
          <a:lstStyle/>
          <a:p>
            <a:pPr algn="just">
              <a:lnSpc>
                <a:spcPts val="3125"/>
              </a:lnSpc>
              <a:buClr>
                <a:schemeClr val="bg1"/>
              </a:buClr>
              <a:buSzPct val="100000"/>
              <a:buFont typeface="Wingdings" pitchFamily="2" charset="2"/>
              <a:buChar char="n"/>
              <a:defRPr/>
            </a:pPr>
            <a:r>
              <a:rPr lang="pt-BR" sz="2400" b="0" dirty="0">
                <a:effectLst>
                  <a:outerShdw blurRad="38100" dist="38100" dir="2700000" algn="tl">
                    <a:srgbClr val="000000"/>
                  </a:outerShdw>
                </a:effectLst>
              </a:rPr>
              <a:t> Crítica à teoria do direito natural que supõe a existência de um "contrato" original pelo qual os súditos devem obediência aos soberanos </a:t>
            </a:r>
          </a:p>
          <a:p>
            <a:pPr algn="just">
              <a:lnSpc>
                <a:spcPts val="3125"/>
              </a:lnSpc>
              <a:buClr>
                <a:srgbClr val="5CADFF"/>
              </a:buClr>
              <a:buSzPct val="100000"/>
              <a:defRPr/>
            </a:pPr>
            <a:endParaRPr lang="pt-BR" sz="2400" b="0" dirty="0">
              <a:effectLst>
                <a:outerShdw blurRad="38100" dist="38100" dir="2700000" algn="tl">
                  <a:srgbClr val="000000"/>
                </a:outerShdw>
              </a:effectLst>
            </a:endParaRPr>
          </a:p>
          <a:p>
            <a:pPr algn="just">
              <a:lnSpc>
                <a:spcPts val="3125"/>
              </a:lnSpc>
              <a:buClr>
                <a:schemeClr val="bg1"/>
              </a:buClr>
              <a:buSzPct val="100000"/>
              <a:buFont typeface="Wingdings" pitchFamily="2" charset="2"/>
              <a:buChar char="n"/>
              <a:defRPr/>
            </a:pPr>
            <a:r>
              <a:rPr lang="pt-BR" sz="2400" b="0" dirty="0">
                <a:effectLst>
                  <a:outerShdw blurRad="38100" dist="38100" dir="2700000" algn="tl">
                    <a:srgbClr val="000000"/>
                  </a:outerShdw>
                </a:effectLst>
              </a:rPr>
              <a:t> Para </a:t>
            </a:r>
            <a:r>
              <a:rPr lang="pt-BR" sz="2400" b="0" dirty="0" err="1">
                <a:effectLst>
                  <a:outerShdw blurRad="38100" dist="38100" dir="2700000" algn="tl">
                    <a:srgbClr val="000000"/>
                  </a:outerShdw>
                </a:effectLst>
              </a:rPr>
              <a:t>Bentham</a:t>
            </a:r>
            <a:r>
              <a:rPr lang="pt-BR" sz="2400" b="0" dirty="0">
                <a:effectLst>
                  <a:outerShdw blurRad="38100" dist="38100" dir="2700000" algn="tl">
                    <a:srgbClr val="000000"/>
                  </a:outerShdw>
                </a:effectLst>
              </a:rPr>
              <a:t>, a doutrina é insatisfatória por duas razões: </a:t>
            </a:r>
          </a:p>
          <a:p>
            <a:pPr lvl="1" algn="just">
              <a:lnSpc>
                <a:spcPts val="3125"/>
              </a:lnSpc>
              <a:buClr>
                <a:srgbClr val="5CADFF"/>
              </a:buClr>
              <a:buSzPct val="100000"/>
              <a:buFont typeface="Courier New" pitchFamily="49" charset="0"/>
              <a:buChar char="o"/>
              <a:defRPr/>
            </a:pPr>
            <a:r>
              <a:rPr lang="pt-BR" sz="2400" b="0" dirty="0">
                <a:effectLst>
                  <a:outerShdw blurRad="38100" dist="38100" dir="2700000" algn="tl">
                    <a:srgbClr val="000000"/>
                  </a:outerShdw>
                </a:effectLst>
              </a:rPr>
              <a:t> não é possível provar historicamente a existência de tal contrato; </a:t>
            </a:r>
          </a:p>
          <a:p>
            <a:pPr lvl="1" algn="just">
              <a:lnSpc>
                <a:spcPts val="3125"/>
              </a:lnSpc>
              <a:buClr>
                <a:srgbClr val="5CADFF"/>
              </a:buClr>
              <a:buSzPct val="100000"/>
              <a:buFont typeface="Courier New" pitchFamily="49" charset="0"/>
              <a:buChar char="o"/>
              <a:defRPr/>
            </a:pPr>
            <a:r>
              <a:rPr lang="pt-BR" sz="2400" b="0" dirty="0">
                <a:effectLst>
                  <a:outerShdw blurRad="38100" dist="38100" dir="2700000" algn="tl">
                    <a:srgbClr val="000000"/>
                  </a:outerShdw>
                </a:effectLst>
              </a:rPr>
              <a:t> mesmo provando-se a realidade do contrato, subsiste a pergunta sobre por que os homens estão obrigados a cumprir compromissos em geral?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164388" y="1692275"/>
            <a:ext cx="1954212" cy="2595563"/>
          </a:xfrm>
          <a:prstGeom prst="rect">
            <a:avLst/>
          </a:prstGeom>
          <a:noFill/>
          <a:ln w="9525" algn="ctr">
            <a:noFill/>
            <a:miter lim="800000"/>
            <a:headEnd/>
            <a:tailEnd/>
          </a:ln>
        </p:spPr>
      </p:pic>
      <p:sp>
        <p:nvSpPr>
          <p:cNvPr id="2" name="Retângulo 1"/>
          <p:cNvSpPr/>
          <p:nvPr/>
        </p:nvSpPr>
        <p:spPr>
          <a:xfrm>
            <a:off x="2484438" y="682625"/>
            <a:ext cx="4319587" cy="5410200"/>
          </a:xfrm>
          <a:prstGeom prst="rect">
            <a:avLst/>
          </a:prstGeom>
        </p:spPr>
        <p:txBody>
          <a:bodyPr>
            <a:spAutoFit/>
          </a:bodyPr>
          <a:lstStyle/>
          <a:p>
            <a:pPr algn="just">
              <a:lnSpc>
                <a:spcPct val="120000"/>
              </a:lnSpc>
              <a:defRPr/>
            </a:pPr>
            <a:r>
              <a:rPr lang="pt-BR" altLang="pt-BR" sz="2400" b="0" dirty="0">
                <a:solidFill>
                  <a:srgbClr val="FFFFFF"/>
                </a:solidFill>
                <a:effectLst>
                  <a:outerShdw blurRad="38100" dist="38100" dir="2700000" algn="tl">
                    <a:srgbClr val="000000">
                      <a:alpha val="43137"/>
                    </a:srgbClr>
                  </a:outerShdw>
                </a:effectLst>
              </a:rPr>
              <a:t>Suas ideias influenciaram a Revolução Francesa, as teorias republicanas e o nacionalismo. Começou a ganhar fama em 1750, quando a Academia Francesa propôs o seguinte  dilema: </a:t>
            </a:r>
            <a:r>
              <a:rPr lang="pt-BR" altLang="pt-BR" sz="2400" b="0" i="1" dirty="0">
                <a:solidFill>
                  <a:srgbClr val="FFFFFF"/>
                </a:solidFill>
                <a:effectLst>
                  <a:outerShdw blurRad="38100" dist="38100" dir="2700000" algn="tl">
                    <a:srgbClr val="000000">
                      <a:alpha val="43137"/>
                    </a:srgbClr>
                  </a:outerShdw>
                </a:effectLst>
              </a:rPr>
              <a:t>Contribuem as artes e as ciências para corromper ao indivíduo?</a:t>
            </a:r>
            <a:r>
              <a:rPr lang="pt-BR" altLang="pt-BR" sz="2400" b="0" dirty="0">
                <a:solidFill>
                  <a:srgbClr val="FFFFFF"/>
                </a:solidFill>
                <a:effectLst>
                  <a:outerShdw blurRad="38100" dist="38100" dir="2700000" algn="tl">
                    <a:srgbClr val="000000">
                      <a:alpha val="43137"/>
                    </a:srgbClr>
                  </a:outerShdw>
                </a:effectLst>
              </a:rPr>
              <a:t>, Rousseau ganhou respondendo que sim, pois estas representavam uma decadência cultural. </a:t>
            </a:r>
          </a:p>
        </p:txBody>
      </p:sp>
      <p:pic>
        <p:nvPicPr>
          <p:cNvPr id="2052" name="Picture 3"/>
          <p:cNvPicPr>
            <a:picLocks noChangeAspect="1" noChangeArrowheads="1"/>
          </p:cNvPicPr>
          <p:nvPr/>
        </p:nvPicPr>
        <p:blipFill>
          <a:blip r:embed="rId3" cstate="print"/>
          <a:srcRect/>
          <a:stretch>
            <a:fillRect/>
          </a:stretch>
        </p:blipFill>
        <p:spPr bwMode="auto">
          <a:xfrm>
            <a:off x="-36513" y="138113"/>
            <a:ext cx="1978026" cy="2786062"/>
          </a:xfrm>
          <a:prstGeom prst="rect">
            <a:avLst/>
          </a:prstGeom>
          <a:noFill/>
          <a:ln w="9525" algn="ctr">
            <a:noFill/>
            <a:miter lim="800000"/>
            <a:headEnd/>
            <a:tailEnd/>
          </a:ln>
        </p:spPr>
      </p:pic>
      <p:pic>
        <p:nvPicPr>
          <p:cNvPr id="2053" name="Picture 4"/>
          <p:cNvPicPr>
            <a:picLocks noChangeAspect="1" noChangeArrowheads="1"/>
          </p:cNvPicPr>
          <p:nvPr/>
        </p:nvPicPr>
        <p:blipFill>
          <a:blip r:embed="rId4" cstate="print"/>
          <a:srcRect/>
          <a:stretch>
            <a:fillRect/>
          </a:stretch>
        </p:blipFill>
        <p:spPr bwMode="auto">
          <a:xfrm>
            <a:off x="0" y="3286125"/>
            <a:ext cx="2051050" cy="3238500"/>
          </a:xfrm>
          <a:prstGeom prst="rect">
            <a:avLst/>
          </a:prstGeom>
          <a:noFill/>
          <a:ln w="9525" algn="ctr">
            <a:noFill/>
            <a:miter lim="800000"/>
            <a:headEnd/>
            <a:tailEnd/>
          </a:ln>
        </p:spPr>
      </p:pic>
      <p:sp>
        <p:nvSpPr>
          <p:cNvPr id="2054" name="CaixaDeTexto 2"/>
          <p:cNvSpPr txBox="1">
            <a:spLocks noChangeArrowheads="1"/>
          </p:cNvSpPr>
          <p:nvPr/>
        </p:nvSpPr>
        <p:spPr bwMode="auto">
          <a:xfrm>
            <a:off x="0" y="2905125"/>
            <a:ext cx="1941513" cy="307975"/>
          </a:xfrm>
          <a:prstGeom prst="rect">
            <a:avLst/>
          </a:prstGeom>
          <a:noFill/>
          <a:ln w="9525">
            <a:noFill/>
            <a:miter lim="800000"/>
            <a:headEnd/>
            <a:tailEnd/>
          </a:ln>
        </p:spPr>
        <p:txBody>
          <a:bodyPr>
            <a:spAutoFit/>
          </a:bodyPr>
          <a:lstStyle/>
          <a:p>
            <a:pPr algn="ctr"/>
            <a:r>
              <a:rPr lang="pt-BR" altLang="pt-BR"/>
              <a:t>1755</a:t>
            </a:r>
          </a:p>
        </p:txBody>
      </p:sp>
      <p:sp>
        <p:nvSpPr>
          <p:cNvPr id="2055" name="CaixaDeTexto 7"/>
          <p:cNvSpPr txBox="1">
            <a:spLocks noChangeArrowheads="1"/>
          </p:cNvSpPr>
          <p:nvPr/>
        </p:nvSpPr>
        <p:spPr bwMode="auto">
          <a:xfrm>
            <a:off x="74613" y="6505575"/>
            <a:ext cx="1943100" cy="307975"/>
          </a:xfrm>
          <a:prstGeom prst="rect">
            <a:avLst/>
          </a:prstGeom>
          <a:noFill/>
          <a:ln w="9525">
            <a:noFill/>
            <a:miter lim="800000"/>
            <a:headEnd/>
            <a:tailEnd/>
          </a:ln>
        </p:spPr>
        <p:txBody>
          <a:bodyPr>
            <a:spAutoFit/>
          </a:bodyPr>
          <a:lstStyle/>
          <a:p>
            <a:pPr algn="ctr"/>
            <a:r>
              <a:rPr lang="pt-BR" altLang="pt-BR"/>
              <a:t>1762</a:t>
            </a:r>
          </a:p>
        </p:txBody>
      </p:sp>
      <p:sp>
        <p:nvSpPr>
          <p:cNvPr id="2056" name="Retângulo 3"/>
          <p:cNvSpPr>
            <a:spLocks noChangeArrowheads="1"/>
          </p:cNvSpPr>
          <p:nvPr/>
        </p:nvSpPr>
        <p:spPr bwMode="auto">
          <a:xfrm>
            <a:off x="7164388" y="1230313"/>
            <a:ext cx="1944687" cy="461962"/>
          </a:xfrm>
          <a:prstGeom prst="rect">
            <a:avLst/>
          </a:prstGeom>
          <a:noFill/>
          <a:ln w="9525">
            <a:noFill/>
            <a:miter lim="800000"/>
            <a:headEnd/>
            <a:tailEnd/>
          </a:ln>
        </p:spPr>
        <p:txBody>
          <a:bodyPr>
            <a:spAutoFit/>
          </a:bodyPr>
          <a:lstStyle/>
          <a:p>
            <a:pPr algn="ctr"/>
            <a:r>
              <a:rPr lang="pt-BR" altLang="pt-BR" sz="1200" b="0"/>
              <a:t>"Devaneios de um caminhante solitário"</a:t>
            </a:r>
            <a:endParaRPr lang="pt-BR" altLang="pt-BR" sz="1200"/>
          </a:p>
        </p:txBody>
      </p:sp>
      <p:sp>
        <p:nvSpPr>
          <p:cNvPr id="2057" name="CaixaDeTexto 9"/>
          <p:cNvSpPr txBox="1">
            <a:spLocks noChangeArrowheads="1"/>
          </p:cNvSpPr>
          <p:nvPr/>
        </p:nvSpPr>
        <p:spPr bwMode="auto">
          <a:xfrm>
            <a:off x="7202488" y="4344988"/>
            <a:ext cx="1941512" cy="307975"/>
          </a:xfrm>
          <a:prstGeom prst="rect">
            <a:avLst/>
          </a:prstGeom>
          <a:noFill/>
          <a:ln w="9525">
            <a:noFill/>
            <a:miter lim="800000"/>
            <a:headEnd/>
            <a:tailEnd/>
          </a:ln>
        </p:spPr>
        <p:txBody>
          <a:bodyPr>
            <a:spAutoFit/>
          </a:bodyPr>
          <a:lstStyle/>
          <a:p>
            <a:pPr algn="ctr"/>
            <a:r>
              <a:rPr lang="pt-BR" altLang="pt-BR"/>
              <a:t>1778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268538" y="481013"/>
            <a:ext cx="4572000" cy="1066800"/>
          </a:xfrm>
          <a:prstGeom prst="rect">
            <a:avLst/>
          </a:prstGeom>
        </p:spPr>
        <p:txBody>
          <a:bodyPr>
            <a:spAutoFit/>
          </a:bodyPr>
          <a:lstStyle/>
          <a:p>
            <a:pPr algn="ctr" eaLnBrk="1" hangingPunct="1">
              <a:buSzPct val="100000"/>
              <a:defRPr/>
            </a:pPr>
            <a:r>
              <a:rPr lang="pt-BR" sz="3200" dirty="0">
                <a:effectLst>
                  <a:outerShdw blurRad="38100" dist="38100" dir="2700000" algn="tl">
                    <a:srgbClr val="000000"/>
                  </a:outerShdw>
                </a:effectLst>
                <a:latin typeface="+mj-lt"/>
                <a:ea typeface="+mj-ea"/>
                <a:cs typeface="+mj-cs"/>
              </a:rPr>
              <a:t>Temas de </a:t>
            </a:r>
            <a:r>
              <a:rPr lang="pt-BR" sz="3200" dirty="0" err="1">
                <a:effectLst>
                  <a:outerShdw blurRad="38100" dist="38100" dir="2700000" algn="tl">
                    <a:srgbClr val="000000"/>
                  </a:outerShdw>
                </a:effectLst>
                <a:latin typeface="+mj-lt"/>
                <a:ea typeface="+mj-ea"/>
                <a:cs typeface="+mj-cs"/>
              </a:rPr>
              <a:t>Bentham</a:t>
            </a:r>
            <a:r>
              <a:rPr lang="pt-BR" sz="3200" dirty="0">
                <a:effectLst>
                  <a:outerShdw blurRad="38100" dist="38100" dir="2700000" algn="tl">
                    <a:srgbClr val="000000"/>
                  </a:outerShdw>
                </a:effectLst>
                <a:latin typeface="+mj-lt"/>
                <a:ea typeface="+mj-ea"/>
                <a:cs typeface="+mj-cs"/>
              </a:rPr>
              <a:t> </a:t>
            </a:r>
            <a:br>
              <a:rPr lang="pt-BR" sz="3200" dirty="0">
                <a:effectLst>
                  <a:outerShdw blurRad="38100" dist="38100" dir="2700000" algn="tl">
                    <a:srgbClr val="000000"/>
                  </a:outerShdw>
                </a:effectLst>
                <a:latin typeface="+mj-lt"/>
                <a:ea typeface="+mj-ea"/>
                <a:cs typeface="+mj-cs"/>
              </a:rPr>
            </a:br>
            <a:endParaRPr lang="pt-BR" sz="3200" dirty="0">
              <a:effectLst>
                <a:outerShdw blurRad="38100" dist="38100" dir="2700000" algn="tl">
                  <a:srgbClr val="000000"/>
                </a:outerShdw>
              </a:effectLst>
              <a:latin typeface="+mj-lt"/>
              <a:ea typeface="+mj-ea"/>
              <a:cs typeface="+mj-cs"/>
            </a:endParaRPr>
          </a:p>
        </p:txBody>
      </p:sp>
      <p:sp>
        <p:nvSpPr>
          <p:cNvPr id="5" name="Retângulo 4"/>
          <p:cNvSpPr/>
          <p:nvPr/>
        </p:nvSpPr>
        <p:spPr>
          <a:xfrm>
            <a:off x="684213" y="1484313"/>
            <a:ext cx="7704137" cy="4473575"/>
          </a:xfrm>
          <a:prstGeom prst="rect">
            <a:avLst/>
          </a:prstGeom>
        </p:spPr>
        <p:txBody>
          <a:bodyPr>
            <a:spAutoFit/>
          </a:bodyPr>
          <a:lstStyle/>
          <a:p>
            <a:pPr marL="342900" indent="-342900" algn="just">
              <a:buClr>
                <a:schemeClr val="bg2">
                  <a:lumMod val="40000"/>
                  <a:lumOff val="60000"/>
                </a:schemeClr>
              </a:buClr>
              <a:buSzPct val="100000"/>
              <a:buFont typeface="Wingdings" pitchFamily="2" charset="2"/>
              <a:buChar char="q"/>
              <a:defRPr/>
            </a:pPr>
            <a:r>
              <a:rPr lang="pt-BR" sz="2400" b="0" dirty="0">
                <a:effectLst>
                  <a:outerShdw blurRad="38100" dist="38100" dir="2700000" algn="tl">
                    <a:srgbClr val="000000"/>
                  </a:outerShdw>
                </a:effectLst>
              </a:rPr>
              <a:t> </a:t>
            </a:r>
            <a:r>
              <a:rPr lang="pt-BR" sz="2400" b="0" dirty="0" err="1">
                <a:effectLst>
                  <a:outerShdw blurRad="38100" dist="38100" dir="2700000" algn="tl">
                    <a:srgbClr val="000000"/>
                  </a:outerShdw>
                </a:effectLst>
              </a:rPr>
              <a:t>Bentham</a:t>
            </a:r>
            <a:r>
              <a:rPr lang="pt-BR" sz="2400" b="0" dirty="0">
                <a:effectLst>
                  <a:outerShdw blurRad="38100" dist="38100" dir="2700000" algn="tl">
                    <a:srgbClr val="000000"/>
                  </a:outerShdw>
                </a:effectLst>
              </a:rPr>
              <a:t> substitui a teoria do direito natural pela teoria da utilidade, afirmando que o principal significado dessa transformação está na passagem de um mundo de ficções para um mundo de fatos.</a:t>
            </a:r>
          </a:p>
          <a:p>
            <a:pPr marL="342900" indent="-342900" algn="just">
              <a:buClr>
                <a:schemeClr val="bg2">
                  <a:lumMod val="40000"/>
                  <a:lumOff val="60000"/>
                </a:schemeClr>
              </a:buClr>
              <a:buSzPct val="100000"/>
              <a:buFont typeface="Wingdings" pitchFamily="2" charset="2"/>
              <a:buChar char="q"/>
              <a:defRPr/>
            </a:pPr>
            <a:endParaRPr lang="pt-BR" sz="2400" b="0" dirty="0">
              <a:effectLst>
                <a:outerShdw blurRad="38100" dist="38100" dir="2700000" algn="tl">
                  <a:srgbClr val="000000"/>
                </a:outerShdw>
              </a:effectLst>
            </a:endParaRPr>
          </a:p>
          <a:p>
            <a:pPr marL="342900" indent="-342900" algn="just">
              <a:buClr>
                <a:schemeClr val="bg2">
                  <a:lumMod val="40000"/>
                  <a:lumOff val="60000"/>
                </a:schemeClr>
              </a:buClr>
              <a:buSzPct val="100000"/>
              <a:buFont typeface="Wingdings" pitchFamily="2" charset="2"/>
              <a:buChar char="q"/>
              <a:defRPr/>
            </a:pPr>
            <a:r>
              <a:rPr lang="pt-BR" sz="2400" b="0" dirty="0">
                <a:effectLst>
                  <a:outerShdw blurRad="38100" dist="38100" dir="2700000" algn="tl">
                    <a:srgbClr val="000000"/>
                  </a:outerShdw>
                </a:effectLst>
              </a:rPr>
              <a:t> A primeira lei de natureza, para </a:t>
            </a:r>
            <a:r>
              <a:rPr lang="pt-BR" sz="2400" b="0" dirty="0" err="1">
                <a:effectLst>
                  <a:outerShdw blurRad="38100" dist="38100" dir="2700000" algn="tl">
                    <a:srgbClr val="000000"/>
                  </a:outerShdw>
                </a:effectLst>
              </a:rPr>
              <a:t>Bentham</a:t>
            </a:r>
            <a:r>
              <a:rPr lang="pt-BR" sz="2400" b="0" dirty="0">
                <a:effectLst>
                  <a:outerShdw blurRad="38100" dist="38100" dir="2700000" algn="tl">
                    <a:srgbClr val="000000"/>
                  </a:outerShdw>
                </a:effectLst>
              </a:rPr>
              <a:t>, consistiria em buscar o prazer e evitar a dor, sendo necessário para alcançar tal escopo que a felicidade pessoal fosse alcançada pela felicidade alheia. A solução para encontrar a cooperação entre os homens, ele a aponta na e identificação de interesses, factível através da atividade legislativa do governo.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23850" y="1484313"/>
            <a:ext cx="8424863" cy="4894262"/>
          </a:xfrm>
          <a:prstGeom prst="rect">
            <a:avLst/>
          </a:prstGeom>
        </p:spPr>
        <p:txBody>
          <a:bodyPr>
            <a:spAutoFit/>
          </a:bodyPr>
          <a:lstStyle/>
          <a:p>
            <a:pPr marL="342900" indent="-342900" algn="just">
              <a:buClr>
                <a:srgbClr val="5CADFF"/>
              </a:buClr>
              <a:buSzPct val="100000"/>
              <a:buFont typeface="Wingdings" pitchFamily="2" charset="2"/>
              <a:buChar char="q"/>
              <a:defRPr/>
            </a:pPr>
            <a:r>
              <a:rPr lang="pt-BR" sz="2400" b="0" dirty="0">
                <a:effectLst>
                  <a:outerShdw blurRad="38100" dist="38100" dir="2700000" algn="tl">
                    <a:srgbClr val="000000"/>
                  </a:outerShdw>
                </a:effectLst>
              </a:rPr>
              <a:t> A única possibilidade reside nas vantagens que o contrato proporciona à sociedade. </a:t>
            </a:r>
          </a:p>
          <a:p>
            <a:pPr marL="342900" indent="-342900" algn="just">
              <a:buClr>
                <a:srgbClr val="5CADFF"/>
              </a:buClr>
              <a:buSzPct val="100000"/>
              <a:buFont typeface="Wingdings" pitchFamily="2" charset="2"/>
              <a:buChar char="q"/>
              <a:defRPr/>
            </a:pPr>
            <a:endParaRPr lang="pt-BR" sz="2400" b="0" dirty="0">
              <a:effectLst>
                <a:outerShdw blurRad="38100" dist="38100" dir="2700000" algn="tl">
                  <a:srgbClr val="000000"/>
                </a:outerShdw>
              </a:effectLst>
            </a:endParaRPr>
          </a:p>
          <a:p>
            <a:pPr marL="342900" indent="-342900" algn="just">
              <a:buClr>
                <a:srgbClr val="5CADFF"/>
              </a:buClr>
              <a:buSzPct val="100000"/>
              <a:buFont typeface="Wingdings" pitchFamily="2" charset="2"/>
              <a:buChar char="q"/>
              <a:defRPr/>
            </a:pPr>
            <a:r>
              <a:rPr lang="pt-BR" sz="2400" b="0" dirty="0">
                <a:effectLst>
                  <a:outerShdw blurRad="38100" dist="38100" dir="2700000" algn="tl">
                    <a:srgbClr val="000000"/>
                  </a:outerShdw>
                </a:effectLst>
              </a:rPr>
              <a:t> O cidadão, segundo </a:t>
            </a:r>
            <a:r>
              <a:rPr lang="pt-BR" sz="2400" b="0" dirty="0" err="1">
                <a:effectLst>
                  <a:outerShdw blurRad="38100" dist="38100" dir="2700000" algn="tl">
                    <a:srgbClr val="000000"/>
                  </a:outerShdw>
                </a:effectLst>
              </a:rPr>
              <a:t>Bentham</a:t>
            </a:r>
            <a:r>
              <a:rPr lang="pt-BR" sz="2400" b="0" dirty="0">
                <a:effectLst>
                  <a:outerShdw blurRad="38100" dist="38100" dir="2700000" algn="tl">
                    <a:srgbClr val="000000"/>
                  </a:outerShdw>
                </a:effectLst>
              </a:rPr>
              <a:t>, deveria obedecer ao Estado na medida em que a obediência contribui mais para a felicidade geral do que a desobediência.</a:t>
            </a:r>
          </a:p>
          <a:p>
            <a:pPr marL="342900" indent="-342900" algn="just">
              <a:buClr>
                <a:srgbClr val="5CADFF"/>
              </a:buClr>
              <a:buSzPct val="100000"/>
              <a:defRPr/>
            </a:pPr>
            <a:endParaRPr lang="pt-BR" sz="2400" b="0" dirty="0">
              <a:effectLst>
                <a:outerShdw blurRad="38100" dist="38100" dir="2700000" algn="tl">
                  <a:srgbClr val="000000"/>
                </a:outerShdw>
              </a:effectLst>
            </a:endParaRPr>
          </a:p>
          <a:p>
            <a:pPr marL="342900" indent="-342900" algn="just">
              <a:buClr>
                <a:srgbClr val="5CADFF"/>
              </a:buClr>
              <a:buSzPct val="100000"/>
              <a:buFont typeface="Wingdings" pitchFamily="2" charset="2"/>
              <a:buChar char="q"/>
              <a:defRPr/>
            </a:pPr>
            <a:r>
              <a:rPr lang="pt-BR" sz="2400" b="0" dirty="0">
                <a:effectLst>
                  <a:outerShdw blurRad="38100" dist="38100" dir="2700000" algn="tl">
                    <a:srgbClr val="000000"/>
                  </a:outerShdw>
                </a:effectLst>
              </a:rPr>
              <a:t> A felicidade geral, ou o interesse da comunidade em geral, deve ser entendida como o resultado de um cálculo </a:t>
            </a:r>
            <a:r>
              <a:rPr lang="pt-BR" sz="2400" b="0" dirty="0" err="1">
                <a:effectLst>
                  <a:outerShdw blurRad="38100" dist="38100" dir="2700000" algn="tl">
                    <a:srgbClr val="000000"/>
                  </a:outerShdw>
                </a:effectLst>
              </a:rPr>
              <a:t>hedonístico</a:t>
            </a:r>
            <a:r>
              <a:rPr lang="pt-BR" sz="2400" b="0" dirty="0">
                <a:effectLst>
                  <a:outerShdw blurRad="38100" dist="38100" dir="2700000" algn="tl">
                    <a:srgbClr val="000000"/>
                  </a:outerShdw>
                </a:effectLst>
              </a:rPr>
              <a:t>, isto é: bem comum = soma dos prazeres e dores dos indivíduos. </a:t>
            </a:r>
          </a:p>
          <a:p>
            <a:pPr marL="342900" indent="-342900" algn="just">
              <a:buClr>
                <a:srgbClr val="5CADFF"/>
              </a:buClr>
              <a:buSzPct val="100000"/>
              <a:defRPr/>
            </a:pPr>
            <a:endParaRPr lang="pt-BR" sz="2400" b="0" dirty="0">
              <a:effectLst>
                <a:outerShdw blurRad="38100" dist="38100" dir="2700000" algn="tl">
                  <a:srgbClr val="000000"/>
                </a:outerShdw>
              </a:effectLst>
            </a:endParaRPr>
          </a:p>
          <a:p>
            <a:pPr marL="342900" indent="-342900" algn="just">
              <a:buClr>
                <a:srgbClr val="5CADFF"/>
              </a:buClr>
              <a:buSzPct val="100000"/>
              <a:buFont typeface="Wingdings" pitchFamily="2" charset="2"/>
              <a:buChar char="q"/>
              <a:defRPr/>
            </a:pPr>
            <a:r>
              <a:rPr lang="pt-BR" sz="2400" dirty="0">
                <a:effectLst>
                  <a:outerShdw blurRad="38100" dist="38100" dir="2700000" algn="tl">
                    <a:srgbClr val="000000"/>
                  </a:outerShdw>
                </a:effectLst>
              </a:rPr>
              <a:t>UTILIDADE </a:t>
            </a:r>
            <a:r>
              <a:rPr lang="pt-BR" sz="2400" b="0" dirty="0">
                <a:effectLst>
                  <a:outerShdw blurRad="38100" dist="38100" dir="2700000" algn="tl">
                    <a:srgbClr val="000000"/>
                  </a:outerShdw>
                </a:effectLst>
              </a:rPr>
              <a:t>- quantidade de bem estar dos indivíduos.</a:t>
            </a:r>
          </a:p>
        </p:txBody>
      </p:sp>
      <p:sp>
        <p:nvSpPr>
          <p:cNvPr id="5" name="Retângulo 4"/>
          <p:cNvSpPr/>
          <p:nvPr/>
        </p:nvSpPr>
        <p:spPr>
          <a:xfrm>
            <a:off x="2268538" y="490538"/>
            <a:ext cx="4572000" cy="584200"/>
          </a:xfrm>
          <a:prstGeom prst="rect">
            <a:avLst/>
          </a:prstGeom>
        </p:spPr>
        <p:txBody>
          <a:bodyPr>
            <a:spAutoFit/>
          </a:bodyPr>
          <a:lstStyle/>
          <a:p>
            <a:pPr algn="ctr" eaLnBrk="1" hangingPunct="1">
              <a:buSzPct val="100000"/>
              <a:defRPr/>
            </a:pPr>
            <a:r>
              <a:rPr lang="pt-BR" sz="3200" dirty="0">
                <a:effectLst>
                  <a:outerShdw blurRad="38100" dist="38100" dir="2700000" algn="tl">
                    <a:srgbClr val="000000"/>
                  </a:outerShdw>
                </a:effectLst>
                <a:latin typeface="+mj-lt"/>
                <a:ea typeface="+mj-ea"/>
                <a:cs typeface="+mj-cs"/>
              </a:rPr>
              <a:t>Temas de </a:t>
            </a:r>
            <a:r>
              <a:rPr lang="pt-BR" sz="3200" dirty="0" err="1">
                <a:effectLst>
                  <a:outerShdw blurRad="38100" dist="38100" dir="2700000" algn="tl">
                    <a:srgbClr val="000000"/>
                  </a:outerShdw>
                </a:effectLst>
                <a:latin typeface="+mj-lt"/>
                <a:ea typeface="+mj-ea"/>
                <a:cs typeface="+mj-cs"/>
              </a:rPr>
              <a:t>Bentham</a:t>
            </a:r>
            <a:endParaRPr lang="pt-BR" sz="3200" dirty="0">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188" y="1557338"/>
            <a:ext cx="8137525" cy="5170487"/>
          </a:xfrm>
          <a:prstGeom prst="rect">
            <a:avLst/>
          </a:prstGeom>
        </p:spPr>
        <p:txBody>
          <a:bodyPr>
            <a:spAutoFit/>
          </a:bodyPr>
          <a:lstStyle/>
          <a:p>
            <a:pPr marL="87313" indent="361950" algn="just">
              <a:buClr>
                <a:srgbClr val="5CADFF"/>
              </a:buClr>
              <a:buSzPct val="100000"/>
              <a:buFont typeface="Wingdings" pitchFamily="2" charset="2"/>
              <a:buChar char="q"/>
              <a:defRPr/>
            </a:pPr>
            <a:r>
              <a:rPr lang="pt-BR" sz="2200" b="0" dirty="0">
                <a:effectLst>
                  <a:outerShdw blurRad="38100" dist="38100" dir="2700000" algn="tl">
                    <a:srgbClr val="000000"/>
                  </a:outerShdw>
                </a:effectLst>
              </a:rPr>
              <a:t> “O (...) utilitarismo sustenta a posição segundo a qual o fim o último é o maior bem geral (...) um ato ou regra de ação é correto se, e somente se, conduz ou provavelmente conduzirá a conseguir-se, no universo como um todo, maior quantidade de bem relativamente ao mal do que qualquer outra alternativa; </a:t>
            </a:r>
          </a:p>
          <a:p>
            <a:pPr marL="87313" indent="361950" algn="just">
              <a:buSzPct val="100000"/>
              <a:defRPr/>
            </a:pPr>
            <a:endParaRPr lang="pt-BR" sz="2200" b="0" dirty="0">
              <a:effectLst>
                <a:outerShdw blurRad="38100" dist="38100" dir="2700000" algn="tl">
                  <a:srgbClr val="000000"/>
                </a:outerShdw>
              </a:effectLst>
            </a:endParaRPr>
          </a:p>
          <a:p>
            <a:pPr marL="87313" indent="361950" algn="just">
              <a:buClr>
                <a:srgbClr val="5CADFF"/>
              </a:buClr>
              <a:buSzPct val="100000"/>
              <a:buFont typeface="Wingdings" pitchFamily="2" charset="2"/>
              <a:buChar char="q"/>
              <a:defRPr/>
            </a:pPr>
            <a:r>
              <a:rPr lang="pt-BR" sz="2200" b="0" dirty="0">
                <a:effectLst>
                  <a:outerShdw blurRad="38100" dist="38100" dir="2700000" algn="tl">
                    <a:srgbClr val="000000"/>
                  </a:outerShdw>
                </a:effectLst>
              </a:rPr>
              <a:t> É errado o ato ou regra de ação quando isso não ocorrer e é obrigatório, na hipótese de conduzir ou de provavelmente conduzir, a obtenção no universo da maior quantidade possível de bem sobre o mal”.</a:t>
            </a:r>
          </a:p>
          <a:p>
            <a:pPr marL="87313" indent="361950" algn="just">
              <a:buSzPct val="100000"/>
              <a:defRPr/>
            </a:pPr>
            <a:endParaRPr lang="pt-BR" sz="2200" b="0" dirty="0">
              <a:effectLst>
                <a:outerShdw blurRad="38100" dist="38100" dir="2700000" algn="tl">
                  <a:srgbClr val="000000"/>
                </a:outerShdw>
              </a:effectLst>
            </a:endParaRPr>
          </a:p>
          <a:p>
            <a:pPr marL="87313" indent="361950" algn="just">
              <a:buClr>
                <a:srgbClr val="5CADFF"/>
              </a:buClr>
              <a:buSzPct val="100000"/>
              <a:buFont typeface="Wingdings" pitchFamily="2" charset="2"/>
              <a:buChar char="q"/>
              <a:defRPr/>
            </a:pPr>
            <a:r>
              <a:rPr lang="pt-BR" sz="2200" b="0" dirty="0">
                <a:effectLst>
                  <a:outerShdw blurRad="38100" dist="38100" dir="2700000" algn="tl">
                    <a:srgbClr val="000000"/>
                  </a:outerShdw>
                </a:effectLst>
              </a:rPr>
              <a:t> Aparentemente o critério que constitui a base da teoria utilitarista não é a felicidade individual mas a multiplicação da felicidade na maior amplitude possível.</a:t>
            </a:r>
          </a:p>
        </p:txBody>
      </p:sp>
      <p:sp>
        <p:nvSpPr>
          <p:cNvPr id="4" name="Retângulo 3"/>
          <p:cNvSpPr/>
          <p:nvPr/>
        </p:nvSpPr>
        <p:spPr>
          <a:xfrm>
            <a:off x="1763713" y="473075"/>
            <a:ext cx="5580062" cy="579438"/>
          </a:xfrm>
          <a:prstGeom prst="rect">
            <a:avLst/>
          </a:prstGeom>
        </p:spPr>
        <p:txBody>
          <a:bodyPr>
            <a:spAutoFit/>
          </a:bodyPr>
          <a:lstStyle/>
          <a:p>
            <a:pPr algn="ctr" eaLnBrk="1" hangingPunct="1">
              <a:buSzPct val="100000"/>
              <a:defRPr/>
            </a:pPr>
            <a:r>
              <a:rPr lang="pt-BR" sz="3200">
                <a:effectLst>
                  <a:outerShdw blurRad="38100" dist="38100" dir="2700000" algn="tl">
                    <a:srgbClr val="000000"/>
                  </a:outerShdw>
                </a:effectLst>
              </a:rPr>
              <a:t>Utilitarismo de Bentham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457200" y="693738"/>
            <a:ext cx="8229600" cy="863600"/>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O Utilitarismo e a Lei</a:t>
            </a:r>
          </a:p>
          <a:p>
            <a:pPr algn="ctr" eaLnBrk="1" hangingPunct="1">
              <a:defRPr/>
            </a:pPr>
            <a:endParaRPr lang="pt-BR" sz="3200" dirty="0">
              <a:effectLst>
                <a:outerShdw blurRad="38100" dist="38100" dir="2700000" algn="tl">
                  <a:srgbClr val="000000"/>
                </a:outerShdw>
              </a:effectLst>
            </a:endParaRPr>
          </a:p>
        </p:txBody>
      </p:sp>
      <p:sp>
        <p:nvSpPr>
          <p:cNvPr id="4" name="Retângulo 3"/>
          <p:cNvSpPr/>
          <p:nvPr/>
        </p:nvSpPr>
        <p:spPr>
          <a:xfrm>
            <a:off x="636588" y="1989138"/>
            <a:ext cx="7823200" cy="3416300"/>
          </a:xfrm>
          <a:prstGeom prst="rect">
            <a:avLst/>
          </a:prstGeom>
        </p:spPr>
        <p:txBody>
          <a:bodyPr>
            <a:spAutoFit/>
          </a:bodyPr>
          <a:lstStyle/>
          <a:p>
            <a:pPr marL="342900" indent="-342900" algn="just">
              <a:buClr>
                <a:srgbClr val="5CADFF"/>
              </a:buClr>
              <a:buSzPct val="100000"/>
              <a:buFont typeface="Wingdings" pitchFamily="2" charset="2"/>
              <a:buChar char="q"/>
              <a:defRPr/>
            </a:pPr>
            <a:r>
              <a:rPr lang="pt-BR" sz="2400" b="0">
                <a:effectLst>
                  <a:outerShdw blurRad="38100" dist="38100" dir="2700000" algn="tl">
                    <a:srgbClr val="000000"/>
                  </a:outerShdw>
                </a:effectLst>
              </a:rPr>
              <a:t>A teoria utilitarista da boa legislação baseia-se na simples investigação de se uma norma é capaz de oferecer maior felicidade ao maior número de pessoas que se sujeitam a ela</a:t>
            </a:r>
          </a:p>
          <a:p>
            <a:pPr marL="342900" indent="-342900" algn="just">
              <a:buSzPct val="100000"/>
              <a:defRPr/>
            </a:pPr>
            <a:endParaRPr lang="pt-BR" sz="2400" b="0">
              <a:effectLst>
                <a:outerShdw blurRad="38100" dist="38100" dir="2700000" algn="tl">
                  <a:srgbClr val="000000"/>
                </a:outerShdw>
              </a:effectLst>
            </a:endParaRPr>
          </a:p>
          <a:p>
            <a:pPr marL="342900" indent="-342900" algn="just">
              <a:buClr>
                <a:srgbClr val="5CADFF"/>
              </a:buClr>
              <a:buSzPct val="100000"/>
              <a:buFont typeface="Wingdings" pitchFamily="2" charset="2"/>
              <a:buChar char="q"/>
              <a:defRPr/>
            </a:pPr>
            <a:r>
              <a:rPr lang="pt-BR" sz="2400" b="0">
                <a:effectLst>
                  <a:outerShdw blurRad="38100" dist="38100" dir="2700000" algn="tl">
                    <a:srgbClr val="000000"/>
                  </a:outerShdw>
                </a:effectLst>
              </a:rPr>
              <a:t>Define ética como “a arte de dirigir as ações do homem para a produção da maior quantidade possível de felicidade em benefício daqueles cujos interesses estão em jogo”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7238" y="1557338"/>
            <a:ext cx="7559675" cy="4486275"/>
          </a:xfrm>
          <a:prstGeom prst="rect">
            <a:avLst/>
          </a:prstGeom>
        </p:spPr>
        <p:txBody>
          <a:bodyPr>
            <a:spAutoFit/>
          </a:bodyPr>
          <a:lstStyle/>
          <a:p>
            <a:pPr marL="457200" indent="-457200" algn="just">
              <a:lnSpc>
                <a:spcPts val="3125"/>
              </a:lnSpc>
              <a:buClr>
                <a:srgbClr val="5CADFF"/>
              </a:buClr>
              <a:buSzPct val="100000"/>
              <a:buFont typeface="Wingdings" pitchFamily="2" charset="2"/>
              <a:buChar char="q"/>
              <a:defRPr/>
            </a:pPr>
            <a:r>
              <a:rPr lang="pt-BR" sz="2000" b="0">
                <a:effectLst>
                  <a:outerShdw blurRad="38100" dist="38100" dir="2700000" algn="tl">
                    <a:srgbClr val="000000"/>
                  </a:outerShdw>
                </a:effectLst>
              </a:rPr>
              <a:t>“A arte da legislação – a qual pode ser considerada como um setor da ciência da jurisprudência – ensina como uma coletividade de pessoas, que integram a comunidade, pode dispor-se a empreender o caminho que, no seu conjunto, conduz com maior eficácia à felicidade da comunidade inteira, e isso através de motivos a serem aplicados pelo legislador”.</a:t>
            </a:r>
          </a:p>
          <a:p>
            <a:pPr marL="457200" indent="-457200" algn="just">
              <a:lnSpc>
                <a:spcPts val="3125"/>
              </a:lnSpc>
              <a:buClr>
                <a:srgbClr val="5CADFF"/>
              </a:buClr>
              <a:buSzPct val="100000"/>
              <a:defRPr/>
            </a:pPr>
            <a:endParaRPr lang="pt-BR" sz="2000" b="0">
              <a:effectLst>
                <a:outerShdw blurRad="38100" dist="38100" dir="2700000" algn="tl">
                  <a:srgbClr val="000000"/>
                </a:outerShdw>
              </a:effectLst>
            </a:endParaRPr>
          </a:p>
          <a:p>
            <a:pPr marL="457200" indent="-457200" algn="just">
              <a:buClr>
                <a:srgbClr val="5CADFF"/>
              </a:buClr>
              <a:buSzPct val="100000"/>
              <a:buFont typeface="Wingdings" pitchFamily="2" charset="2"/>
              <a:buChar char="q"/>
              <a:defRPr/>
            </a:pPr>
            <a:r>
              <a:rPr lang="pt-BR" sz="2000" b="0">
                <a:effectLst>
                  <a:outerShdw blurRad="38100" dist="38100" dir="2700000" algn="tl">
                    <a:srgbClr val="000000"/>
                  </a:outerShdw>
                </a:effectLst>
              </a:rPr>
              <a:t>“A atenção do legislador deve se voltar àquelas questões que envolvam a probidade, ou seja, de maneira a suprimir a atuação daqueles indivíduos cujos atos faz que a felicidade seja minorada.”</a:t>
            </a:r>
          </a:p>
        </p:txBody>
      </p:sp>
      <p:sp>
        <p:nvSpPr>
          <p:cNvPr id="3" name="Retângulo 2"/>
          <p:cNvSpPr/>
          <p:nvPr/>
        </p:nvSpPr>
        <p:spPr>
          <a:xfrm>
            <a:off x="2357438" y="473075"/>
            <a:ext cx="4446587" cy="579438"/>
          </a:xfrm>
          <a:prstGeom prst="rect">
            <a:avLst/>
          </a:prstGeom>
        </p:spPr>
        <p:txBody>
          <a:bodyPr wrap="none">
            <a:spAutoFit/>
          </a:bodyPr>
          <a:lstStyle/>
          <a:p>
            <a:pPr algn="ctr" eaLnBrk="1" hangingPunct="1">
              <a:defRPr/>
            </a:pPr>
            <a:r>
              <a:rPr lang="pt-BR" sz="3200" dirty="0">
                <a:solidFill>
                  <a:srgbClr val="FFFFFF"/>
                </a:solidFill>
                <a:effectLst>
                  <a:outerShdw blurRad="38100" dist="38100" dir="2700000" algn="tl">
                    <a:srgbClr val="000000"/>
                  </a:outerShdw>
                </a:effectLst>
              </a:rPr>
              <a:t>O Utilitarismo e a Lei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Rectangle 4"/>
          <p:cNvSpPr>
            <a:spLocks noChangeArrowheads="1"/>
          </p:cNvSpPr>
          <p:nvPr/>
        </p:nvSpPr>
        <p:spPr bwMode="auto">
          <a:xfrm>
            <a:off x="684213" y="2154238"/>
            <a:ext cx="7669212" cy="271462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just">
              <a:buSzPct val="100000"/>
              <a:defRPr/>
            </a:pPr>
            <a:r>
              <a:rPr lang="pt-BR" sz="3200" b="0" dirty="0">
                <a:effectLst>
                  <a:outerShdw blurRad="38100" dist="38100" dir="2700000" algn="tl">
                    <a:srgbClr val="000000"/>
                  </a:outerShdw>
                </a:effectLst>
              </a:rPr>
              <a:t>“</a:t>
            </a:r>
            <a:r>
              <a:rPr lang="pt-BR" sz="2800" b="0" dirty="0">
                <a:effectLst>
                  <a:outerShdw blurRad="38100" dist="38100" dir="2700000" algn="tl">
                    <a:srgbClr val="000000"/>
                  </a:outerShdw>
                </a:effectLst>
              </a:rPr>
              <a:t>A felicidade do povo deve ser o objetivo do legislador. Utilidade geral deve ser o princípio racional da legislação. Saber o que é bom para uma comunidade cujo bem-estar está em jogo constitui a ciência; encontrar os meios de produzir este bem, constitui a arte”.</a:t>
            </a:r>
          </a:p>
        </p:txBody>
      </p:sp>
      <p:sp>
        <p:nvSpPr>
          <p:cNvPr id="4" name="Retângulo 3"/>
          <p:cNvSpPr/>
          <p:nvPr/>
        </p:nvSpPr>
        <p:spPr>
          <a:xfrm>
            <a:off x="2357438" y="617538"/>
            <a:ext cx="4446587" cy="579437"/>
          </a:xfrm>
          <a:prstGeom prst="rect">
            <a:avLst/>
          </a:prstGeom>
        </p:spPr>
        <p:txBody>
          <a:bodyPr wrap="none">
            <a:spAutoFit/>
          </a:bodyPr>
          <a:lstStyle/>
          <a:p>
            <a:pPr algn="ctr" eaLnBrk="1" hangingPunct="1">
              <a:defRPr/>
            </a:pPr>
            <a:r>
              <a:rPr lang="pt-BR" sz="3200" dirty="0">
                <a:solidFill>
                  <a:srgbClr val="FFFFFF"/>
                </a:solidFill>
                <a:effectLst>
                  <a:outerShdw blurRad="38100" dist="38100" dir="2700000" algn="tl">
                    <a:srgbClr val="000000"/>
                  </a:outerShdw>
                </a:effectLst>
              </a:rPr>
              <a:t>O Utilitarismo e a Lei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39750" y="1087438"/>
            <a:ext cx="7993063" cy="4789487"/>
          </a:xfrm>
          <a:prstGeom prst="rect">
            <a:avLst/>
          </a:prstGeom>
        </p:spPr>
        <p:txBody>
          <a:bodyPr>
            <a:spAutoFit/>
          </a:bodyPr>
          <a:lstStyle/>
          <a:p>
            <a:pPr algn="just">
              <a:buClr>
                <a:schemeClr val="bg1"/>
              </a:buClr>
              <a:buSzPct val="100000"/>
              <a:defRPr/>
            </a:pPr>
            <a:r>
              <a:rPr lang="pt-BR" sz="2800" b="0" dirty="0">
                <a:effectLst>
                  <a:outerShdw blurRad="38100" dist="38100" dir="2700000" algn="tl">
                    <a:srgbClr val="000000"/>
                  </a:outerShdw>
                </a:effectLst>
              </a:rPr>
              <a:t>“</a:t>
            </a:r>
            <a:r>
              <a:rPr lang="pt-BR" sz="2800" b="0" dirty="0" err="1">
                <a:effectLst>
                  <a:outerShdw blurRad="38100" dist="38100" dir="2700000" algn="tl">
                    <a:srgbClr val="000000"/>
                  </a:outerShdw>
                </a:effectLst>
              </a:rPr>
              <a:t>Bentham</a:t>
            </a:r>
            <a:r>
              <a:rPr lang="pt-BR" sz="2800" b="0" dirty="0">
                <a:effectLst>
                  <a:outerShdw blurRad="38100" dist="38100" dir="2700000" algn="tl">
                    <a:srgbClr val="000000"/>
                  </a:outerShdw>
                </a:effectLst>
              </a:rPr>
              <a:t> afastou o que havia de natural na construção do Direito e relegou a possibilidade de avaliar se as leis eram boas ou ruins apenas a partir de um viés social e, para ele, necessariamente utilitarista.</a:t>
            </a:r>
          </a:p>
          <a:p>
            <a:pPr algn="just">
              <a:buSzPct val="100000"/>
              <a:defRPr/>
            </a:pPr>
            <a:endParaRPr lang="pt-BR" sz="2800" b="0" dirty="0">
              <a:effectLst>
                <a:outerShdw blurRad="38100" dist="38100" dir="2700000" algn="tl">
                  <a:srgbClr val="000000"/>
                </a:outerShdw>
              </a:effectLst>
            </a:endParaRPr>
          </a:p>
          <a:p>
            <a:pPr algn="just">
              <a:buSzPct val="100000"/>
              <a:defRPr/>
            </a:pPr>
            <a:r>
              <a:rPr lang="pt-BR" sz="2800" b="0" dirty="0">
                <a:effectLst>
                  <a:outerShdw blurRad="38100" dist="38100" dir="2700000" algn="tl">
                    <a:srgbClr val="000000"/>
                  </a:outerShdw>
                </a:effectLst>
              </a:rPr>
              <a:t>Já não eram valores imutáveis que limitavam o poder do soberano, mas sim a conveniência social de suas decisões, medidas de acordo com as consequências que delas resultavam ou poderiam resultar.” (Christian Gomes da Rosa)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cstate="print"/>
          <a:srcRect/>
          <a:stretch>
            <a:fillRect/>
          </a:stretch>
        </p:blipFill>
        <p:spPr bwMode="auto">
          <a:xfrm>
            <a:off x="349250" y="3802063"/>
            <a:ext cx="1846263" cy="3078162"/>
          </a:xfrm>
          <a:prstGeom prst="rect">
            <a:avLst/>
          </a:prstGeom>
          <a:noFill/>
          <a:ln w="9525" algn="ctr">
            <a:noFill/>
            <a:miter lim="800000"/>
            <a:headEnd/>
            <a:tailEnd/>
          </a:ln>
        </p:spPr>
      </p:pic>
      <p:pic>
        <p:nvPicPr>
          <p:cNvPr id="27651" name="Picture 2"/>
          <p:cNvPicPr>
            <a:picLocks noChangeAspect="1" noChangeArrowheads="1"/>
          </p:cNvPicPr>
          <p:nvPr/>
        </p:nvPicPr>
        <p:blipFill>
          <a:blip r:embed="rId3" cstate="print"/>
          <a:srcRect/>
          <a:stretch>
            <a:fillRect/>
          </a:stretch>
        </p:blipFill>
        <p:spPr bwMode="auto">
          <a:xfrm>
            <a:off x="0" y="0"/>
            <a:ext cx="2643188" cy="3860800"/>
          </a:xfrm>
          <a:prstGeom prst="rect">
            <a:avLst/>
          </a:prstGeom>
          <a:noFill/>
          <a:ln w="9525" algn="ctr">
            <a:noFill/>
            <a:miter lim="800000"/>
            <a:headEnd/>
            <a:tailEnd/>
          </a:ln>
        </p:spPr>
      </p:pic>
      <p:sp>
        <p:nvSpPr>
          <p:cNvPr id="3" name="Rectangle 2"/>
          <p:cNvSpPr txBox="1">
            <a:spLocks noChangeArrowheads="1"/>
          </p:cNvSpPr>
          <p:nvPr/>
        </p:nvSpPr>
        <p:spPr>
          <a:xfrm>
            <a:off x="3059113" y="977900"/>
            <a:ext cx="5473700" cy="1371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buSzPct val="100000"/>
              <a:defRPr/>
            </a:pPr>
            <a:r>
              <a:rPr lang="pt-BR" sz="3200" dirty="0" smtClean="0">
                <a:solidFill>
                  <a:schemeClr val="tx1"/>
                </a:solidFill>
              </a:rPr>
              <a:t>ALEXIS DE TOCQUEVILLE </a:t>
            </a:r>
            <a:br>
              <a:rPr lang="pt-BR" sz="3200" dirty="0" smtClean="0">
                <a:solidFill>
                  <a:schemeClr val="tx1"/>
                </a:solidFill>
              </a:rPr>
            </a:br>
            <a:r>
              <a:rPr lang="pt-BR" sz="2800" b="0" dirty="0" smtClean="0">
                <a:solidFill>
                  <a:schemeClr val="tx1"/>
                </a:solidFill>
              </a:rPr>
              <a:t>(1805-1859)</a:t>
            </a:r>
            <a:r>
              <a:rPr lang="pt-BR" sz="3200" dirty="0" smtClean="0">
                <a:solidFill>
                  <a:schemeClr val="tx1"/>
                </a:solidFill>
              </a:rPr>
              <a:t/>
            </a:r>
            <a:br>
              <a:rPr lang="pt-BR" sz="3200" dirty="0" smtClean="0">
                <a:solidFill>
                  <a:schemeClr val="tx1"/>
                </a:solidFill>
              </a:rPr>
            </a:br>
            <a:endParaRPr lang="pt-BR" sz="2800" dirty="0" smtClean="0">
              <a:solidFill>
                <a:schemeClr val="tx1"/>
              </a:solidFill>
            </a:endParaRPr>
          </a:p>
        </p:txBody>
      </p:sp>
      <p:sp>
        <p:nvSpPr>
          <p:cNvPr id="6" name="Retângulo 5"/>
          <p:cNvSpPr/>
          <p:nvPr/>
        </p:nvSpPr>
        <p:spPr>
          <a:xfrm>
            <a:off x="2627313" y="3716338"/>
            <a:ext cx="5905500" cy="946150"/>
          </a:xfrm>
          <a:prstGeom prst="rect">
            <a:avLst/>
          </a:prstGeom>
        </p:spPr>
        <p:txBody>
          <a:bodyPr>
            <a:spAutoFit/>
          </a:bodyPr>
          <a:lstStyle/>
          <a:p>
            <a:pPr marL="457200" indent="-457200" algn="ctr">
              <a:buClr>
                <a:srgbClr val="FFC000"/>
              </a:buClr>
              <a:buSzPct val="100000"/>
              <a:buFont typeface="Wingdings" pitchFamily="2" charset="2"/>
              <a:buChar char="q"/>
              <a:defRPr/>
            </a:pPr>
            <a:r>
              <a:rPr lang="pt-BR" sz="2800" b="0" dirty="0">
                <a:effectLst>
                  <a:outerShdw blurRad="38100" dist="38100" dir="2700000" algn="tl">
                    <a:srgbClr val="000000"/>
                  </a:outerShdw>
                </a:effectLst>
              </a:rPr>
              <a:t> A Democracia na América</a:t>
            </a:r>
          </a:p>
          <a:p>
            <a:pPr marL="457200" indent="-457200">
              <a:buClr>
                <a:srgbClr val="FFC000"/>
              </a:buClr>
              <a:buSzPct val="100000"/>
              <a:buFont typeface="Wingdings" pitchFamily="2" charset="2"/>
              <a:buNone/>
              <a:defRPr/>
            </a:pPr>
            <a:r>
              <a:rPr lang="pt-BR" sz="2800" b="0" dirty="0">
                <a:effectLst>
                  <a:outerShdw blurRad="38100" dist="38100" dir="2700000" algn="tl">
                    <a:srgbClr val="000000"/>
                  </a:outerShdw>
                </a:effectLst>
              </a:rPr>
              <a:t>                     (1835)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8313" y="1341438"/>
            <a:ext cx="8207375" cy="5262562"/>
          </a:xfrm>
          <a:prstGeom prst="rect">
            <a:avLst/>
          </a:prstGeom>
        </p:spPr>
        <p:txBody>
          <a:bodyPr>
            <a:spAutoFit/>
          </a:bodyPr>
          <a:lstStyle/>
          <a:p>
            <a:pPr algn="just">
              <a:defRPr/>
            </a:pPr>
            <a:r>
              <a:rPr lang="pt-BR" sz="2800" b="0" dirty="0">
                <a:effectLst>
                  <a:outerShdw blurRad="38100" dist="38100" dir="2700000" algn="tl">
                    <a:srgbClr val="000000"/>
                  </a:outerShdw>
                </a:effectLst>
              </a:rPr>
              <a:t> Tendo vivido logo após a Revolução Francesa, onde perdera os avós, via a democracia como a direção inevitável da marcha da humanidade.</a:t>
            </a:r>
          </a:p>
          <a:p>
            <a:pPr algn="just">
              <a:defRPr/>
            </a:pPr>
            <a:endParaRPr lang="pt-BR" sz="2800" b="0" dirty="0">
              <a:effectLst>
                <a:outerShdw blurRad="38100" dist="38100" dir="2700000" algn="tl">
                  <a:srgbClr val="000000"/>
                </a:outerShdw>
              </a:effectLst>
            </a:endParaRPr>
          </a:p>
          <a:p>
            <a:pPr algn="just">
              <a:defRPr/>
            </a:pPr>
            <a:r>
              <a:rPr lang="pt-BR" sz="2800" b="0" dirty="0">
                <a:effectLst>
                  <a:outerShdw blurRad="38100" dist="38100" dir="2700000" algn="tl">
                    <a:srgbClr val="000000"/>
                  </a:outerShdw>
                </a:effectLst>
              </a:rPr>
              <a:t>A República e a Democracia têm por fundamento o desenvolvimento da igualdade. A igualdade das condições se tornara o fato mais importante da sociedade.</a:t>
            </a:r>
          </a:p>
          <a:p>
            <a:pPr algn="just">
              <a:defRPr/>
            </a:pPr>
            <a:endParaRPr lang="pt-BR" sz="2800" b="0" dirty="0">
              <a:effectLst>
                <a:outerShdw blurRad="38100" dist="38100" dir="2700000" algn="tl">
                  <a:srgbClr val="000000"/>
                </a:outerShdw>
              </a:effectLst>
            </a:endParaRPr>
          </a:p>
          <a:p>
            <a:pPr algn="just">
              <a:defRPr/>
            </a:pPr>
            <a:r>
              <a:rPr lang="pt-BR" sz="2800" b="0" dirty="0">
                <a:effectLst>
                  <a:outerShdw blurRad="38100" dist="38100" dir="2700000" algn="tl">
                    <a:srgbClr val="000000"/>
                  </a:outerShdw>
                </a:effectLst>
              </a:rPr>
              <a:t>Buscava entender a relação entre igualdade e liberdade – como compatibilizar igualdade e liberdade?</a:t>
            </a:r>
            <a:endParaRPr lang="pt-BR" sz="2400" b="0" dirty="0">
              <a:effectLst>
                <a:outerShdw blurRad="38100" dist="38100" dir="2700000" algn="tl">
                  <a:srgbClr val="000000"/>
                </a:outerShdw>
              </a:effectLst>
            </a:endParaRPr>
          </a:p>
        </p:txBody>
      </p:sp>
      <p:sp>
        <p:nvSpPr>
          <p:cNvPr id="3" name="Título 1"/>
          <p:cNvSpPr txBox="1">
            <a:spLocks/>
          </p:cNvSpPr>
          <p:nvPr/>
        </p:nvSpPr>
        <p:spPr>
          <a:xfrm>
            <a:off x="457200" y="404813"/>
            <a:ext cx="8229600" cy="815975"/>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pt-BR" sz="3200" kern="0" dirty="0" smtClean="0">
                <a:solidFill>
                  <a:schemeClr val="tx1"/>
                </a:solidFill>
              </a:rPr>
              <a:t>Temas de </a:t>
            </a:r>
            <a:r>
              <a:rPr lang="pt-BR" sz="3200" kern="0" dirty="0" err="1" smtClean="0">
                <a:solidFill>
                  <a:schemeClr val="tx1"/>
                </a:solidFill>
              </a:rPr>
              <a:t>Tocqueville</a:t>
            </a:r>
            <a:endParaRPr lang="pt-BR" sz="3200" b="0" kern="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4213" y="1412875"/>
            <a:ext cx="8002587" cy="4832350"/>
          </a:xfrm>
          <a:prstGeom prst="rect">
            <a:avLst/>
          </a:prstGeom>
          <a:solidFill>
            <a:schemeClr val="accent2"/>
          </a:solidFill>
        </p:spPr>
        <p:txBody>
          <a:bodyPr>
            <a:spAutoFit/>
          </a:bodyPr>
          <a:lstStyle/>
          <a:p>
            <a:pPr>
              <a:defRPr/>
            </a:pPr>
            <a:r>
              <a:rPr lang="pt-BR" sz="2800" b="0" dirty="0">
                <a:effectLst>
                  <a:outerShdw blurRad="38100" dist="38100" dir="2700000" algn="tl">
                    <a:srgbClr val="000000">
                      <a:alpha val="43137"/>
                    </a:srgbClr>
                  </a:outerShdw>
                </a:effectLst>
              </a:rPr>
              <a:t>Em que condições uma sociedade democrática, em que o destino dos indivíduos tende a ser uniforme pode evitar o despotismo?</a:t>
            </a:r>
          </a:p>
          <a:p>
            <a:pPr>
              <a:defRPr/>
            </a:pPr>
            <a:endParaRPr lang="pt-BR" sz="2800" b="0" dirty="0">
              <a:effectLst>
                <a:outerShdw blurRad="38100" dist="38100" dir="2700000" algn="tl">
                  <a:srgbClr val="000000">
                    <a:alpha val="43137"/>
                  </a:srgbClr>
                </a:outerShdw>
              </a:effectLst>
            </a:endParaRPr>
          </a:p>
          <a:p>
            <a:pPr>
              <a:defRPr/>
            </a:pPr>
            <a:r>
              <a:rPr lang="pt-BR" sz="2800" b="0" dirty="0">
                <a:effectLst>
                  <a:outerShdw blurRad="38100" dist="38100" dir="2700000" algn="tl">
                    <a:srgbClr val="000000">
                      <a:alpha val="43137"/>
                    </a:srgbClr>
                  </a:outerShdw>
                </a:effectLst>
              </a:rPr>
              <a:t>A liberdade não pode se fundamentar na desigualdade; deve assentar-se sobre a realidade democrática da igualdade de condições. salvaguardada por instituições cujo modelo lhe parecia existir na América.</a:t>
            </a:r>
          </a:p>
          <a:p>
            <a:pPr>
              <a:defRPr/>
            </a:pPr>
            <a:endParaRPr lang="pt-BR" sz="2800" b="0" dirty="0">
              <a:effectLst>
                <a:outerShdw blurRad="38100" dist="38100" dir="2700000" algn="tl">
                  <a:srgbClr val="000000">
                    <a:alpha val="43137"/>
                  </a:srgbClr>
                </a:outerShdw>
              </a:effectLst>
            </a:endParaRPr>
          </a:p>
          <a:p>
            <a:pPr algn="just">
              <a:defRPr/>
            </a:pPr>
            <a:endParaRPr lang="pt-BR" sz="2800" b="0" dirty="0">
              <a:effectLst>
                <a:outerShdw blurRad="38100" dist="38100" dir="2700000" algn="tl">
                  <a:srgbClr val="000000"/>
                </a:outerShdw>
              </a:effectLst>
            </a:endParaRPr>
          </a:p>
        </p:txBody>
      </p:sp>
      <p:sp>
        <p:nvSpPr>
          <p:cNvPr id="3" name="Título 1"/>
          <p:cNvSpPr txBox="1">
            <a:spLocks/>
          </p:cNvSpPr>
          <p:nvPr/>
        </p:nvSpPr>
        <p:spPr>
          <a:xfrm>
            <a:off x="457200" y="476250"/>
            <a:ext cx="8229600" cy="815975"/>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pt-BR" sz="3200" kern="0" dirty="0" smtClean="0">
                <a:solidFill>
                  <a:schemeClr val="tx1"/>
                </a:solidFill>
              </a:rPr>
              <a:t>Temas de </a:t>
            </a:r>
            <a:r>
              <a:rPr lang="pt-BR" sz="3200" kern="0" dirty="0" err="1" smtClean="0">
                <a:solidFill>
                  <a:schemeClr val="tx1"/>
                </a:solidFill>
              </a:rPr>
              <a:t>Tocqueville</a:t>
            </a:r>
            <a:endParaRPr lang="pt-BR" sz="3200" b="0" kern="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a:xfrm>
            <a:off x="457200" y="517525"/>
            <a:ext cx="8229600" cy="608013"/>
          </a:xfrm>
          <a:prstGeom prst="rect">
            <a:avLst/>
          </a:prstGeom>
        </p:spPr>
        <p:txBody>
          <a:bodyPr/>
          <a:lstStyle/>
          <a:p>
            <a:pPr eaLnBrk="1" hangingPunct="1">
              <a:defRPr/>
            </a:pPr>
            <a:r>
              <a:rPr lang="pt-BR" sz="3200" b="1" dirty="0" smtClean="0">
                <a:solidFill>
                  <a:schemeClr val="tx1"/>
                </a:solidFill>
              </a:rPr>
              <a:t>Temas de Rousseau</a:t>
            </a:r>
            <a:endParaRPr lang="pt-BR" sz="3200" dirty="0" smtClean="0">
              <a:solidFill>
                <a:schemeClr val="tx1"/>
              </a:solidFill>
            </a:endParaRPr>
          </a:p>
        </p:txBody>
      </p:sp>
      <p:pic>
        <p:nvPicPr>
          <p:cNvPr id="3075" name="Picture 4"/>
          <p:cNvPicPr>
            <a:picLocks noChangeAspect="1" noChangeArrowheads="1"/>
          </p:cNvPicPr>
          <p:nvPr/>
        </p:nvPicPr>
        <p:blipFill>
          <a:blip r:embed="rId3" cstate="print"/>
          <a:srcRect/>
          <a:stretch>
            <a:fillRect/>
          </a:stretch>
        </p:blipFill>
        <p:spPr bwMode="auto">
          <a:xfrm>
            <a:off x="31750" y="0"/>
            <a:ext cx="1328738" cy="1871663"/>
          </a:xfrm>
          <a:prstGeom prst="rect">
            <a:avLst/>
          </a:prstGeom>
          <a:noFill/>
          <a:ln w="9525" algn="ctr">
            <a:noFill/>
            <a:miter lim="800000"/>
            <a:headEnd/>
            <a:tailEnd/>
          </a:ln>
        </p:spPr>
      </p:pic>
      <p:sp>
        <p:nvSpPr>
          <p:cNvPr id="243715" name="Rectangle 3"/>
          <p:cNvSpPr>
            <a:spLocks noGrp="1" noChangeArrowheads="1"/>
          </p:cNvSpPr>
          <p:nvPr>
            <p:ph idx="4294967295"/>
          </p:nvPr>
        </p:nvSpPr>
        <p:spPr>
          <a:xfrm>
            <a:off x="174625" y="1773238"/>
            <a:ext cx="8718550" cy="5184775"/>
          </a:xfrm>
          <a:prstGeom prst="rect">
            <a:avLst/>
          </a:prstGeom>
        </p:spPr>
        <p:txBody>
          <a:bodyPr/>
          <a:lstStyle/>
          <a:p>
            <a:pPr marL="0" indent="0" algn="just" eaLnBrk="1" hangingPunct="1">
              <a:lnSpc>
                <a:spcPct val="150000"/>
              </a:lnSpc>
              <a:buFont typeface="Wingdings" pitchFamily="2" charset="2"/>
              <a:buNone/>
              <a:defRPr/>
            </a:pPr>
            <a:r>
              <a:rPr lang="pt-BR" altLang="zh-CN" sz="2400" b="1" dirty="0" smtClean="0">
                <a:ea typeface="SimSun" pitchFamily="2" charset="-122"/>
              </a:rPr>
              <a:t> </a:t>
            </a:r>
            <a:r>
              <a:rPr lang="pt-BR" sz="2400" dirty="0">
                <a:effectLst/>
              </a:rPr>
              <a:t> </a:t>
            </a:r>
            <a:r>
              <a:rPr lang="pt-BR" sz="2400" dirty="0" smtClean="0">
                <a:effectLst/>
              </a:rPr>
              <a:t>- </a:t>
            </a:r>
            <a:r>
              <a:rPr lang="pt-BR" sz="2400" dirty="0" smtClean="0">
                <a:ea typeface="SimSun" pitchFamily="2" charset="-122"/>
              </a:rPr>
              <a:t>Os </a:t>
            </a:r>
            <a:r>
              <a:rPr lang="pt-BR" sz="2400" dirty="0">
                <a:ea typeface="SimSun" pitchFamily="2" charset="-122"/>
              </a:rPr>
              <a:t>homens no estado de natureza, não tendo entre si nenhuma espécie de relação moral nem de deveres conhecidos, não podiam ser bons nem maus, nem tinham vícios nem </a:t>
            </a:r>
            <a:r>
              <a:rPr lang="pt-BR" sz="2400" dirty="0" smtClean="0">
                <a:ea typeface="SimSun" pitchFamily="2" charset="-122"/>
              </a:rPr>
              <a:t>virtudes; </a:t>
            </a:r>
            <a:r>
              <a:rPr lang="pt-BR" sz="2400" dirty="0">
                <a:ea typeface="SimSun" pitchFamily="2" charset="-122"/>
              </a:rPr>
              <a:t>o estado de natureza era o mais próprio à paz e o mais conveniente ao gênero humano.</a:t>
            </a:r>
            <a:r>
              <a:rPr lang="pt-BR" altLang="zh-CN" sz="2400" dirty="0">
                <a:ea typeface="SimSun" pitchFamily="2" charset="-122"/>
              </a:rPr>
              <a:t> </a:t>
            </a:r>
          </a:p>
          <a:p>
            <a:pPr marL="0" indent="0" algn="just" eaLnBrk="1" hangingPunct="1">
              <a:lnSpc>
                <a:spcPct val="150000"/>
              </a:lnSpc>
              <a:buFont typeface="Wingdings" pitchFamily="2" charset="2"/>
              <a:buNone/>
              <a:defRPr/>
            </a:pPr>
            <a:r>
              <a:rPr lang="pt-BR" sz="2400" dirty="0" smtClean="0">
                <a:ea typeface="SimSun" pitchFamily="2" charset="-122"/>
              </a:rPr>
              <a:t>- Sendo </a:t>
            </a:r>
            <a:r>
              <a:rPr lang="pt-BR" sz="2400" dirty="0">
                <a:ea typeface="SimSun" pitchFamily="2" charset="-122"/>
              </a:rPr>
              <a:t>bom no estado natural, é corrompido pela sociedade. O estado de natureza torna-se assim um estado de conflitos e discórdias cujo estabelecimento da propriedade privada é seu último </a:t>
            </a:r>
            <a:r>
              <a:rPr lang="pt-BR" sz="2400" dirty="0" smtClean="0">
                <a:ea typeface="SimSun" pitchFamily="2" charset="-122"/>
              </a:rPr>
              <a:t>termo</a:t>
            </a:r>
            <a:endParaRPr lang="pt-BR" altLang="zh-CN" sz="2400" dirty="0">
              <a:ea typeface="SimSun" pitchFamily="2" charset="-122"/>
            </a:endParaRPr>
          </a:p>
          <a:p>
            <a:pPr marL="177800" indent="-177800" algn="just" eaLnBrk="1" hangingPunct="1">
              <a:lnSpc>
                <a:spcPct val="80000"/>
              </a:lnSpc>
              <a:buFont typeface="Wingdings" pitchFamily="2" charset="2"/>
              <a:buNone/>
              <a:defRPr/>
            </a:pPr>
            <a:endParaRPr lang="pt-PT" sz="2400" dirty="0" smtClean="0">
              <a:effectLst/>
              <a:ea typeface="Arial Unicode MS" pitchFamily="34" charset="-128"/>
              <a:cs typeface="Arial Unicode MS" pitchFamily="34" charset="-128"/>
            </a:endParaRPr>
          </a:p>
          <a:p>
            <a:pPr marL="0" indent="0" algn="just" eaLnBrk="1" hangingPunct="1">
              <a:lnSpc>
                <a:spcPct val="80000"/>
              </a:lnSpc>
              <a:buFont typeface="Wingdings" pitchFamily="2" charset="2"/>
              <a:buNone/>
              <a:defRPr/>
            </a:pPr>
            <a:r>
              <a:rPr lang="pt-PT" sz="2400" dirty="0" smtClean="0">
                <a:effectLst/>
                <a:ea typeface="Arial Unicode MS" pitchFamily="34" charset="-128"/>
                <a:cs typeface="Arial Unicode MS" pitchFamily="34" charset="-128"/>
              </a:rPr>
              <a:t> </a:t>
            </a:r>
            <a:endParaRPr lang="pt-BR" altLang="zh-CN" sz="2400" dirty="0" smtClean="0">
              <a:ea typeface="SimSun" pitchFamily="2"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00113" y="1557338"/>
            <a:ext cx="7632700" cy="4400550"/>
          </a:xfrm>
          <a:prstGeom prst="rect">
            <a:avLst/>
          </a:prstGeom>
        </p:spPr>
        <p:txBody>
          <a:bodyPr>
            <a:spAutoFit/>
          </a:bodyPr>
          <a:lstStyle/>
          <a:p>
            <a:pPr>
              <a:defRPr/>
            </a:pPr>
            <a:r>
              <a:rPr lang="pt-BR" sz="2800" b="0" dirty="0">
                <a:effectLst>
                  <a:outerShdw blurRad="38100" dist="38100" dir="2700000" algn="tl">
                    <a:srgbClr val="000000">
                      <a:alpha val="43137"/>
                    </a:srgbClr>
                  </a:outerShdw>
                </a:effectLst>
              </a:rPr>
              <a:t>Embora a sociedade americana não possa representar um modelo para as sociedades</a:t>
            </a:r>
          </a:p>
          <a:p>
            <a:pPr>
              <a:defRPr/>
            </a:pPr>
            <a:r>
              <a:rPr lang="pt-BR" sz="2800" b="0" dirty="0">
                <a:effectLst>
                  <a:outerShdw blurRad="38100" dist="38100" dir="2700000" algn="tl">
                    <a:srgbClr val="000000">
                      <a:alpha val="43137"/>
                    </a:srgbClr>
                  </a:outerShdw>
                </a:effectLst>
              </a:rPr>
              <a:t>europeias, pode dar-lhes um exemplo, mostrando como a liberdade é salvaguardada</a:t>
            </a:r>
          </a:p>
          <a:p>
            <a:pPr>
              <a:defRPr/>
            </a:pPr>
            <a:r>
              <a:rPr lang="pt-BR" sz="2800" b="0" dirty="0">
                <a:effectLst>
                  <a:outerShdw blurRad="38100" dist="38100" dir="2700000" algn="tl">
                    <a:srgbClr val="000000">
                      <a:alpha val="43137"/>
                    </a:srgbClr>
                  </a:outerShdw>
                </a:effectLst>
              </a:rPr>
              <a:t>numa sociedade democrática.</a:t>
            </a:r>
            <a:endParaRPr lang="pt-BR" sz="2800" dirty="0">
              <a:effectLst>
                <a:outerShdw blurRad="38100" dist="38100" dir="2700000" algn="tl">
                  <a:srgbClr val="000000">
                    <a:alpha val="43137"/>
                  </a:srgbClr>
                </a:outerShdw>
              </a:effectLst>
            </a:endParaRPr>
          </a:p>
          <a:p>
            <a:pPr>
              <a:defRPr/>
            </a:pPr>
            <a:endParaRPr lang="pt-BR" sz="2800" b="0" dirty="0">
              <a:effectLst>
                <a:outerShdw blurRad="38100" dist="38100" dir="2700000" algn="tl">
                  <a:srgbClr val="000000">
                    <a:alpha val="43137"/>
                  </a:srgbClr>
                </a:outerShdw>
              </a:effectLst>
            </a:endParaRPr>
          </a:p>
          <a:p>
            <a:pPr>
              <a:defRPr/>
            </a:pPr>
            <a:r>
              <a:rPr lang="pt-BR" sz="2800" b="0" dirty="0">
                <a:effectLst>
                  <a:outerShdw blurRad="38100" dist="38100" dir="2700000" algn="tl">
                    <a:srgbClr val="000000">
                      <a:alpha val="43137"/>
                    </a:srgbClr>
                  </a:outerShdw>
                </a:effectLst>
              </a:rPr>
              <a:t>Identifica relações entre religião e democracia como fundamentos morais de garantias da liberdade na América – o oposto da democracia francesa. </a:t>
            </a:r>
          </a:p>
        </p:txBody>
      </p:sp>
      <p:sp>
        <p:nvSpPr>
          <p:cNvPr id="3" name="Título 1"/>
          <p:cNvSpPr txBox="1">
            <a:spLocks/>
          </p:cNvSpPr>
          <p:nvPr/>
        </p:nvSpPr>
        <p:spPr>
          <a:xfrm>
            <a:off x="457200" y="596900"/>
            <a:ext cx="8229600" cy="815975"/>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pt-BR" sz="3200" kern="0" dirty="0" smtClean="0">
                <a:solidFill>
                  <a:schemeClr val="tx1"/>
                </a:solidFill>
              </a:rPr>
              <a:t>Temas de </a:t>
            </a:r>
            <a:r>
              <a:rPr lang="pt-BR" sz="3200" kern="0" dirty="0" err="1" smtClean="0">
                <a:solidFill>
                  <a:schemeClr val="tx1"/>
                </a:solidFill>
              </a:rPr>
              <a:t>Tocqueville</a:t>
            </a:r>
            <a:endParaRPr lang="pt-BR" sz="3200" b="0" kern="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650" y="1187450"/>
            <a:ext cx="7632700" cy="4402138"/>
          </a:xfrm>
          <a:prstGeom prst="rect">
            <a:avLst/>
          </a:prstGeom>
        </p:spPr>
        <p:txBody>
          <a:bodyPr>
            <a:spAutoFit/>
          </a:bodyPr>
          <a:lstStyle/>
          <a:p>
            <a:pPr>
              <a:defRPr/>
            </a:pPr>
            <a:r>
              <a:rPr lang="pt-BR" sz="2800" b="0" dirty="0">
                <a:effectLst>
                  <a:outerShdw blurRad="38100" dist="38100" dir="2700000" algn="tl">
                    <a:srgbClr val="000000">
                      <a:alpha val="43137"/>
                    </a:srgbClr>
                  </a:outerShdw>
                </a:effectLst>
              </a:rPr>
              <a:t>Define profundas diferenças entre a centralização estatal na França e o município como instância cívica para resolução dos assuntos coletivos  nos EUA (comunidade cívica).</a:t>
            </a:r>
          </a:p>
          <a:p>
            <a:pPr>
              <a:defRPr/>
            </a:pPr>
            <a:r>
              <a:rPr lang="pt-BR" sz="2800" b="0" dirty="0">
                <a:effectLst>
                  <a:outerShdw blurRad="38100" dist="38100" dir="2700000" algn="tl">
                    <a:srgbClr val="000000">
                      <a:alpha val="43137"/>
                    </a:srgbClr>
                  </a:outerShdw>
                </a:effectLst>
              </a:rPr>
              <a:t> </a:t>
            </a:r>
          </a:p>
          <a:p>
            <a:pPr>
              <a:defRPr/>
            </a:pPr>
            <a:r>
              <a:rPr lang="pt-BR" sz="2800" b="0" dirty="0">
                <a:effectLst>
                  <a:outerShdw blurRad="38100" dist="38100" dir="2700000" algn="tl">
                    <a:srgbClr val="000000">
                      <a:alpha val="43137"/>
                    </a:srgbClr>
                  </a:outerShdw>
                </a:effectLst>
              </a:rPr>
              <a:t>Identifica relações entre religião e democracia como fundamentos morais de garantias da liberdade na América – o oposto da democracia francesa.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87450" y="1228725"/>
            <a:ext cx="6985000" cy="4400550"/>
          </a:xfrm>
          <a:prstGeom prst="rect">
            <a:avLst/>
          </a:prstGeom>
        </p:spPr>
        <p:txBody>
          <a:bodyPr>
            <a:spAutoFit/>
          </a:bodyPr>
          <a:lstStyle/>
          <a:p>
            <a:pPr>
              <a:defRPr/>
            </a:pPr>
            <a:r>
              <a:rPr lang="pt-BR" sz="2800" b="0" dirty="0" err="1">
                <a:solidFill>
                  <a:srgbClr val="FFFFFF"/>
                </a:solidFill>
                <a:effectLst>
                  <a:outerShdw blurRad="38100" dist="38100" dir="2700000" algn="tl">
                    <a:srgbClr val="000000">
                      <a:alpha val="43137"/>
                    </a:srgbClr>
                  </a:outerShdw>
                </a:effectLst>
              </a:rPr>
              <a:t>Tocqueville</a:t>
            </a:r>
            <a:r>
              <a:rPr lang="pt-BR" sz="2800" b="0" dirty="0">
                <a:solidFill>
                  <a:srgbClr val="FFFFFF"/>
                </a:solidFill>
                <a:effectLst>
                  <a:outerShdw blurRad="38100" dist="38100" dir="2700000" algn="tl">
                    <a:srgbClr val="000000">
                      <a:alpha val="43137"/>
                    </a:srgbClr>
                  </a:outerShdw>
                </a:effectLst>
              </a:rPr>
              <a:t> tinha consciência dos dois grandes problemas enfrentados pela sociedade americana: as relações entre brancos e índios e entre brancos e negros. A escravidão no Sul representava uma grande ameaça para a Federação. </a:t>
            </a:r>
          </a:p>
          <a:p>
            <a:pPr>
              <a:defRPr/>
            </a:pPr>
            <a:endParaRPr lang="pt-BR" sz="2800" b="0" dirty="0">
              <a:solidFill>
                <a:srgbClr val="FFFFFF"/>
              </a:solidFill>
              <a:effectLst>
                <a:outerShdw blurRad="38100" dist="38100" dir="2700000" algn="tl">
                  <a:srgbClr val="000000">
                    <a:alpha val="43137"/>
                  </a:srgbClr>
                </a:outerShdw>
              </a:effectLst>
            </a:endParaRPr>
          </a:p>
          <a:p>
            <a:pPr>
              <a:defRPr/>
            </a:pPr>
            <a:r>
              <a:rPr lang="pt-BR" sz="2800" b="0" dirty="0">
                <a:solidFill>
                  <a:srgbClr val="FFFFFF"/>
                </a:solidFill>
                <a:effectLst>
                  <a:outerShdw blurRad="38100" dist="38100" dir="2700000" algn="tl">
                    <a:srgbClr val="000000">
                      <a:alpha val="43137"/>
                    </a:srgbClr>
                  </a:outerShdw>
                </a:effectLst>
              </a:rPr>
              <a:t>Sua perspectiva não era otimista e via nesta condição o desenvolvimento de um dilema.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27088" y="836613"/>
            <a:ext cx="7561262" cy="5262562"/>
          </a:xfrm>
          <a:prstGeom prst="rect">
            <a:avLst/>
          </a:prstGeom>
        </p:spPr>
        <p:txBody>
          <a:bodyPr>
            <a:spAutoFit/>
          </a:bodyPr>
          <a:lstStyle/>
          <a:p>
            <a:pPr>
              <a:defRPr/>
            </a:pPr>
            <a:r>
              <a:rPr lang="pt-BR" sz="2800" b="0" dirty="0">
                <a:effectLst>
                  <a:outerShdw blurRad="38100" dist="38100" dir="2700000" algn="tl">
                    <a:srgbClr val="000000">
                      <a:alpha val="43137"/>
                    </a:srgbClr>
                  </a:outerShdw>
                </a:effectLst>
              </a:rPr>
              <a:t>Toda democracia tende à centralização e, em consequência, tende a uma espécie de despotismo, que traz o perigo de degenerar no despotismo de um homem. </a:t>
            </a:r>
          </a:p>
          <a:p>
            <a:pPr>
              <a:defRPr/>
            </a:pPr>
            <a:endParaRPr lang="pt-BR" sz="2800" b="0" dirty="0">
              <a:effectLst>
                <a:outerShdw blurRad="38100" dist="38100" dir="2700000" algn="tl">
                  <a:srgbClr val="000000">
                    <a:alpha val="43137"/>
                  </a:srgbClr>
                </a:outerShdw>
              </a:effectLst>
            </a:endParaRPr>
          </a:p>
          <a:p>
            <a:pPr>
              <a:defRPr/>
            </a:pPr>
            <a:r>
              <a:rPr lang="pt-BR" sz="2800" b="0" dirty="0">
                <a:effectLst>
                  <a:outerShdw blurRad="38100" dist="38100" dir="2700000" algn="tl">
                    <a:srgbClr val="000000">
                      <a:alpha val="43137"/>
                    </a:srgbClr>
                  </a:outerShdw>
                </a:effectLst>
              </a:rPr>
              <a:t>A democracia comporta permanentemente o perigo de uma tirania da maioria. </a:t>
            </a:r>
          </a:p>
          <a:p>
            <a:pPr>
              <a:defRPr/>
            </a:pPr>
            <a:endParaRPr lang="pt-BR" sz="2800" b="0" dirty="0">
              <a:effectLst>
                <a:outerShdw blurRad="38100" dist="38100" dir="2700000" algn="tl">
                  <a:srgbClr val="000000">
                    <a:alpha val="43137"/>
                  </a:srgbClr>
                </a:outerShdw>
              </a:effectLst>
            </a:endParaRPr>
          </a:p>
          <a:p>
            <a:pPr>
              <a:defRPr/>
            </a:pPr>
            <a:r>
              <a:rPr lang="pt-BR" sz="2800" b="0" dirty="0">
                <a:effectLst>
                  <a:outerShdw blurRad="38100" dist="38100" dir="2700000" algn="tl">
                    <a:srgbClr val="000000">
                      <a:alpha val="43137"/>
                    </a:srgbClr>
                  </a:outerShdw>
                </a:effectLst>
              </a:rPr>
              <a:t>Todo regime democrático postula que a maioria tem razão; pode ser difícil impedir uma maioria de abusar da sua vitória, e oprimir a minoria.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288" y="901700"/>
            <a:ext cx="8497887" cy="5264150"/>
          </a:xfrm>
          <a:prstGeom prst="rect">
            <a:avLst/>
          </a:prstGeom>
        </p:spPr>
        <p:txBody>
          <a:bodyPr>
            <a:spAutoFit/>
          </a:bodyPr>
          <a:lstStyle/>
          <a:p>
            <a:pPr>
              <a:defRPr/>
            </a:pPr>
            <a:r>
              <a:rPr lang="pt-BR" sz="2800" b="0" dirty="0">
                <a:effectLst>
                  <a:outerShdw blurRad="38100" dist="38100" dir="2700000" algn="tl">
                    <a:srgbClr val="000000">
                      <a:alpha val="43137"/>
                    </a:srgbClr>
                  </a:outerShdw>
                </a:effectLst>
              </a:rPr>
              <a:t>“</a:t>
            </a:r>
            <a:r>
              <a:rPr lang="pt-BR" sz="2800" b="0" dirty="0" err="1">
                <a:effectLst>
                  <a:outerShdw blurRad="38100" dist="38100" dir="2700000" algn="tl">
                    <a:srgbClr val="000000">
                      <a:alpha val="43137"/>
                    </a:srgbClr>
                  </a:outerShdw>
                </a:effectLst>
              </a:rPr>
              <a:t>Tocqueville</a:t>
            </a:r>
            <a:r>
              <a:rPr lang="pt-BR" sz="2800" b="0" dirty="0">
                <a:effectLst>
                  <a:outerShdw blurRad="38100" dist="38100" dir="2700000" algn="tl">
                    <a:srgbClr val="000000">
                      <a:alpha val="43137"/>
                    </a:srgbClr>
                  </a:outerShdw>
                </a:effectLst>
              </a:rPr>
              <a:t> não é nenhum admirador ingênuo da sociedade americana. No fundo, conserva a hierarquia de valores da classe a que pertence, a aristocracia francesa. Não tem para com a democracia moderna nem o entusiasmo dos que esperavam dela uma transfiguração do destino do homem nem a hostilidade dos que a consideravam a decomposição da sociedade. Para ele, a democracia se justifica pelo fato de que favorece o bem-estar do maior numero, mas este bem-estar não tem brilho ou grandeza, e não deixa de apresentar perigos políticos e morais.” (Raymond Aaron)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46038"/>
            <a:ext cx="2627313" cy="3167062"/>
          </a:xfrm>
          <a:prstGeom prst="rect">
            <a:avLst/>
          </a:prstGeom>
          <a:noFill/>
          <a:ln w="9525" algn="ctr">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176213" y="3213100"/>
            <a:ext cx="2308225" cy="3644900"/>
          </a:xfrm>
          <a:prstGeom prst="rect">
            <a:avLst/>
          </a:prstGeom>
          <a:noFill/>
          <a:ln w="9525" algn="ctr">
            <a:noFill/>
            <a:miter lim="800000"/>
            <a:headEnd/>
            <a:tailEnd/>
          </a:ln>
        </p:spPr>
      </p:pic>
      <p:sp>
        <p:nvSpPr>
          <p:cNvPr id="4" name="Rectangle 2"/>
          <p:cNvSpPr txBox="1">
            <a:spLocks noChangeArrowheads="1"/>
          </p:cNvSpPr>
          <p:nvPr/>
        </p:nvSpPr>
        <p:spPr>
          <a:xfrm>
            <a:off x="2627313" y="762000"/>
            <a:ext cx="6059487" cy="1371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pt-BR" sz="3200" kern="0" dirty="0" smtClean="0">
                <a:solidFill>
                  <a:schemeClr val="tx1"/>
                </a:solidFill>
              </a:rPr>
              <a:t>John Stuart Mill </a:t>
            </a:r>
          </a:p>
          <a:p>
            <a:pPr eaLnBrk="1" hangingPunct="1">
              <a:defRPr/>
            </a:pPr>
            <a:r>
              <a:rPr lang="pt-BR" sz="2800" b="0" kern="0" dirty="0" smtClean="0">
                <a:solidFill>
                  <a:schemeClr val="tx1"/>
                </a:solidFill>
              </a:rPr>
              <a:t>(1806 - 1873) </a:t>
            </a:r>
            <a:r>
              <a:rPr lang="pt-BR" sz="3600" kern="0" dirty="0" smtClean="0">
                <a:solidFill>
                  <a:schemeClr val="tx1"/>
                </a:solidFill>
              </a:rPr>
              <a:t/>
            </a:r>
            <a:br>
              <a:rPr lang="pt-BR" sz="3600" kern="0" dirty="0" smtClean="0">
                <a:solidFill>
                  <a:schemeClr val="tx1"/>
                </a:solidFill>
              </a:rPr>
            </a:br>
            <a:endParaRPr lang="pt-BR" sz="2800" b="0" kern="0" dirty="0" smtClean="0">
              <a:solidFill>
                <a:schemeClr val="tx1"/>
              </a:solidFill>
            </a:endParaRPr>
          </a:p>
        </p:txBody>
      </p:sp>
      <p:sp>
        <p:nvSpPr>
          <p:cNvPr id="2" name="Retângulo 1"/>
          <p:cNvSpPr>
            <a:spLocks noChangeArrowheads="1"/>
          </p:cNvSpPr>
          <p:nvPr/>
        </p:nvSpPr>
        <p:spPr bwMode="auto">
          <a:xfrm>
            <a:off x="4178300" y="4005263"/>
            <a:ext cx="3201988" cy="457200"/>
          </a:xfrm>
          <a:prstGeom prst="rect">
            <a:avLst/>
          </a:prstGeom>
          <a:noFill/>
          <a:ln>
            <a:noFill/>
          </a:ln>
          <a:extLst>
            <a:ext uri="{909E8E84-426E-40DD-AFC4-6F175D3DCCD1}"/>
            <a:ext uri="{91240B29-F687-4F45-9708-019B960494DF}"/>
          </a:extLst>
        </p:spPr>
        <p:txBody>
          <a:bodyPr>
            <a:spAutoFit/>
          </a:bodyPr>
          <a:lstStyle/>
          <a:p>
            <a:pPr marL="457200" indent="-457200" eaLnBrk="1" hangingPunct="1">
              <a:buClr>
                <a:srgbClr val="FFC000"/>
              </a:buClr>
              <a:buFont typeface="Tahoma" pitchFamily="34" charset="0"/>
              <a:buChar char="□"/>
              <a:defRPr/>
            </a:pPr>
            <a:r>
              <a:rPr lang="pt-BR" sz="2400" b="0">
                <a:effectLst>
                  <a:outerShdw blurRad="38100" dist="38100" dir="2700000" algn="tl">
                    <a:srgbClr val="000000"/>
                  </a:outerShdw>
                </a:effectLst>
              </a:rPr>
              <a:t> On Liberty (1859)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19113" y="692150"/>
            <a:ext cx="8229600" cy="865188"/>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pt-BR" sz="3600" kern="0" dirty="0" smtClean="0">
                <a:solidFill>
                  <a:srgbClr val="FFFFFF"/>
                </a:solidFill>
              </a:rPr>
              <a:t>Temas de John Stuart Mill</a:t>
            </a:r>
          </a:p>
        </p:txBody>
      </p:sp>
      <p:cxnSp>
        <p:nvCxnSpPr>
          <p:cNvPr id="36867" name="Conector reto 3"/>
          <p:cNvCxnSpPr>
            <a:cxnSpLocks noChangeShapeType="1"/>
          </p:cNvCxnSpPr>
          <p:nvPr/>
        </p:nvCxnSpPr>
        <p:spPr bwMode="auto">
          <a:xfrm>
            <a:off x="1258888" y="1844675"/>
            <a:ext cx="8497887" cy="3529013"/>
          </a:xfrm>
          <a:prstGeom prst="line">
            <a:avLst/>
          </a:prstGeom>
          <a:noFill/>
          <a:ln w="9525" algn="ctr">
            <a:noFill/>
            <a:round/>
            <a:headEnd/>
            <a:tailEnd/>
          </a:ln>
        </p:spPr>
      </p:cxnSp>
      <p:sp>
        <p:nvSpPr>
          <p:cNvPr id="5" name="CaixaDeTexto 4"/>
          <p:cNvSpPr txBox="1"/>
          <p:nvPr/>
        </p:nvSpPr>
        <p:spPr>
          <a:xfrm>
            <a:off x="539750" y="1995488"/>
            <a:ext cx="8075613" cy="3378200"/>
          </a:xfrm>
          <a:prstGeom prst="rect">
            <a:avLst/>
          </a:prstGeom>
          <a:noFill/>
        </p:spPr>
        <p:txBody>
          <a:bodyPr>
            <a:spAutoFit/>
          </a:bodyPr>
          <a:lstStyle/>
          <a:p>
            <a:pPr marL="342900" indent="-342900" algn="just">
              <a:buClr>
                <a:schemeClr val="bg2">
                  <a:lumMod val="40000"/>
                  <a:lumOff val="60000"/>
                </a:schemeClr>
              </a:buClr>
              <a:buSzPct val="100000"/>
              <a:buFont typeface="Wingdings" pitchFamily="2" charset="2"/>
              <a:buChar char="q"/>
              <a:defRPr/>
            </a:pPr>
            <a:r>
              <a:rPr lang="pt-BR" sz="2400" b="0" dirty="0">
                <a:effectLst>
                  <a:outerShdw blurRad="38100" dist="38100" dir="2700000" algn="tl">
                    <a:srgbClr val="000000">
                      <a:alpha val="43137"/>
                    </a:srgbClr>
                  </a:outerShdw>
                </a:effectLst>
              </a:rPr>
              <a:t>Seu pai, James Mill, utilitarista </a:t>
            </a:r>
            <a:r>
              <a:rPr lang="pt-BR" sz="2400" b="0" dirty="0" err="1">
                <a:effectLst>
                  <a:outerShdw blurRad="38100" dist="38100" dir="2700000" algn="tl">
                    <a:srgbClr val="000000">
                      <a:alpha val="43137"/>
                    </a:srgbClr>
                  </a:outerShdw>
                </a:effectLst>
              </a:rPr>
              <a:t>discipulo</a:t>
            </a:r>
            <a:r>
              <a:rPr lang="pt-BR" sz="2400" b="0" dirty="0">
                <a:effectLst>
                  <a:outerShdw blurRad="38100" dist="38100" dir="2700000" algn="tl">
                    <a:srgbClr val="000000">
                      <a:alpha val="43137"/>
                    </a:srgbClr>
                  </a:outerShdw>
                </a:effectLst>
              </a:rPr>
              <a:t> de </a:t>
            </a:r>
            <a:r>
              <a:rPr lang="pt-BR" sz="2400" b="0" dirty="0" err="1">
                <a:effectLst>
                  <a:outerShdw blurRad="38100" dist="38100" dir="2700000" algn="tl">
                    <a:srgbClr val="000000">
                      <a:alpha val="43137"/>
                    </a:srgbClr>
                  </a:outerShdw>
                </a:effectLst>
              </a:rPr>
              <a:t>Bentham</a:t>
            </a:r>
            <a:r>
              <a:rPr lang="pt-BR" sz="2400" b="0" dirty="0">
                <a:effectLst>
                  <a:outerShdw blurRad="38100" dist="38100" dir="2700000" algn="tl">
                    <a:srgbClr val="000000">
                      <a:alpha val="43137"/>
                    </a:srgbClr>
                  </a:outerShdw>
                </a:effectLst>
              </a:rPr>
              <a:t>, escreveu a obra “</a:t>
            </a:r>
            <a:r>
              <a:rPr lang="pt-BR" sz="2400" b="0" dirty="0" err="1">
                <a:effectLst>
                  <a:outerShdw blurRad="38100" dist="38100" dir="2700000" algn="tl">
                    <a:srgbClr val="000000">
                      <a:alpha val="43137"/>
                    </a:srgbClr>
                  </a:outerShdw>
                </a:effectLst>
              </a:rPr>
              <a:t>Essays</a:t>
            </a:r>
            <a:r>
              <a:rPr lang="pt-BR" sz="2400" b="0" dirty="0">
                <a:effectLst>
                  <a:outerShdw blurRad="38100" dist="38100" dir="2700000" algn="tl">
                    <a:srgbClr val="000000">
                      <a:alpha val="43137"/>
                    </a:srgbClr>
                  </a:outerShdw>
                </a:effectLst>
              </a:rPr>
              <a:t> </a:t>
            </a:r>
            <a:r>
              <a:rPr lang="pt-BR" sz="2400" b="0" dirty="0" err="1">
                <a:effectLst>
                  <a:outerShdw blurRad="38100" dist="38100" dir="2700000" algn="tl">
                    <a:srgbClr val="000000">
                      <a:alpha val="43137"/>
                    </a:srgbClr>
                  </a:outerShdw>
                </a:effectLst>
              </a:rPr>
              <a:t>on</a:t>
            </a:r>
            <a:r>
              <a:rPr lang="pt-BR" sz="2400" b="0" dirty="0">
                <a:effectLst>
                  <a:outerShdw blurRad="38100" dist="38100" dir="2700000" algn="tl">
                    <a:srgbClr val="000000">
                      <a:alpha val="43137"/>
                    </a:srgbClr>
                  </a:outerShdw>
                </a:effectLst>
              </a:rPr>
              <a:t> </a:t>
            </a:r>
            <a:r>
              <a:rPr lang="pt-BR" sz="2400" b="0" dirty="0" err="1">
                <a:effectLst>
                  <a:outerShdw blurRad="38100" dist="38100" dir="2700000" algn="tl">
                    <a:srgbClr val="000000">
                      <a:alpha val="43137"/>
                    </a:srgbClr>
                  </a:outerShdw>
                </a:effectLst>
              </a:rPr>
              <a:t>Government</a:t>
            </a:r>
            <a:r>
              <a:rPr lang="pt-BR" sz="2400" b="0" dirty="0">
                <a:effectLst>
                  <a:outerShdw blurRad="38100" dist="38100" dir="2700000" algn="tl">
                    <a:srgbClr val="000000">
                      <a:alpha val="43137"/>
                    </a:srgbClr>
                  </a:outerShdw>
                </a:effectLst>
              </a:rPr>
              <a:t>”, em que propõe a instituição do governo representativo, de caráter eletivo, através do qual seus executivos são impedidos de abusar do poder graças ao freio do exercício por mandato de tempo limitado</a:t>
            </a:r>
          </a:p>
          <a:p>
            <a:pPr marL="342900" indent="-342900" algn="just">
              <a:buClr>
                <a:schemeClr val="bg2">
                  <a:lumMod val="40000"/>
                  <a:lumOff val="60000"/>
                </a:schemeClr>
              </a:buClr>
              <a:buSzPct val="100000"/>
              <a:buFont typeface="Wingdings" pitchFamily="2" charset="2"/>
              <a:buChar char="q"/>
              <a:defRPr/>
            </a:pPr>
            <a:endParaRPr lang="pt-BR" sz="2400" b="0" dirty="0">
              <a:effectLst>
                <a:outerShdw blurRad="38100" dist="38100" dir="2700000" algn="tl">
                  <a:srgbClr val="000000">
                    <a:alpha val="43137"/>
                  </a:srgbClr>
                </a:outerShdw>
              </a:effectLst>
            </a:endParaRPr>
          </a:p>
          <a:p>
            <a:pPr marL="342900" indent="-342900" algn="just">
              <a:buClr>
                <a:schemeClr val="bg2">
                  <a:lumMod val="40000"/>
                  <a:lumOff val="60000"/>
                </a:schemeClr>
              </a:buClr>
              <a:buSzPct val="100000"/>
              <a:buFont typeface="Wingdings" pitchFamily="2" charset="2"/>
              <a:buChar char="q"/>
              <a:defRPr/>
            </a:pPr>
            <a:r>
              <a:rPr lang="pt-BR" sz="2400" b="0" dirty="0">
                <a:effectLst>
                  <a:outerShdw blurRad="38100" dist="38100" dir="2700000" algn="tl">
                    <a:srgbClr val="000000">
                      <a:alpha val="43137"/>
                    </a:srgbClr>
                  </a:outerShdw>
                </a:effectLst>
              </a:rPr>
              <a:t> James Mill introduziu os princípios dos limites e freios (</a:t>
            </a:r>
            <a:r>
              <a:rPr lang="pt-BR" sz="2400" b="0" i="1" dirty="0" err="1">
                <a:effectLst>
                  <a:outerShdw blurRad="38100" dist="38100" dir="2700000" algn="tl">
                    <a:srgbClr val="000000">
                      <a:alpha val="43137"/>
                    </a:srgbClr>
                  </a:outerShdw>
                </a:effectLst>
              </a:rPr>
              <a:t>checks</a:t>
            </a:r>
            <a:r>
              <a:rPr lang="pt-BR" sz="2400" b="0" i="1" dirty="0">
                <a:effectLst>
                  <a:outerShdw blurRad="38100" dist="38100" dir="2700000" algn="tl">
                    <a:srgbClr val="000000">
                      <a:alpha val="43137"/>
                    </a:srgbClr>
                  </a:outerShdw>
                </a:effectLst>
              </a:rPr>
              <a:t> </a:t>
            </a:r>
            <a:r>
              <a:rPr lang="pt-BR" sz="2400" b="0" i="1" dirty="0" err="1">
                <a:effectLst>
                  <a:outerShdw blurRad="38100" dist="38100" dir="2700000" algn="tl">
                    <a:srgbClr val="000000">
                      <a:alpha val="43137"/>
                    </a:srgbClr>
                  </a:outerShdw>
                </a:effectLst>
              </a:rPr>
              <a:t>and</a:t>
            </a:r>
            <a:r>
              <a:rPr lang="pt-BR" sz="2400" b="0" i="1" dirty="0">
                <a:effectLst>
                  <a:outerShdw blurRad="38100" dist="38100" dir="2700000" algn="tl">
                    <a:srgbClr val="000000">
                      <a:alpha val="43137"/>
                    </a:srgbClr>
                  </a:outerShdw>
                </a:effectLst>
              </a:rPr>
              <a:t> balances</a:t>
            </a:r>
            <a:r>
              <a:rPr lang="pt-BR" sz="2400" b="0" dirty="0">
                <a:effectLst>
                  <a:outerShdw blurRad="38100" dist="38100" dir="2700000" algn="tl">
                    <a:srgbClr val="000000">
                      <a:alpha val="43137"/>
                    </a:srgbClr>
                  </a:outerShdw>
                </a:effectLst>
              </a:rPr>
              <a:t>) ao exercício do poder.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650" y="1984375"/>
            <a:ext cx="7561263" cy="4108450"/>
          </a:xfrm>
          <a:prstGeom prst="rect">
            <a:avLst/>
          </a:prstGeom>
        </p:spPr>
        <p:txBody>
          <a:bodyPr>
            <a:spAutoFit/>
          </a:bodyPr>
          <a:lstStyle/>
          <a:p>
            <a:pPr marL="342900" indent="-342900" algn="just">
              <a:buClr>
                <a:srgbClr val="5CADFF"/>
              </a:buClr>
              <a:buSzPct val="100000"/>
              <a:buFont typeface="Wingdings" pitchFamily="2" charset="2"/>
              <a:buChar char="q"/>
              <a:defRPr/>
            </a:pPr>
            <a:r>
              <a:rPr lang="pt-BR" sz="2400" b="0">
                <a:effectLst>
                  <a:outerShdw blurRad="38100" dist="38100" dir="2700000" algn="tl">
                    <a:srgbClr val="000000"/>
                  </a:outerShdw>
                </a:effectLst>
                <a:latin typeface="TimesNewRoman"/>
              </a:rPr>
              <a:t> </a:t>
            </a:r>
            <a:r>
              <a:rPr lang="pt-BR" sz="2400" b="0">
                <a:effectLst>
                  <a:outerShdw blurRad="38100" dist="38100" dir="2700000" algn="tl">
                    <a:srgbClr val="000000"/>
                  </a:outerShdw>
                </a:effectLst>
              </a:rPr>
              <a:t>O tema de “</a:t>
            </a:r>
            <a:r>
              <a:rPr lang="pt-BR" sz="2400" b="0" i="1">
                <a:effectLst>
                  <a:outerShdw blurRad="38100" dist="38100" dir="2700000" algn="tl">
                    <a:srgbClr val="000000"/>
                  </a:outerShdw>
                </a:effectLst>
              </a:rPr>
              <a:t>Sobre a Liberdade”</a:t>
            </a:r>
            <a:r>
              <a:rPr lang="pt-BR" sz="2400" b="0">
                <a:effectLst>
                  <a:outerShdw blurRad="38100" dist="38100" dir="2700000" algn="tl">
                    <a:srgbClr val="000000"/>
                  </a:outerShdw>
                </a:effectLst>
              </a:rPr>
              <a:t>, de Stuart Mill, “não é a chamada liberdade do querer (...) e sim a liberdade civil ou social: a natureza e os limites do poder que a sociedade legitimamente exerça sobre o indivíduo.”</a:t>
            </a:r>
          </a:p>
          <a:p>
            <a:pPr marL="342900" indent="-342900" algn="just">
              <a:buClr>
                <a:srgbClr val="5CADFF"/>
              </a:buClr>
              <a:buSzPct val="100000"/>
              <a:buFont typeface="Wingdings" pitchFamily="2" charset="2"/>
              <a:buChar char="q"/>
              <a:defRPr/>
            </a:pPr>
            <a:endParaRPr lang="pt-BR" sz="2400" b="0">
              <a:effectLst>
                <a:outerShdw blurRad="38100" dist="38100" dir="2700000" algn="tl">
                  <a:srgbClr val="000000"/>
                </a:outerShdw>
              </a:effectLst>
              <a:latin typeface="TimesNewRoman"/>
            </a:endParaRPr>
          </a:p>
          <a:p>
            <a:pPr marL="342900" indent="-342900" algn="just">
              <a:buClr>
                <a:srgbClr val="5CADFF"/>
              </a:buClr>
              <a:buSzPct val="100000"/>
              <a:buFont typeface="Wingdings" pitchFamily="2" charset="2"/>
              <a:buChar char="q"/>
              <a:defRPr/>
            </a:pPr>
            <a:r>
              <a:rPr lang="pt-BR" sz="2400" b="0">
                <a:effectLst>
                  <a:outerShdw blurRad="38100" dist="38100" dir="2700000" algn="tl">
                    <a:srgbClr val="000000"/>
                  </a:outerShdw>
                </a:effectLst>
                <a:latin typeface="TimesNewRoman"/>
              </a:rPr>
              <a:t>Propõe-se a defender os princípios que embasam as intervenções da sociedade no individual, “quer para o caso do uso da força física sob a forma de penalidades legais, quer para o da coerção moral da opinião pública”.</a:t>
            </a:r>
          </a:p>
        </p:txBody>
      </p:sp>
      <p:sp>
        <p:nvSpPr>
          <p:cNvPr id="3" name="Rectangle 2"/>
          <p:cNvSpPr txBox="1">
            <a:spLocks noChangeArrowheads="1"/>
          </p:cNvSpPr>
          <p:nvPr/>
        </p:nvSpPr>
        <p:spPr>
          <a:xfrm>
            <a:off x="468313" y="692150"/>
            <a:ext cx="8229600" cy="865188"/>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pt-BR" sz="3600" kern="0" dirty="0" smtClean="0">
                <a:solidFill>
                  <a:srgbClr val="FFFFFF"/>
                </a:solidFill>
              </a:rPr>
              <a:t>Temas de John Stuart Mill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idx="4294967295"/>
          </p:nvPr>
        </p:nvSpPr>
        <p:spPr>
          <a:xfrm>
            <a:off x="468313" y="620713"/>
            <a:ext cx="8213725" cy="5400675"/>
          </a:xfrm>
          <a:prstGeom prst="rect">
            <a:avLst/>
          </a:prstGeom>
        </p:spPr>
        <p:txBody>
          <a:bodyPr/>
          <a:lstStyle/>
          <a:p>
            <a:pPr marL="0" indent="0" algn="ctr">
              <a:buFont typeface="Wingdings" pitchFamily="2" charset="2"/>
              <a:buNone/>
              <a:defRPr/>
            </a:pPr>
            <a:r>
              <a:rPr lang="pt-BR" sz="3600" b="1" dirty="0" smtClean="0">
                <a:solidFill>
                  <a:srgbClr val="FFFFFF"/>
                </a:solidFill>
              </a:rPr>
              <a:t>O Princípio da Liberdade Civil</a:t>
            </a:r>
          </a:p>
          <a:p>
            <a:pPr marL="0" indent="0" algn="just">
              <a:buFont typeface="Wingdings" pitchFamily="2" charset="2"/>
              <a:buNone/>
              <a:defRPr/>
            </a:pPr>
            <a:endParaRPr lang="pt-BR" sz="2400" dirty="0" smtClean="0">
              <a:solidFill>
                <a:srgbClr val="FFFFFF"/>
              </a:solidFill>
            </a:endParaRPr>
          </a:p>
          <a:p>
            <a:pPr marL="0" indent="0" algn="just">
              <a:defRPr/>
            </a:pPr>
            <a:r>
              <a:rPr lang="pt-BR" sz="2400" dirty="0" smtClean="0">
                <a:solidFill>
                  <a:srgbClr val="FFFFFF"/>
                </a:solidFill>
              </a:rPr>
              <a:t> Consiste este princípio em que a única finalidade que pode justificar a interferência dos homens, individual e coletivamente, na liberdade de outrem, é a autoproteção. O único propósito com o qual se legitima o poder sobre algum membro de uma comunidade civilizada contra a sua vontade é impedir dano a outrem.</a:t>
            </a:r>
          </a:p>
          <a:p>
            <a:pPr marL="0" indent="0" algn="just">
              <a:defRPr/>
            </a:pPr>
            <a:endParaRPr lang="pt-BR" sz="2400" dirty="0" smtClean="0">
              <a:solidFill>
                <a:srgbClr val="FFFFFF"/>
              </a:solidFill>
            </a:endParaRPr>
          </a:p>
          <a:p>
            <a:pPr marL="0" indent="0" algn="just">
              <a:defRPr/>
            </a:pPr>
            <a:r>
              <a:rPr lang="pt-BR" sz="2400" dirty="0" smtClean="0"/>
              <a:t> O indivíduo é limitado socialmente, pois a sua liberdade tem no outro o seu limite e, neste sentido, ele é responsável e passível de responsabilização pelos atos que prejudiquem outrem e à sociedade.</a:t>
            </a:r>
            <a:endParaRPr lang="pt-BR" sz="2400" dirty="0" smtClean="0">
              <a:solidFill>
                <a:srgbClr val="FFFFFF"/>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650" y="1989138"/>
            <a:ext cx="7632700" cy="3489325"/>
          </a:xfrm>
          <a:prstGeom prst="rect">
            <a:avLst/>
          </a:prstGeom>
        </p:spPr>
        <p:txBody>
          <a:bodyPr>
            <a:spAutoFit/>
          </a:bodyPr>
          <a:lstStyle/>
          <a:p>
            <a:pPr marL="342900" indent="-342900" algn="just">
              <a:spcBef>
                <a:spcPct val="20000"/>
              </a:spcBef>
              <a:buClr>
                <a:schemeClr val="hlink"/>
              </a:buClr>
              <a:buSzPct val="65000"/>
              <a:buFont typeface="Wingdings" pitchFamily="2" charset="2"/>
              <a:buChar char="n"/>
              <a:defRPr/>
            </a:pPr>
            <a:r>
              <a:rPr lang="pt-BR" sz="2400" b="0" dirty="0">
                <a:solidFill>
                  <a:srgbClr val="FFFFFF"/>
                </a:solidFill>
                <a:effectLst>
                  <a:outerShdw blurRad="38100" dist="38100" dir="2700000" algn="tl">
                    <a:srgbClr val="000000"/>
                  </a:outerShdw>
                </a:effectLst>
                <a:latin typeface="+mn-lt"/>
              </a:rPr>
              <a:t>No que diz respeito unicamente ao indivíduo, “a sua independência é, de direito, absoluta. Sobre si mesmo, sobre o seu próprio corpo e espírito, o indivíduo é soberano”</a:t>
            </a:r>
          </a:p>
          <a:p>
            <a:pPr marL="342900" indent="-342900" algn="just">
              <a:spcBef>
                <a:spcPct val="20000"/>
              </a:spcBef>
              <a:buClr>
                <a:schemeClr val="hlink"/>
              </a:buClr>
              <a:buSzPct val="65000"/>
              <a:buFont typeface="Wingdings" pitchFamily="2" charset="2"/>
              <a:buChar char="n"/>
              <a:defRPr/>
            </a:pPr>
            <a:r>
              <a:rPr lang="pt-BR" sz="2400" b="0" dirty="0">
                <a:solidFill>
                  <a:srgbClr val="FFFFFF"/>
                </a:solidFill>
                <a:effectLst>
                  <a:outerShdw blurRad="38100" dist="38100" dir="2700000" algn="tl">
                    <a:srgbClr val="000000"/>
                  </a:outerShdw>
                </a:effectLst>
                <a:latin typeface="+mn-lt"/>
              </a:rPr>
              <a:t>A preocupação de Mill é buscar o equilíbrio entre a independência e liberdade individual e as exigências impostas pela sociedade. A questão consiste em definir a natureza e os limites do poder que a sociedade exerce sobre os indivíduos</a:t>
            </a:r>
          </a:p>
        </p:txBody>
      </p:sp>
      <p:sp>
        <p:nvSpPr>
          <p:cNvPr id="3" name="Retângulo 2"/>
          <p:cNvSpPr/>
          <p:nvPr/>
        </p:nvSpPr>
        <p:spPr>
          <a:xfrm>
            <a:off x="1079500" y="836613"/>
            <a:ext cx="6985000" cy="646112"/>
          </a:xfrm>
          <a:prstGeom prst="rect">
            <a:avLst/>
          </a:prstGeom>
        </p:spPr>
        <p:txBody>
          <a:bodyPr>
            <a:spAutoFit/>
          </a:bodyPr>
          <a:lstStyle/>
          <a:p>
            <a:pPr algn="ctr">
              <a:spcBef>
                <a:spcPct val="20000"/>
              </a:spcBef>
              <a:buClr>
                <a:srgbClr val="00CCFF"/>
              </a:buClr>
              <a:buSzPct val="65000"/>
              <a:defRPr/>
            </a:pPr>
            <a:r>
              <a:rPr lang="pt-BR" sz="3600" kern="0" dirty="0">
                <a:solidFill>
                  <a:srgbClr val="FFFFFF"/>
                </a:solidFill>
                <a:effectLst>
                  <a:outerShdw blurRad="38100" dist="38100" dir="2700000" algn="tl">
                    <a:srgbClr val="000000"/>
                  </a:outerShdw>
                </a:effectLst>
                <a:latin typeface="Tahoma"/>
              </a:rPr>
              <a:t>Liberdade Civil X Individual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815263" y="4986338"/>
            <a:ext cx="1328737" cy="1871662"/>
          </a:xfrm>
          <a:prstGeom prst="rect">
            <a:avLst/>
          </a:prstGeom>
          <a:noFill/>
          <a:ln w="9525" algn="ctr">
            <a:noFill/>
            <a:miter lim="800000"/>
            <a:headEnd/>
            <a:tailEnd/>
          </a:ln>
        </p:spPr>
      </p:pic>
      <p:sp>
        <p:nvSpPr>
          <p:cNvPr id="2" name="Rectangle 6"/>
          <p:cNvSpPr>
            <a:spLocks noChangeArrowheads="1"/>
          </p:cNvSpPr>
          <p:nvPr/>
        </p:nvSpPr>
        <p:spPr bwMode="auto">
          <a:xfrm>
            <a:off x="366713" y="476250"/>
            <a:ext cx="8439150" cy="1268413"/>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defRPr/>
            </a:pPr>
            <a:r>
              <a:rPr lang="pt-BR" altLang="pt-BR" sz="2200" b="0" dirty="0" smtClean="0">
                <a:effectLst>
                  <a:outerShdw blurRad="38100" dist="38100" dir="2700000" algn="tl">
                    <a:srgbClr val="000000">
                      <a:alpha val="43137"/>
                    </a:srgbClr>
                  </a:outerShdw>
                </a:effectLst>
              </a:rPr>
              <a:t>Os filósofos que examinaram os fundamentos da sociedade sentiram a necessidade de remontar até ao estado de natureza, mas nenhum deles aí chegou. [...]</a:t>
            </a:r>
          </a:p>
        </p:txBody>
      </p:sp>
      <p:sp>
        <p:nvSpPr>
          <p:cNvPr id="3" name="Rectangle 7"/>
          <p:cNvSpPr>
            <a:spLocks noChangeArrowheads="1"/>
          </p:cNvSpPr>
          <p:nvPr/>
        </p:nvSpPr>
        <p:spPr bwMode="auto">
          <a:xfrm>
            <a:off x="273050" y="1844675"/>
            <a:ext cx="8512175" cy="17176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defRPr/>
            </a:pPr>
            <a:r>
              <a:rPr lang="pt-BR" altLang="pt-BR" sz="2200" b="0" dirty="0" smtClean="0">
                <a:effectLst>
                  <a:outerShdw blurRad="38100" dist="38100" dir="2700000" algn="tl">
                    <a:srgbClr val="000000">
                      <a:alpha val="43137"/>
                    </a:srgbClr>
                  </a:outerShdw>
                </a:effectLst>
              </a:rPr>
              <a:t>Enfim, todos, falando sem cessar de necessidade, de avidez, de opressão, de desejos e de orgulho, transportaram ao estado de natureza ideias que tomaram na sociedade: falavam do homem selvagem e pintavam o homem civil. [...]</a:t>
            </a:r>
          </a:p>
        </p:txBody>
      </p:sp>
      <p:sp>
        <p:nvSpPr>
          <p:cNvPr id="4" name="Rectangle 8"/>
          <p:cNvSpPr>
            <a:spLocks noChangeArrowheads="1"/>
          </p:cNvSpPr>
          <p:nvPr/>
        </p:nvSpPr>
        <p:spPr bwMode="auto">
          <a:xfrm>
            <a:off x="250825" y="3429000"/>
            <a:ext cx="8467725" cy="17176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just">
              <a:lnSpc>
                <a:spcPct val="120000"/>
              </a:lnSpc>
              <a:defRPr/>
            </a:pPr>
            <a:r>
              <a:rPr lang="pt-BR" altLang="pt-BR" sz="2200" b="0" dirty="0">
                <a:effectLst>
                  <a:outerShdw blurRad="38100" dist="38100" dir="2700000" algn="tl">
                    <a:srgbClr val="000000">
                      <a:alpha val="43137"/>
                    </a:srgbClr>
                  </a:outerShdw>
                </a:effectLst>
              </a:rPr>
              <a:t>Não vamos, principalmente concluir com Hobbes que, por não ter nenhuma ideia de bondade, o homem seja naturalmente mau; que seja vicioso, porque não conhece a virtude; que recuse sempre aos seus semelhantes serviços que não acredita serem</a:t>
            </a:r>
          </a:p>
        </p:txBody>
      </p:sp>
      <p:sp>
        <p:nvSpPr>
          <p:cNvPr id="5" name="Retângulo 4"/>
          <p:cNvSpPr/>
          <p:nvPr/>
        </p:nvSpPr>
        <p:spPr>
          <a:xfrm>
            <a:off x="250825" y="5084763"/>
            <a:ext cx="7329488" cy="1717675"/>
          </a:xfrm>
          <a:prstGeom prst="rect">
            <a:avLst/>
          </a:prstGeom>
        </p:spPr>
        <p:txBody>
          <a:bodyPr>
            <a:spAutoFit/>
          </a:bodyPr>
          <a:lstStyle/>
          <a:p>
            <a:pPr algn="just">
              <a:lnSpc>
                <a:spcPct val="120000"/>
              </a:lnSpc>
              <a:defRPr/>
            </a:pPr>
            <a:r>
              <a:rPr lang="pt-BR" altLang="pt-BR" sz="2200" b="0" dirty="0">
                <a:effectLst>
                  <a:outerShdw blurRad="38100" dist="38100" dir="2700000" algn="tl">
                    <a:srgbClr val="000000">
                      <a:alpha val="43137"/>
                    </a:srgbClr>
                  </a:outerShdw>
                </a:effectLst>
              </a:rPr>
              <a:t>do seu dever; ou que, em virtude do direito que se atribui com razão às coisas de que tem necessidade, imagine loucamente ser o único proprietário de todo o universo.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m 2"/>
          <p:cNvPicPr>
            <a:picLocks noChangeAspect="1"/>
          </p:cNvPicPr>
          <p:nvPr/>
        </p:nvPicPr>
        <p:blipFill>
          <a:blip r:embed="rId2" cstate="print"/>
          <a:srcRect/>
          <a:stretch>
            <a:fillRect/>
          </a:stretch>
        </p:blipFill>
        <p:spPr bwMode="auto">
          <a:xfrm>
            <a:off x="6715125" y="14288"/>
            <a:ext cx="2416175" cy="2949575"/>
          </a:xfrm>
          <a:prstGeom prst="rect">
            <a:avLst/>
          </a:prstGeom>
          <a:noFill/>
          <a:ln w="9525">
            <a:noFill/>
            <a:miter lim="800000"/>
            <a:headEnd/>
            <a:tailEnd/>
          </a:ln>
        </p:spPr>
      </p:pic>
      <p:sp>
        <p:nvSpPr>
          <p:cNvPr id="5" name="Retângulo 4"/>
          <p:cNvSpPr/>
          <p:nvPr/>
        </p:nvSpPr>
        <p:spPr>
          <a:xfrm>
            <a:off x="1042988" y="692150"/>
            <a:ext cx="6985000" cy="641350"/>
          </a:xfrm>
          <a:prstGeom prst="rect">
            <a:avLst/>
          </a:prstGeom>
        </p:spPr>
        <p:txBody>
          <a:bodyPr>
            <a:spAutoFit/>
          </a:bodyPr>
          <a:lstStyle/>
          <a:p>
            <a:pPr algn="ctr">
              <a:spcBef>
                <a:spcPct val="20000"/>
              </a:spcBef>
              <a:buClr>
                <a:srgbClr val="00CCFF"/>
              </a:buClr>
              <a:buSzPct val="65000"/>
              <a:defRPr/>
            </a:pPr>
            <a:r>
              <a:rPr lang="pt-BR" sz="3600" kern="0" dirty="0">
                <a:solidFill>
                  <a:srgbClr val="FFFFFF"/>
                </a:solidFill>
                <a:effectLst>
                  <a:outerShdw blurRad="38100" dist="38100" dir="2700000" algn="tl">
                    <a:srgbClr val="000000"/>
                  </a:outerShdw>
                </a:effectLst>
                <a:latin typeface="Tahoma"/>
              </a:rPr>
              <a:t>Tirania Social</a:t>
            </a:r>
          </a:p>
        </p:txBody>
      </p:sp>
      <p:sp>
        <p:nvSpPr>
          <p:cNvPr id="2" name="Retângulo 1"/>
          <p:cNvSpPr/>
          <p:nvPr/>
        </p:nvSpPr>
        <p:spPr>
          <a:xfrm>
            <a:off x="827088" y="1844675"/>
            <a:ext cx="7489825" cy="3933825"/>
          </a:xfrm>
          <a:prstGeom prst="rect">
            <a:avLst/>
          </a:prstGeom>
        </p:spPr>
        <p:txBody>
          <a:bodyPr>
            <a:spAutoFit/>
          </a:bodyPr>
          <a:lstStyle/>
          <a:p>
            <a:pPr marL="342900" indent="-342900" algn="just">
              <a:spcBef>
                <a:spcPct val="20000"/>
              </a:spcBef>
              <a:buClr>
                <a:schemeClr val="hlink"/>
              </a:buClr>
              <a:buSzPct val="65000"/>
              <a:buFont typeface="Wingdings" pitchFamily="2" charset="2"/>
              <a:buChar char="n"/>
              <a:defRPr/>
            </a:pPr>
            <a:r>
              <a:rPr lang="pt-BR" sz="2400" b="0" dirty="0">
                <a:solidFill>
                  <a:srgbClr val="FFFFFF"/>
                </a:solidFill>
                <a:effectLst>
                  <a:outerShdw blurRad="38100" dist="38100" dir="2700000" algn="tl">
                    <a:srgbClr val="000000"/>
                  </a:outerShdw>
                </a:effectLst>
                <a:latin typeface="+mn-lt"/>
              </a:rPr>
              <a:t>“(...) se ela (a sociedade) expede mandatos errôneos ao invés de certos, ou mandatos relativos a coisas nas quais não deve intrometer-se, pratica uma tirania social mais terrível que muitas outras formas de opressão política”.</a:t>
            </a:r>
          </a:p>
          <a:p>
            <a:pPr marL="342900" indent="-342900" algn="just">
              <a:spcBef>
                <a:spcPct val="20000"/>
              </a:spcBef>
              <a:buClr>
                <a:schemeClr val="hlink"/>
              </a:buClr>
              <a:buSzPct val="65000"/>
              <a:buFont typeface="Wingdings" pitchFamily="2" charset="2"/>
              <a:buChar char="n"/>
              <a:defRPr/>
            </a:pPr>
            <a:endParaRPr lang="pt-BR" sz="2400" b="0" dirty="0">
              <a:solidFill>
                <a:srgbClr val="FFFFFF"/>
              </a:solidFill>
              <a:effectLst>
                <a:outerShdw blurRad="38100" dist="38100" dir="2700000" algn="tl">
                  <a:srgbClr val="000000"/>
                </a:outerShdw>
              </a:effectLst>
              <a:latin typeface="+mn-lt"/>
            </a:endParaRPr>
          </a:p>
          <a:p>
            <a:pPr marL="342900" indent="-342900" algn="just">
              <a:spcBef>
                <a:spcPct val="20000"/>
              </a:spcBef>
              <a:buClr>
                <a:schemeClr val="hlink"/>
              </a:buClr>
              <a:buSzPct val="65000"/>
              <a:buFont typeface="Wingdings" pitchFamily="2" charset="2"/>
              <a:buChar char="n"/>
              <a:defRPr/>
            </a:pPr>
            <a:r>
              <a:rPr lang="pt-BR" sz="2400" b="0" dirty="0">
                <a:solidFill>
                  <a:srgbClr val="FFFFFF"/>
                </a:solidFill>
                <a:effectLst>
                  <a:outerShdw blurRad="38100" dist="38100" dir="2700000" algn="tl">
                    <a:srgbClr val="000000"/>
                  </a:outerShdw>
                </a:effectLst>
                <a:latin typeface="+mn-lt"/>
              </a:rPr>
              <a:t>“A proteção, portanto, contra a tirania do magistrado não basta. Importa ainda o amparo contra a tirania da opinião e do sentimento dominantes”.</a:t>
            </a:r>
          </a:p>
        </p:txBody>
      </p:sp>
      <p:sp>
        <p:nvSpPr>
          <p:cNvPr id="40965" name="CaixaDeTexto 3"/>
          <p:cNvSpPr txBox="1">
            <a:spLocks noChangeArrowheads="1"/>
          </p:cNvSpPr>
          <p:nvPr/>
        </p:nvSpPr>
        <p:spPr bwMode="auto">
          <a:xfrm rot="5400000">
            <a:off x="8439944" y="426243"/>
            <a:ext cx="1152526" cy="246063"/>
          </a:xfrm>
          <a:prstGeom prst="rect">
            <a:avLst/>
          </a:prstGeom>
          <a:noFill/>
          <a:ln w="9525">
            <a:noFill/>
            <a:miter lim="800000"/>
            <a:headEnd/>
            <a:tailEnd/>
          </a:ln>
        </p:spPr>
        <p:txBody>
          <a:bodyPr>
            <a:spAutoFit/>
          </a:bodyPr>
          <a:lstStyle/>
          <a:p>
            <a:r>
              <a:rPr lang="pt-BR" altLang="pt-BR" sz="1000"/>
              <a:t>Harriet Taylor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188" y="1844675"/>
            <a:ext cx="7920037" cy="3933825"/>
          </a:xfrm>
          <a:prstGeom prst="rect">
            <a:avLst/>
          </a:prstGeom>
        </p:spPr>
        <p:txBody>
          <a:bodyPr>
            <a:spAutoFit/>
          </a:bodyPr>
          <a:lstStyle/>
          <a:p>
            <a:pPr marL="342900" indent="-342900" algn="just">
              <a:spcBef>
                <a:spcPct val="20000"/>
              </a:spcBef>
              <a:buClr>
                <a:schemeClr val="hlink"/>
              </a:buClr>
              <a:buSzPct val="65000"/>
              <a:buFont typeface="Wingdings" pitchFamily="2" charset="2"/>
              <a:buChar char="n"/>
              <a:defRPr/>
            </a:pPr>
            <a:r>
              <a:rPr lang="pt-BR" sz="2400" b="0" dirty="0">
                <a:solidFill>
                  <a:srgbClr val="FFFFFF"/>
                </a:solidFill>
                <a:effectLst>
                  <a:outerShdw blurRad="38100" dist="38100" dir="2700000" algn="tl">
                    <a:srgbClr val="000000"/>
                  </a:outerShdw>
                </a:effectLst>
                <a:latin typeface="+mn-lt"/>
              </a:rPr>
              <a:t>Há um limite à legítima interferência da opinião coletiva com a independência individual. E achar esse limite, e mantê-lo contra as usurpações, é indispensável tanto a uma boa condição dos negócios humanos como à proteção contra o despotismo político”.</a:t>
            </a:r>
          </a:p>
          <a:p>
            <a:pPr algn="just">
              <a:spcBef>
                <a:spcPct val="20000"/>
              </a:spcBef>
              <a:buClr>
                <a:schemeClr val="hlink"/>
              </a:buClr>
              <a:buSzPct val="65000"/>
              <a:defRPr/>
            </a:pPr>
            <a:endParaRPr lang="pt-BR" sz="2400" b="0" dirty="0">
              <a:solidFill>
                <a:srgbClr val="FFFFFF"/>
              </a:solidFill>
              <a:effectLst>
                <a:outerShdw blurRad="38100" dist="38100" dir="2700000" algn="tl">
                  <a:srgbClr val="000000"/>
                </a:outerShdw>
              </a:effectLst>
              <a:latin typeface="+mn-lt"/>
            </a:endParaRPr>
          </a:p>
          <a:p>
            <a:pPr marL="342900" indent="-342900" algn="just">
              <a:spcBef>
                <a:spcPct val="20000"/>
              </a:spcBef>
              <a:buClr>
                <a:schemeClr val="hlink"/>
              </a:buClr>
              <a:buSzPct val="65000"/>
              <a:buFont typeface="Wingdings" pitchFamily="2" charset="2"/>
              <a:buChar char="n"/>
              <a:defRPr/>
            </a:pPr>
            <a:r>
              <a:rPr lang="pt-BR" sz="2400" b="0" dirty="0">
                <a:solidFill>
                  <a:srgbClr val="FFFFFF"/>
                </a:solidFill>
                <a:effectLst>
                  <a:outerShdw blurRad="38100" dist="38100" dir="2700000" algn="tl">
                    <a:srgbClr val="000000"/>
                  </a:outerShdw>
                </a:effectLst>
                <a:latin typeface="+mn-lt"/>
              </a:rPr>
              <a:t>Há, para Mill, portanto, uma esfera na vida dos indivíduos que deve ser protegida tanto em relação ao Estado quanto à sociedade</a:t>
            </a:r>
          </a:p>
        </p:txBody>
      </p:sp>
      <p:sp>
        <p:nvSpPr>
          <p:cNvPr id="3" name="Retângulo 2"/>
          <p:cNvSpPr/>
          <p:nvPr/>
        </p:nvSpPr>
        <p:spPr>
          <a:xfrm>
            <a:off x="1042988" y="620713"/>
            <a:ext cx="6985000" cy="646112"/>
          </a:xfrm>
          <a:prstGeom prst="rect">
            <a:avLst/>
          </a:prstGeom>
        </p:spPr>
        <p:txBody>
          <a:bodyPr>
            <a:spAutoFit/>
          </a:bodyPr>
          <a:lstStyle/>
          <a:p>
            <a:pPr algn="ctr">
              <a:spcBef>
                <a:spcPct val="20000"/>
              </a:spcBef>
              <a:buClr>
                <a:srgbClr val="00CCFF"/>
              </a:buClr>
              <a:buSzPct val="65000"/>
              <a:defRPr/>
            </a:pPr>
            <a:r>
              <a:rPr lang="pt-BR" sz="3600" kern="0" dirty="0">
                <a:solidFill>
                  <a:srgbClr val="FFFFFF"/>
                </a:solidFill>
                <a:effectLst>
                  <a:outerShdw blurRad="38100" dist="38100" dir="2700000" algn="tl">
                    <a:srgbClr val="000000"/>
                  </a:outerShdw>
                </a:effectLst>
                <a:latin typeface="Tahoma"/>
              </a:rPr>
              <a:t>Sociedade x Indivíduo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42988" y="404813"/>
            <a:ext cx="6985000" cy="584200"/>
          </a:xfrm>
          <a:prstGeom prst="rect">
            <a:avLst/>
          </a:prstGeom>
        </p:spPr>
        <p:txBody>
          <a:bodyPr>
            <a:spAutoFit/>
          </a:bodyPr>
          <a:lstStyle/>
          <a:p>
            <a:pPr algn="ctr">
              <a:spcBef>
                <a:spcPct val="20000"/>
              </a:spcBef>
              <a:buClr>
                <a:srgbClr val="00CCFF"/>
              </a:buClr>
              <a:buSzPct val="65000"/>
              <a:defRPr/>
            </a:pPr>
            <a:r>
              <a:rPr lang="pt-BR" sz="3200" kern="0" dirty="0">
                <a:solidFill>
                  <a:srgbClr val="FFFFFF"/>
                </a:solidFill>
                <a:effectLst>
                  <a:outerShdw blurRad="38100" dist="38100" dir="2700000" algn="tl">
                    <a:srgbClr val="000000"/>
                  </a:outerShdw>
                </a:effectLst>
                <a:latin typeface="Tahoma"/>
              </a:rPr>
              <a:t>Liberdades Individuais</a:t>
            </a:r>
          </a:p>
        </p:txBody>
      </p:sp>
      <p:sp>
        <p:nvSpPr>
          <p:cNvPr id="3" name="Retângulo 2"/>
          <p:cNvSpPr/>
          <p:nvPr/>
        </p:nvSpPr>
        <p:spPr>
          <a:xfrm>
            <a:off x="468313" y="1201738"/>
            <a:ext cx="8135937" cy="5035550"/>
          </a:xfrm>
          <a:prstGeom prst="rect">
            <a:avLst/>
          </a:prstGeom>
        </p:spPr>
        <p:txBody>
          <a:bodyPr>
            <a:spAutoFit/>
          </a:bodyPr>
          <a:lstStyle/>
          <a:p>
            <a:pPr marL="342900" indent="-342900" algn="just">
              <a:spcBef>
                <a:spcPct val="20000"/>
              </a:spcBef>
              <a:buClr>
                <a:schemeClr val="hlink"/>
              </a:buClr>
              <a:buSzPct val="65000"/>
              <a:buFont typeface="Wingdings" pitchFamily="2" charset="2"/>
              <a:buChar char="n"/>
              <a:defRPr/>
            </a:pPr>
            <a:r>
              <a:rPr lang="pt-BR" sz="2200" b="0" dirty="0">
                <a:effectLst>
                  <a:outerShdw blurRad="38100" dist="38100" dir="2700000" algn="tl">
                    <a:srgbClr val="000000"/>
                  </a:outerShdw>
                </a:effectLst>
              </a:rPr>
              <a:t>“(...) </a:t>
            </a:r>
            <a:r>
              <a:rPr lang="pt-BR" sz="2200" b="0" dirty="0">
                <a:solidFill>
                  <a:srgbClr val="FFC000"/>
                </a:solidFill>
                <a:effectLst>
                  <a:outerShdw blurRad="38100" dist="38100" dir="2700000" algn="tl">
                    <a:srgbClr val="000000"/>
                  </a:outerShdw>
                </a:effectLst>
              </a:rPr>
              <a:t>liberdade de consciência </a:t>
            </a:r>
            <a:r>
              <a:rPr lang="pt-BR" sz="2200" b="0" dirty="0">
                <a:solidFill>
                  <a:srgbClr val="FFFFFF"/>
                </a:solidFill>
                <a:effectLst>
                  <a:outerShdw blurRad="38100" dist="38100" dir="2700000" algn="tl">
                    <a:srgbClr val="000000"/>
                  </a:outerShdw>
                </a:effectLst>
              </a:rPr>
              <a:t>no mais compreensivo sentido, liberdade de pensar e de sentir, </a:t>
            </a:r>
            <a:r>
              <a:rPr lang="pt-BR" sz="2200" b="0" dirty="0">
                <a:solidFill>
                  <a:srgbClr val="FFC000"/>
                </a:solidFill>
                <a:effectLst>
                  <a:outerShdw blurRad="38100" dist="38100" dir="2700000" algn="tl">
                    <a:srgbClr val="000000"/>
                  </a:outerShdw>
                </a:effectLst>
              </a:rPr>
              <a:t>liberdade absoluta de opinião </a:t>
            </a:r>
            <a:r>
              <a:rPr lang="pt-BR" sz="2200" b="0" dirty="0">
                <a:solidFill>
                  <a:srgbClr val="FFFFFF"/>
                </a:solidFill>
                <a:effectLst>
                  <a:outerShdw blurRad="38100" dist="38100" dir="2700000" algn="tl">
                    <a:srgbClr val="000000"/>
                  </a:outerShdw>
                </a:effectLst>
              </a:rPr>
              <a:t>e de sentimento sobre quaisquer assuntos, práticos ou especulativos, científicos, morais ou teológicos.” </a:t>
            </a:r>
          </a:p>
          <a:p>
            <a:pPr marL="342900" indent="-342900" algn="just">
              <a:spcBef>
                <a:spcPct val="20000"/>
              </a:spcBef>
              <a:buClr>
                <a:schemeClr val="hlink"/>
              </a:buClr>
              <a:buSzPct val="65000"/>
              <a:buFont typeface="Wingdings" pitchFamily="2" charset="2"/>
              <a:buChar char="n"/>
              <a:defRPr/>
            </a:pPr>
            <a:r>
              <a:rPr lang="pt-BR" sz="2200" b="0" dirty="0">
                <a:solidFill>
                  <a:srgbClr val="FFFFFF"/>
                </a:solidFill>
                <a:effectLst>
                  <a:outerShdw blurRad="38100" dist="38100" dir="2700000" algn="tl">
                    <a:srgbClr val="000000"/>
                  </a:outerShdw>
                </a:effectLst>
              </a:rPr>
              <a:t>“(...) </a:t>
            </a:r>
            <a:r>
              <a:rPr lang="pt-BR" sz="2200" b="0" dirty="0">
                <a:solidFill>
                  <a:srgbClr val="FFC000"/>
                </a:solidFill>
                <a:effectLst>
                  <a:outerShdw blurRad="38100" dist="38100" dir="2700000" algn="tl">
                    <a:srgbClr val="000000"/>
                  </a:outerShdw>
                </a:effectLst>
              </a:rPr>
              <a:t>liberdade de gostos e de ocupações</a:t>
            </a:r>
            <a:r>
              <a:rPr lang="pt-BR" sz="2200" b="0" dirty="0">
                <a:solidFill>
                  <a:srgbClr val="FFFFFF"/>
                </a:solidFill>
                <a:effectLst>
                  <a:outerShdw blurRad="38100" dist="38100" dir="2700000" algn="tl">
                    <a:srgbClr val="000000"/>
                  </a:outerShdw>
                </a:effectLst>
              </a:rPr>
              <a:t>; de dispor o plano de nossa vida para seguirmos nosso próprio caráter; de agir  como preferirmos, sujeitos às consequências que possam resultar”.</a:t>
            </a:r>
          </a:p>
          <a:p>
            <a:pPr marL="342900" indent="-342900" algn="just">
              <a:spcBef>
                <a:spcPct val="20000"/>
              </a:spcBef>
              <a:buClr>
                <a:schemeClr val="hlink"/>
              </a:buClr>
              <a:buSzPct val="65000"/>
              <a:buFont typeface="Wingdings" pitchFamily="2" charset="2"/>
              <a:buChar char="n"/>
              <a:defRPr/>
            </a:pPr>
            <a:r>
              <a:rPr lang="pt-BR" sz="2200" b="0" dirty="0">
                <a:solidFill>
                  <a:srgbClr val="FFFFFF"/>
                </a:solidFill>
                <a:effectLst>
                  <a:outerShdw blurRad="38100" dist="38100" dir="2700000" algn="tl">
                    <a:srgbClr val="000000"/>
                  </a:outerShdw>
                </a:effectLst>
              </a:rPr>
              <a:t>“(...) </a:t>
            </a:r>
            <a:r>
              <a:rPr lang="pt-BR" sz="2200" b="0" dirty="0">
                <a:solidFill>
                  <a:srgbClr val="FFC000"/>
                </a:solidFill>
                <a:effectLst>
                  <a:outerShdw blurRad="38100" dist="38100" dir="2700000" algn="tl">
                    <a:srgbClr val="000000"/>
                  </a:outerShdw>
                </a:effectLst>
              </a:rPr>
              <a:t>liberdade de associação </a:t>
            </a:r>
            <a:r>
              <a:rPr lang="pt-BR" sz="2200" b="0" dirty="0">
                <a:solidFill>
                  <a:srgbClr val="FFFFFF"/>
                </a:solidFill>
                <a:effectLst>
                  <a:outerShdw blurRad="38100" dist="38100" dir="2700000" algn="tl">
                    <a:srgbClr val="000000"/>
                  </a:outerShdw>
                </a:effectLst>
              </a:rPr>
              <a:t>entre os indivíduos, de se unirem para qualquer propósito que não envolva dano, suposto que as pessoas associadas sejam emancipadas, e não tenham sido constrangidas nem iludidas”.</a:t>
            </a:r>
          </a:p>
          <a:p>
            <a:pPr marL="342900" indent="-342900" algn="just">
              <a:spcBef>
                <a:spcPct val="20000"/>
              </a:spcBef>
              <a:buClr>
                <a:schemeClr val="hlink"/>
              </a:buClr>
              <a:buSzPct val="65000"/>
              <a:buFont typeface="Wingdings" pitchFamily="2" charset="2"/>
              <a:buChar char="n"/>
              <a:defRPr/>
            </a:pPr>
            <a:r>
              <a:rPr lang="pt-BR" sz="2200" b="0" dirty="0">
                <a:solidFill>
                  <a:srgbClr val="FFFFFF"/>
                </a:solidFill>
                <a:effectLst>
                  <a:outerShdw blurRad="38100" dist="38100" dir="2700000" algn="tl">
                    <a:srgbClr val="000000"/>
                  </a:outerShdw>
                </a:effectLst>
              </a:rPr>
              <a:t>“E nenhuma sociedade é completamente livre se nela essas liberdades não forem absolutas e sem reservas”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188" y="1127125"/>
            <a:ext cx="7921625" cy="4524375"/>
          </a:xfrm>
          <a:prstGeom prst="rect">
            <a:avLst/>
          </a:prstGeom>
        </p:spPr>
        <p:txBody>
          <a:bodyPr>
            <a:spAutoFit/>
          </a:bodyPr>
          <a:lstStyle/>
          <a:p>
            <a:pPr algn="just">
              <a:spcBef>
                <a:spcPct val="20000"/>
              </a:spcBef>
              <a:buClr>
                <a:schemeClr val="hlink"/>
              </a:buClr>
              <a:buSzPct val="65000"/>
              <a:defRPr/>
            </a:pPr>
            <a:r>
              <a:rPr lang="pt-BR" sz="2400" b="0" dirty="0">
                <a:solidFill>
                  <a:srgbClr val="FFFFFF"/>
                </a:solidFill>
                <a:effectLst>
                  <a:outerShdw blurRad="38100" dist="38100" dir="2700000" algn="tl">
                    <a:srgbClr val="000000"/>
                  </a:outerShdw>
                </a:effectLst>
              </a:rPr>
              <a:t>“A visão filosófica de Mill retira tanto o seu poder como a sua fraqueza das suas várias tentativas de entrelaçar uma série de correntes diversas. Mas se não deixou qualquer legado sistemático, Mill abordou uma série de questões importantes e de uma forma que permanece atual — muitas vezes surpreendentemente atual. Quando suplanta a segurança nacional a liberdade de expressão? Qual é o lugar da religião na política secular? Quando e com que fundamentos pode o estado interferir no comportamento dos indivíduos? Mill estava a fazer estas perguntas e a responder-lhes há 150 anos.” (Richard Reeves)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p:cNvPicPr>
            <a:picLocks noChangeAspect="1" noChangeArrowheads="1"/>
          </p:cNvPicPr>
          <p:nvPr/>
        </p:nvPicPr>
        <p:blipFill>
          <a:blip r:embed="rId2" cstate="print"/>
          <a:srcRect/>
          <a:stretch>
            <a:fillRect/>
          </a:stretch>
        </p:blipFill>
        <p:spPr bwMode="auto">
          <a:xfrm>
            <a:off x="6492875" y="0"/>
            <a:ext cx="2684463" cy="3084513"/>
          </a:xfrm>
          <a:prstGeom prst="rect">
            <a:avLst/>
          </a:prstGeom>
          <a:noFill/>
          <a:ln w="9525" algn="ctr">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33338" y="3271838"/>
            <a:ext cx="2338387" cy="3548062"/>
          </a:xfrm>
          <a:prstGeom prst="rect">
            <a:avLst/>
          </a:prstGeom>
          <a:noFill/>
          <a:ln w="9525" algn="ctr">
            <a:noFill/>
            <a:miter lim="800000"/>
            <a:headEnd/>
            <a:tailEnd/>
          </a:ln>
        </p:spPr>
      </p:pic>
      <p:pic>
        <p:nvPicPr>
          <p:cNvPr id="45060" name="Picture 4"/>
          <p:cNvPicPr>
            <a:picLocks noChangeAspect="1" noChangeArrowheads="1"/>
          </p:cNvPicPr>
          <p:nvPr/>
        </p:nvPicPr>
        <p:blipFill>
          <a:blip r:embed="rId4" cstate="print"/>
          <a:srcRect/>
          <a:stretch>
            <a:fillRect/>
          </a:stretch>
        </p:blipFill>
        <p:spPr bwMode="auto">
          <a:xfrm>
            <a:off x="33338" y="33338"/>
            <a:ext cx="2338387" cy="3233737"/>
          </a:xfrm>
          <a:prstGeom prst="rect">
            <a:avLst/>
          </a:prstGeom>
          <a:noFill/>
          <a:ln w="9525" algn="ctr">
            <a:noFill/>
            <a:miter lim="800000"/>
            <a:headEnd/>
            <a:tailEnd/>
          </a:ln>
        </p:spPr>
      </p:pic>
      <p:sp>
        <p:nvSpPr>
          <p:cNvPr id="5" name="Rectangle 2"/>
          <p:cNvSpPr txBox="1">
            <a:spLocks noChangeArrowheads="1"/>
          </p:cNvSpPr>
          <p:nvPr/>
        </p:nvSpPr>
        <p:spPr>
          <a:xfrm>
            <a:off x="1951038" y="260350"/>
            <a:ext cx="3125787" cy="1371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buSzPct val="100000"/>
              <a:defRPr/>
            </a:pPr>
            <a:r>
              <a:rPr lang="pt-BR" sz="3200" dirty="0" smtClean="0">
                <a:solidFill>
                  <a:schemeClr val="tx1"/>
                </a:solidFill>
              </a:rPr>
              <a:t>Karl Marx </a:t>
            </a:r>
            <a:br>
              <a:rPr lang="pt-BR" sz="3200" dirty="0" smtClean="0">
                <a:solidFill>
                  <a:schemeClr val="tx1"/>
                </a:solidFill>
              </a:rPr>
            </a:br>
            <a:r>
              <a:rPr lang="pt-BR" sz="2800" b="0" dirty="0" smtClean="0">
                <a:solidFill>
                  <a:schemeClr val="tx1"/>
                </a:solidFill>
              </a:rPr>
              <a:t>1818-1883</a:t>
            </a:r>
            <a:r>
              <a:rPr lang="pt-BR" sz="3200" dirty="0" smtClean="0">
                <a:solidFill>
                  <a:schemeClr val="tx1"/>
                </a:solidFill>
              </a:rPr>
              <a:t/>
            </a:r>
            <a:br>
              <a:rPr lang="pt-BR" sz="3200" dirty="0" smtClean="0">
                <a:solidFill>
                  <a:schemeClr val="tx1"/>
                </a:solidFill>
              </a:rPr>
            </a:br>
            <a:endParaRPr lang="pt-BR" sz="2800" dirty="0" smtClean="0">
              <a:solidFill>
                <a:schemeClr val="tx1"/>
              </a:solidFill>
            </a:endParaRPr>
          </a:p>
        </p:txBody>
      </p:sp>
      <p:sp>
        <p:nvSpPr>
          <p:cNvPr id="7" name="Rectangle 14"/>
          <p:cNvSpPr>
            <a:spLocks noChangeArrowheads="1"/>
          </p:cNvSpPr>
          <p:nvPr/>
        </p:nvSpPr>
        <p:spPr bwMode="auto">
          <a:xfrm>
            <a:off x="4297363" y="1341438"/>
            <a:ext cx="544512" cy="6461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pt-BR" altLang="pt-BR" sz="3600" dirty="0">
                <a:effectLst>
                  <a:outerShdw blurRad="38100" dist="38100" dir="2700000" algn="tl">
                    <a:srgbClr val="000000"/>
                  </a:outerShdw>
                </a:effectLst>
              </a:rPr>
              <a:t>&amp;</a:t>
            </a:r>
          </a:p>
        </p:txBody>
      </p:sp>
      <p:sp>
        <p:nvSpPr>
          <p:cNvPr id="8" name="Rectangle 13"/>
          <p:cNvSpPr>
            <a:spLocks noChangeArrowheads="1"/>
          </p:cNvSpPr>
          <p:nvPr/>
        </p:nvSpPr>
        <p:spPr bwMode="auto">
          <a:xfrm>
            <a:off x="3059113" y="2060575"/>
            <a:ext cx="3673475" cy="10160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just">
              <a:defRPr/>
            </a:pPr>
            <a:r>
              <a:rPr lang="pt-BR" altLang="pt-BR" sz="3200" dirty="0">
                <a:effectLst>
                  <a:outerShdw blurRad="38100" dist="38100" dir="2700000" algn="tl">
                    <a:srgbClr val="000000"/>
                  </a:outerShdw>
                </a:effectLst>
              </a:rPr>
              <a:t>Friedrich Engels</a:t>
            </a:r>
          </a:p>
          <a:p>
            <a:pPr algn="ctr">
              <a:defRPr/>
            </a:pPr>
            <a:r>
              <a:rPr lang="pt-BR" altLang="pt-BR" sz="2800" b="0" dirty="0">
                <a:effectLst>
                  <a:outerShdw blurRad="38100" dist="38100" dir="2700000" algn="tl">
                    <a:srgbClr val="000000"/>
                  </a:outerShdw>
                </a:effectLst>
              </a:rPr>
              <a:t>1820 - 1895</a:t>
            </a:r>
          </a:p>
        </p:txBody>
      </p:sp>
      <p:pic>
        <p:nvPicPr>
          <p:cNvPr id="45064" name="Picture 8"/>
          <p:cNvPicPr>
            <a:picLocks noChangeAspect="1" noChangeArrowheads="1"/>
          </p:cNvPicPr>
          <p:nvPr/>
        </p:nvPicPr>
        <p:blipFill>
          <a:blip r:embed="rId5" cstate="print"/>
          <a:srcRect/>
          <a:stretch>
            <a:fillRect/>
          </a:stretch>
        </p:blipFill>
        <p:spPr bwMode="auto">
          <a:xfrm>
            <a:off x="6492875" y="3068638"/>
            <a:ext cx="2684463" cy="3751262"/>
          </a:xfrm>
          <a:prstGeom prst="rect">
            <a:avLst/>
          </a:prstGeom>
          <a:noFill/>
          <a:ln w="9525" algn="ctr">
            <a:noFill/>
            <a:miter lim="800000"/>
            <a:headEnd/>
            <a:tailEnd/>
          </a:ln>
        </p:spPr>
      </p:pic>
      <p:pic>
        <p:nvPicPr>
          <p:cNvPr id="45065" name="Picture 9"/>
          <p:cNvPicPr>
            <a:picLocks noChangeAspect="1" noChangeArrowheads="1"/>
          </p:cNvPicPr>
          <p:nvPr/>
        </p:nvPicPr>
        <p:blipFill>
          <a:blip r:embed="rId6" cstate="print"/>
          <a:srcRect/>
          <a:stretch>
            <a:fillRect/>
          </a:stretch>
        </p:blipFill>
        <p:spPr bwMode="auto">
          <a:xfrm>
            <a:off x="3333750" y="3336925"/>
            <a:ext cx="2533650" cy="34829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noChangeArrowheads="1"/>
          </p:cNvPicPr>
          <p:nvPr/>
        </p:nvPicPr>
        <p:blipFill>
          <a:blip r:embed="rId3" cstate="print"/>
          <a:srcRect/>
          <a:stretch>
            <a:fillRect/>
          </a:stretch>
        </p:blipFill>
        <p:spPr bwMode="auto">
          <a:xfrm>
            <a:off x="7451725" y="77788"/>
            <a:ext cx="1692275" cy="1697037"/>
          </a:xfrm>
          <a:prstGeom prst="rect">
            <a:avLst/>
          </a:prstGeom>
          <a:noFill/>
          <a:ln w="9525" algn="ctr">
            <a:noFill/>
            <a:miter lim="800000"/>
            <a:headEnd/>
            <a:tailEnd/>
          </a:ln>
        </p:spPr>
      </p:pic>
      <p:sp>
        <p:nvSpPr>
          <p:cNvPr id="22532" name="Rectangle 4"/>
          <p:cNvSpPr>
            <a:spLocks noChangeArrowheads="1"/>
          </p:cNvSpPr>
          <p:nvPr/>
        </p:nvSpPr>
        <p:spPr bwMode="auto">
          <a:xfrm>
            <a:off x="323850" y="1762125"/>
            <a:ext cx="8496300" cy="946150"/>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a:defRPr/>
            </a:pPr>
            <a:r>
              <a:rPr lang="pt-BR" sz="2800" b="0" dirty="0">
                <a:effectLst>
                  <a:outerShdw blurRad="38100" dist="38100" dir="2700000" algn="tl">
                    <a:srgbClr val="000000"/>
                  </a:outerShdw>
                </a:effectLst>
              </a:rPr>
              <a:t>“A história das sociedades até hoje é a história da luta de classes.”</a:t>
            </a:r>
            <a:r>
              <a:rPr lang="pt-BR" sz="2800" dirty="0">
                <a:effectLst>
                  <a:outerShdw blurRad="38100" dist="38100" dir="2700000" algn="tl">
                    <a:srgbClr val="000000"/>
                  </a:outerShdw>
                </a:effectLst>
              </a:rPr>
              <a:t> </a:t>
            </a:r>
          </a:p>
        </p:txBody>
      </p:sp>
      <p:sp>
        <p:nvSpPr>
          <p:cNvPr id="2" name="Título 1"/>
          <p:cNvSpPr>
            <a:spLocks noGrp="1"/>
          </p:cNvSpPr>
          <p:nvPr>
            <p:ph type="title" idx="4294967295"/>
          </p:nvPr>
        </p:nvSpPr>
        <p:spPr>
          <a:xfrm>
            <a:off x="457200" y="476250"/>
            <a:ext cx="8229600" cy="815975"/>
          </a:xfrm>
          <a:prstGeom prst="rect">
            <a:avLst/>
          </a:prstGeom>
        </p:spPr>
        <p:txBody>
          <a:bodyPr/>
          <a:lstStyle/>
          <a:p>
            <a:pPr>
              <a:defRPr/>
            </a:pPr>
            <a:r>
              <a:rPr lang="pt-BR" sz="3200" b="1" dirty="0" smtClean="0">
                <a:solidFill>
                  <a:schemeClr val="tx1"/>
                </a:solidFill>
              </a:rPr>
              <a:t>Temas de Marx &amp; Engels</a:t>
            </a:r>
            <a:endParaRPr lang="pt-BR" sz="3200" dirty="0"/>
          </a:p>
        </p:txBody>
      </p:sp>
      <p:sp>
        <p:nvSpPr>
          <p:cNvPr id="4" name="Retângulo 3"/>
          <p:cNvSpPr/>
          <p:nvPr/>
        </p:nvSpPr>
        <p:spPr>
          <a:xfrm>
            <a:off x="468313" y="3076575"/>
            <a:ext cx="8207375" cy="2800350"/>
          </a:xfrm>
          <a:prstGeom prst="rect">
            <a:avLst/>
          </a:prstGeom>
        </p:spPr>
        <p:txBody>
          <a:bodyPr>
            <a:spAutoFit/>
          </a:bodyPr>
          <a:lstStyle/>
          <a:p>
            <a:pPr algn="just">
              <a:defRPr/>
            </a:pPr>
            <a:r>
              <a:rPr lang="pt-BR" sz="2800" b="0" dirty="0">
                <a:effectLst>
                  <a:outerShdw blurRad="38100" dist="38100" dir="2700000" algn="tl">
                    <a:srgbClr val="000000"/>
                  </a:outerShdw>
                </a:effectLst>
              </a:rPr>
              <a:t> “</a:t>
            </a:r>
            <a:r>
              <a:rPr lang="pt-BR" sz="2400" b="0" dirty="0">
                <a:effectLst>
                  <a:outerShdw blurRad="38100" dist="38100" dir="2700000" algn="tl">
                    <a:srgbClr val="000000"/>
                  </a:outerShdw>
                </a:effectLst>
              </a:rPr>
              <a:t>Liberto e escravo, patrício e </a:t>
            </a:r>
            <a:r>
              <a:rPr lang="pt-BR" sz="2800" b="0" dirty="0">
                <a:effectLst>
                  <a:outerShdw blurRad="38100" dist="38100" dir="2700000" algn="tl">
                    <a:srgbClr val="000000"/>
                  </a:outerShdw>
                </a:effectLst>
              </a:rPr>
              <a:t>plebeu, nobre e servo, mestre de corporação e oficial, em suma</a:t>
            </a:r>
            <a:r>
              <a:rPr lang="pt-BR" sz="2400" b="0" dirty="0">
                <a:effectLst>
                  <a:outerShdw blurRad="38100" dist="38100" dir="2700000" algn="tl">
                    <a:srgbClr val="000000"/>
                  </a:outerShdw>
                </a:effectLst>
              </a:rPr>
              <a:t>, opressores e oprimidos, estiveram em constante oposição uns aos outros, travaram uma luta ininterrupta, ora oculta ora aberta, uma luta que de cada vez acabou por uma reconfiguração revolucionária de toda a sociedade ou pelo</a:t>
            </a:r>
          </a:p>
          <a:p>
            <a:pPr algn="just">
              <a:defRPr/>
            </a:pPr>
            <a:r>
              <a:rPr lang="pt-BR" sz="2400" b="0" dirty="0">
                <a:effectLst>
                  <a:outerShdw blurRad="38100" dist="38100" dir="2700000" algn="tl">
                    <a:srgbClr val="000000"/>
                  </a:outerShdw>
                </a:effectLst>
              </a:rPr>
              <a:t>declínio comum das classes em luta.”</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39750" y="2398713"/>
            <a:ext cx="7848600" cy="3046412"/>
          </a:xfrm>
          <a:prstGeom prst="rect">
            <a:avLst/>
          </a:prstGeom>
        </p:spPr>
        <p:txBody>
          <a:bodyPr>
            <a:spAutoFit/>
          </a:bodyPr>
          <a:lstStyle/>
          <a:p>
            <a:pPr algn="just">
              <a:buClr>
                <a:schemeClr val="bg2">
                  <a:lumMod val="40000"/>
                  <a:lumOff val="60000"/>
                </a:schemeClr>
              </a:buClr>
              <a:buSzPct val="100000"/>
              <a:defRPr/>
            </a:pPr>
            <a:r>
              <a:rPr lang="pt-BR" sz="2400" b="0" dirty="0">
                <a:effectLst>
                  <a:outerShdw blurRad="38100" dist="38100" dir="2700000" algn="tl">
                    <a:srgbClr val="000000"/>
                  </a:outerShdw>
                </a:effectLst>
              </a:rPr>
              <a:t>A moderna sociedade burguesa, saída do declínio da sociedade feudal, não aboliu as oposições de classes. Apenas pôs novas classes, novas condições de opressão, novas configurações de luta, no lugar das antigas.</a:t>
            </a:r>
          </a:p>
          <a:p>
            <a:pPr algn="just">
              <a:buSzPct val="100000"/>
              <a:defRPr/>
            </a:pPr>
            <a:endParaRPr lang="pt-BR" sz="2400" b="0" dirty="0">
              <a:effectLst>
                <a:outerShdw blurRad="38100" dist="38100" dir="2700000" algn="tl">
                  <a:srgbClr val="000000"/>
                </a:outerShdw>
              </a:effectLst>
            </a:endParaRPr>
          </a:p>
          <a:p>
            <a:pPr algn="just">
              <a:buClr>
                <a:schemeClr val="bg2">
                  <a:lumMod val="40000"/>
                  <a:lumOff val="60000"/>
                </a:schemeClr>
              </a:buClr>
              <a:buSzPct val="100000"/>
              <a:defRPr/>
            </a:pPr>
            <a:r>
              <a:rPr lang="pt-BR" sz="2400" b="0" dirty="0">
                <a:effectLst>
                  <a:outerShdw blurRad="38100" dist="38100" dir="2700000" algn="tl">
                    <a:srgbClr val="000000"/>
                  </a:outerShdw>
                </a:effectLst>
              </a:rPr>
              <a:t>A sociedade toda cinde-se, cada vez mais, em dois grandes campos inimigos, em duas grandes classes que diretamente se enfrentam: burguesia e proletariado.</a:t>
            </a:r>
          </a:p>
        </p:txBody>
      </p:sp>
      <p:sp>
        <p:nvSpPr>
          <p:cNvPr id="4" name="Título 1"/>
          <p:cNvSpPr txBox="1">
            <a:spLocks/>
          </p:cNvSpPr>
          <p:nvPr/>
        </p:nvSpPr>
        <p:spPr>
          <a:xfrm>
            <a:off x="1835150" y="812800"/>
            <a:ext cx="5329238" cy="815975"/>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buSzPct val="100000"/>
              <a:defRPr/>
            </a:pPr>
            <a:r>
              <a:rPr lang="pt-BR" sz="3200" dirty="0" smtClean="0">
                <a:solidFill>
                  <a:schemeClr val="tx1"/>
                </a:solidFill>
              </a:rPr>
              <a:t>Capitalismo Burguês</a:t>
            </a:r>
            <a:endParaRPr lang="pt-BR"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3850" y="1701800"/>
            <a:ext cx="8496300" cy="4967288"/>
          </a:xfrm>
          <a:prstGeom prst="rect">
            <a:avLst/>
          </a:prstGeom>
          <a:noFill/>
          <a:ln>
            <a:noFill/>
          </a:ln>
          <a:effectLst/>
          <a:extLst>
            <a:ext uri="{909E8E84-426E-40DD-AFC4-6F175D3DCCD1}"/>
            <a:ext uri="{91240B29-F687-4F45-9708-019B960494DF}"/>
            <a:ext uri="{AF507438-7753-43E0-B8FC-AC1667EBCBE1}"/>
          </a:extLst>
        </p:spPr>
        <p:txBody>
          <a:bodyPr anchor="ct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defRPr/>
            </a:pPr>
            <a:r>
              <a:rPr lang="pt-BR" altLang="pt-BR" sz="2400" b="0" dirty="0" smtClean="0">
                <a:effectLst>
                  <a:outerShdw blurRad="38100" dist="38100" dir="2700000" algn="tl">
                    <a:srgbClr val="000000">
                      <a:alpha val="43137"/>
                    </a:srgbClr>
                  </a:outerShdw>
                </a:effectLst>
              </a:rPr>
              <a:t>Classe oprimida pelo despotismo feudal, associação armada administrando-se a si própria na comuna; aqui, República urbana independente, ali, terceiro estado, tributário da monarquia; depois, durante o período manufatureiro, contrapeso da nobreza na monarquia feudal ou absoluta, pedra angular das grandes monarquias, a burguesia, desde o estabelecimento da grande indústria e do mercado mundial, conquistou, finalmente, a soberania política exclusiva no Estado representativo moderno. O governo do estado moderno não é senão um comitê para gerir os negócios comuns de toda a classe burguesa. </a:t>
            </a:r>
          </a:p>
        </p:txBody>
      </p:sp>
      <p:sp>
        <p:nvSpPr>
          <p:cNvPr id="3" name="Rectangle 2"/>
          <p:cNvSpPr txBox="1">
            <a:spLocks noChangeArrowheads="1"/>
          </p:cNvSpPr>
          <p:nvPr/>
        </p:nvSpPr>
        <p:spPr>
          <a:xfrm>
            <a:off x="2338388" y="439738"/>
            <a:ext cx="4465637" cy="712787"/>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pt-BR" altLang="pt-BR" sz="3200" kern="0" smtClean="0">
                <a:solidFill>
                  <a:schemeClr val="tx1"/>
                </a:solidFill>
              </a:rPr>
              <a:t>Marxismo e Estado</a:t>
            </a:r>
            <a:endParaRPr lang="pt-BR" altLang="pt-BR" sz="2800" b="0" kern="0" dirty="0" smtClean="0">
              <a:solidFill>
                <a:schemeClr val="tx1"/>
              </a:solidFill>
            </a:endParaRPr>
          </a:p>
        </p:txBody>
      </p:sp>
      <p:pic>
        <p:nvPicPr>
          <p:cNvPr id="48132" name="Picture 2"/>
          <p:cNvPicPr>
            <a:picLocks noChangeAspect="1" noChangeArrowheads="1"/>
          </p:cNvPicPr>
          <p:nvPr/>
        </p:nvPicPr>
        <p:blipFill>
          <a:blip r:embed="rId2" cstate="print"/>
          <a:srcRect/>
          <a:stretch>
            <a:fillRect/>
          </a:stretch>
        </p:blipFill>
        <p:spPr bwMode="auto">
          <a:xfrm>
            <a:off x="0" y="11113"/>
            <a:ext cx="1006475" cy="1006475"/>
          </a:xfrm>
          <a:prstGeom prst="rect">
            <a:avLst/>
          </a:prstGeom>
          <a:noFill/>
          <a:ln w="9525" algn="ctr">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76375" y="476250"/>
            <a:ext cx="5759450" cy="1103313"/>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buSzPct val="100000"/>
              <a:defRPr/>
            </a:pPr>
            <a:r>
              <a:rPr lang="pt-BR" sz="3200" dirty="0" smtClean="0">
                <a:solidFill>
                  <a:schemeClr val="tx1"/>
                </a:solidFill>
              </a:rPr>
              <a:t>Duas classes fundamentais do Capitalismo</a:t>
            </a:r>
            <a:endParaRPr lang="pt-BR" sz="3200" dirty="0"/>
          </a:p>
        </p:txBody>
      </p:sp>
      <p:sp>
        <p:nvSpPr>
          <p:cNvPr id="3" name="Retângulo 2"/>
          <p:cNvSpPr/>
          <p:nvPr/>
        </p:nvSpPr>
        <p:spPr>
          <a:xfrm>
            <a:off x="900113" y="2287588"/>
            <a:ext cx="7488237" cy="3108325"/>
          </a:xfrm>
          <a:prstGeom prst="rect">
            <a:avLst/>
          </a:prstGeom>
        </p:spPr>
        <p:txBody>
          <a:bodyPr>
            <a:spAutoFit/>
          </a:bodyPr>
          <a:lstStyle/>
          <a:p>
            <a:pPr algn="just">
              <a:buClr>
                <a:schemeClr val="bg2">
                  <a:lumMod val="40000"/>
                  <a:lumOff val="60000"/>
                </a:schemeClr>
              </a:buClr>
              <a:buSzPct val="100000"/>
              <a:defRPr/>
            </a:pPr>
            <a:r>
              <a:rPr lang="pt-BR" sz="2400" b="0" dirty="0">
                <a:effectLst>
                  <a:outerShdw blurRad="38100" dist="38100" dir="2700000" algn="tl">
                    <a:srgbClr val="000000"/>
                  </a:outerShdw>
                </a:effectLst>
              </a:rPr>
              <a:t>Por burguesia entende-se a classe dos Capitalistas modernos, proprietários dos meios de produção social e empregadores de trabalho assalariado.</a:t>
            </a:r>
          </a:p>
          <a:p>
            <a:pPr algn="just">
              <a:buClr>
                <a:schemeClr val="bg2">
                  <a:lumMod val="40000"/>
                  <a:lumOff val="60000"/>
                </a:schemeClr>
              </a:buClr>
              <a:buSzPct val="100000"/>
              <a:defRPr/>
            </a:pPr>
            <a:endParaRPr lang="pt-BR" sz="2400" b="0" dirty="0">
              <a:effectLst>
                <a:outerShdw blurRad="38100" dist="38100" dir="2700000" algn="tl">
                  <a:srgbClr val="000000"/>
                </a:outerShdw>
              </a:effectLst>
            </a:endParaRPr>
          </a:p>
          <a:p>
            <a:pPr algn="just">
              <a:buClr>
                <a:schemeClr val="bg2">
                  <a:lumMod val="40000"/>
                  <a:lumOff val="60000"/>
                </a:schemeClr>
              </a:buClr>
              <a:buSzPct val="100000"/>
              <a:defRPr/>
            </a:pPr>
            <a:r>
              <a:rPr lang="pt-BR" sz="2400" b="0" dirty="0">
                <a:effectLst>
                  <a:outerShdw blurRad="38100" dist="38100" dir="2700000" algn="tl">
                    <a:srgbClr val="000000"/>
                  </a:outerShdw>
                </a:effectLst>
              </a:rPr>
              <a:t>Por proletariado, a classe dos trabalhadores assalariados modernos, os quais, não tendo meios próprios de </a:t>
            </a:r>
            <a:r>
              <a:rPr lang="pt-BR" sz="2800" b="0" dirty="0">
                <a:effectLst>
                  <a:outerShdw blurRad="38100" dist="38100" dir="2700000" algn="tl">
                    <a:srgbClr val="000000"/>
                  </a:outerShdw>
                </a:effectLst>
              </a:rPr>
              <a:t>produção</a:t>
            </a:r>
            <a:r>
              <a:rPr lang="pt-BR" sz="2400" b="0" dirty="0">
                <a:effectLst>
                  <a:outerShdw blurRad="38100" dist="38100" dir="2700000" algn="tl">
                    <a:srgbClr val="000000"/>
                  </a:outerShdw>
                </a:effectLst>
              </a:rPr>
              <a:t>, estão reduzidos a vender a sua força de trabalho para poderem viver.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noChangeArrowheads="1"/>
          </p:cNvPicPr>
          <p:nvPr/>
        </p:nvPicPr>
        <p:blipFill>
          <a:blip r:embed="rId2" cstate="print"/>
          <a:srcRect/>
          <a:stretch>
            <a:fillRect/>
          </a:stretch>
        </p:blipFill>
        <p:spPr bwMode="auto">
          <a:xfrm>
            <a:off x="14288" y="34925"/>
            <a:ext cx="2735262" cy="2817813"/>
          </a:xfrm>
          <a:prstGeom prst="rect">
            <a:avLst/>
          </a:prstGeom>
          <a:noFill/>
          <a:ln w="9525" algn="ctr">
            <a:noFill/>
            <a:miter lim="800000"/>
            <a:headEnd/>
            <a:tailEnd/>
          </a:ln>
        </p:spPr>
      </p:pic>
      <p:sp>
        <p:nvSpPr>
          <p:cNvPr id="2" name="Rectangle 7"/>
          <p:cNvSpPr>
            <a:spLocks noChangeArrowheads="1"/>
          </p:cNvSpPr>
          <p:nvPr/>
        </p:nvSpPr>
        <p:spPr bwMode="auto">
          <a:xfrm>
            <a:off x="273050" y="3163888"/>
            <a:ext cx="8713788" cy="3638550"/>
          </a:xfrm>
          <a:prstGeom prst="rect">
            <a:avLst/>
          </a:prstGeom>
          <a:noFill/>
          <a:ln>
            <a:noFill/>
          </a:ln>
          <a:effectLst/>
          <a:extLst>
            <a:ext uri="{909E8E84-426E-40DD-AFC4-6F175D3DCCD1}"/>
            <a:ext uri="{91240B29-F687-4F45-9708-019B960494DF}"/>
            <a:ext uri="{AF507438-7753-43E0-B8FC-AC1667EBCBE1}"/>
          </a:extLst>
        </p:spPr>
        <p:txBody>
          <a:bodyPr anchor="ct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defRPr/>
            </a:pPr>
            <a:r>
              <a:rPr lang="pt-BR" altLang="pt-BR" sz="2400" b="0" dirty="0" smtClean="0">
                <a:effectLst>
                  <a:outerShdw blurRad="38100" dist="38100" dir="2700000" algn="tl">
                    <a:srgbClr val="000000">
                      <a:alpha val="43137"/>
                    </a:srgbClr>
                  </a:outerShdw>
                </a:effectLst>
              </a:rPr>
              <a:t>Como soldados da indústria, estão sob a vigilância de uma hierarquia completa de oficiais e suboficiais. Não são somente escravos da classe burguesa, do Estado burguês, mas também diariamente, a cada hora, escravos da máquina, do contra mestre e, sobretudo, do dono da fábrica. E esse despotismo é tanto mais mesquinho, odioso e exasperador quanto maior é a franqueza com que proclama ter no lucro seu objetivo exclusivo. </a:t>
            </a:r>
          </a:p>
        </p:txBody>
      </p:sp>
      <p:sp>
        <p:nvSpPr>
          <p:cNvPr id="3" name="Retângulo 2"/>
          <p:cNvSpPr/>
          <p:nvPr/>
        </p:nvSpPr>
        <p:spPr>
          <a:xfrm>
            <a:off x="2916238" y="836613"/>
            <a:ext cx="5903912" cy="2308225"/>
          </a:xfrm>
          <a:prstGeom prst="rect">
            <a:avLst/>
          </a:prstGeom>
        </p:spPr>
        <p:txBody>
          <a:bodyPr>
            <a:spAutoFit/>
          </a:bodyPr>
          <a:lstStyle/>
          <a:p>
            <a:pPr algn="just">
              <a:defRPr/>
            </a:pPr>
            <a:r>
              <a:rPr lang="pt-BR" altLang="pt-BR" sz="2400" b="0" dirty="0">
                <a:solidFill>
                  <a:srgbClr val="FFFFFF"/>
                </a:solidFill>
                <a:effectLst>
                  <a:outerShdw blurRad="38100" dist="38100" dir="2700000" algn="tl">
                    <a:srgbClr val="000000">
                      <a:alpha val="43137"/>
                    </a:srgbClr>
                  </a:outerShdw>
                </a:effectLst>
              </a:rPr>
              <a:t>A indústria moderna transformou a pequena oficina do antigo mestre da corporação patriarcal na grande fábrica do industrial capitalista. Massas de operários, amontoadas na fábrica, do organizadas militarmente. </a:t>
            </a:r>
            <a:endParaRPr lang="pt-BR" dirty="0"/>
          </a:p>
        </p:txBody>
      </p:sp>
      <p:sp>
        <p:nvSpPr>
          <p:cNvPr id="6" name="Título 1"/>
          <p:cNvSpPr txBox="1">
            <a:spLocks/>
          </p:cNvSpPr>
          <p:nvPr/>
        </p:nvSpPr>
        <p:spPr>
          <a:xfrm>
            <a:off x="3203575" y="179388"/>
            <a:ext cx="5329238" cy="585787"/>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buSzPct val="100000"/>
              <a:defRPr/>
            </a:pPr>
            <a:r>
              <a:rPr lang="pt-BR" sz="2800" dirty="0" smtClean="0">
                <a:solidFill>
                  <a:schemeClr val="tx1"/>
                </a:solidFill>
              </a:rPr>
              <a:t>Marx &amp; Engels</a:t>
            </a:r>
            <a:endParaRPr lang="pt-B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69875" y="690563"/>
            <a:ext cx="8604250" cy="61420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nSpc>
                <a:spcPct val="120000"/>
              </a:lnSpc>
              <a:defRPr/>
            </a:pPr>
            <a:r>
              <a:rPr lang="pt-BR" altLang="pt-BR" sz="2200" b="0" dirty="0" smtClean="0">
                <a:effectLst>
                  <a:outerShdw blurRad="38100" dist="38100" dir="2700000" algn="tl">
                    <a:srgbClr val="000000">
                      <a:alpha val="43137"/>
                    </a:srgbClr>
                  </a:outerShdw>
                </a:effectLst>
              </a:rPr>
              <a:t>O primeiro que, tendo cercado um terreno, se lembrou de dizer: Isto é meu, e encontrou pessoas bastantes simples para o acreditar, foi o verdadeiro fundador da sociedade civil. Quantos crimes, guerras, assassínios, misérias e horrores não teria poupado ao gênero humano aquele que, arrancando as estacas ou tapando os buracos, tivesse gritado aos seus semelhantes: "Livrai-vos de escutar esse impostor; estareis perdidos se esquecerdes que os frutos são de todos, e a terra de ninguém !". Parece, porém, que as coisas já tinham chegado ao ponto de não mais poder ficar como estavam: porque essa ideia de propriedade, dependendo muito de </a:t>
            </a:r>
            <a:r>
              <a:rPr lang="pt-BR" altLang="pt-BR" sz="2200" b="0" dirty="0" err="1" smtClean="0">
                <a:effectLst>
                  <a:outerShdw blurRad="38100" dist="38100" dir="2700000" algn="tl">
                    <a:srgbClr val="000000">
                      <a:alpha val="43137"/>
                    </a:srgbClr>
                  </a:outerShdw>
                </a:effectLst>
              </a:rPr>
              <a:t>idéias</a:t>
            </a:r>
            <a:r>
              <a:rPr lang="pt-BR" altLang="pt-BR" sz="2200" b="0" dirty="0" smtClean="0">
                <a:effectLst>
                  <a:outerShdw blurRad="38100" dist="38100" dir="2700000" algn="tl">
                    <a:srgbClr val="000000">
                      <a:alpha val="43137"/>
                    </a:srgbClr>
                  </a:outerShdw>
                </a:effectLst>
              </a:rPr>
              <a:t> anteriores que só puderam nascer sucessivamente, não se formou de repente no espírito humano: foi preciso fazer muitos progressos, adquirir muita indústria e luzes, transmiti-las e aumentá-las de idade em idade, antes de chegar a esse último termo do estado de natureza. </a:t>
            </a:r>
          </a:p>
        </p:txBody>
      </p:sp>
      <p:sp>
        <p:nvSpPr>
          <p:cNvPr id="5123" name="CaixaDeTexto 3"/>
          <p:cNvSpPr txBox="1">
            <a:spLocks noChangeArrowheads="1"/>
          </p:cNvSpPr>
          <p:nvPr/>
        </p:nvSpPr>
        <p:spPr bwMode="auto">
          <a:xfrm>
            <a:off x="250825" y="188913"/>
            <a:ext cx="8748713" cy="461962"/>
          </a:xfrm>
          <a:prstGeom prst="rect">
            <a:avLst/>
          </a:prstGeom>
          <a:noFill/>
          <a:ln w="9525">
            <a:noFill/>
            <a:miter lim="800000"/>
            <a:headEnd/>
            <a:tailEnd/>
          </a:ln>
        </p:spPr>
        <p:txBody>
          <a:bodyPr>
            <a:spAutoFit/>
          </a:bodyPr>
          <a:lstStyle/>
          <a:p>
            <a:r>
              <a:rPr lang="pt-BR" altLang="pt-BR" sz="2400"/>
              <a:t>PROPRIEDADE PRIVADA INSTAURA  DESIGUALDADE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0825" y="1557338"/>
            <a:ext cx="8713788" cy="5262562"/>
          </a:xfrm>
          <a:prstGeom prst="rect">
            <a:avLst/>
          </a:prstGeom>
        </p:spPr>
        <p:txBody>
          <a:bodyPr>
            <a:spAutoFit/>
          </a:bodyPr>
          <a:lstStyle/>
          <a:p>
            <a:pPr algn="just">
              <a:buClr>
                <a:srgbClr val="5CADFF"/>
              </a:buClr>
              <a:buSzPct val="100000"/>
              <a:defRPr/>
            </a:pPr>
            <a:r>
              <a:rPr lang="pt-BR" sz="2400" b="0" dirty="0">
                <a:effectLst>
                  <a:outerShdw blurRad="38100" dist="38100" dir="2700000" algn="tl">
                    <a:srgbClr val="000000"/>
                  </a:outerShdw>
                </a:effectLst>
              </a:rPr>
              <a:t>A burguesia desempenhou na história um papel altamente revolucionário.</a:t>
            </a:r>
          </a:p>
          <a:p>
            <a:pPr algn="just">
              <a:buClr>
                <a:srgbClr val="5CADFF"/>
              </a:buClr>
              <a:buSzPct val="100000"/>
              <a:defRPr/>
            </a:pPr>
            <a:endParaRPr lang="pt-BR" sz="2400" b="0" dirty="0">
              <a:effectLst>
                <a:outerShdw blurRad="38100" dist="38100" dir="2700000" algn="tl">
                  <a:srgbClr val="000000"/>
                </a:outerShdw>
              </a:effectLst>
            </a:endParaRPr>
          </a:p>
          <a:p>
            <a:pPr algn="just">
              <a:buClr>
                <a:srgbClr val="5CADFF"/>
              </a:buClr>
              <a:buSzPct val="100000"/>
              <a:defRPr/>
            </a:pPr>
            <a:r>
              <a:rPr lang="pt-BR" sz="2400" b="0" dirty="0">
                <a:effectLst>
                  <a:outerShdw blurRad="38100" dist="38100" dir="2700000" algn="tl">
                    <a:srgbClr val="000000"/>
                  </a:outerShdw>
                </a:effectLst>
              </a:rPr>
              <a:t>A burguesia, lá onde chegou à dominação, destruiu todas as relações feudais, patriarcais, idílicas (...) que prendiam o homem aos seus superiores naturais e não deixou outro laço entre homem e homem que não o do interesse nu, o do insensível “pronto pagamento”. </a:t>
            </a:r>
          </a:p>
          <a:p>
            <a:pPr algn="just">
              <a:buClr>
                <a:srgbClr val="5CADFF"/>
              </a:buClr>
              <a:buSzPct val="100000"/>
              <a:defRPr/>
            </a:pPr>
            <a:endParaRPr lang="pt-BR" sz="2400" b="0" dirty="0">
              <a:effectLst>
                <a:outerShdw blurRad="38100" dist="38100" dir="2700000" algn="tl">
                  <a:srgbClr val="000000"/>
                </a:outerShdw>
              </a:effectLst>
            </a:endParaRPr>
          </a:p>
          <a:p>
            <a:pPr algn="just">
              <a:buClr>
                <a:srgbClr val="5CADFF"/>
              </a:buClr>
              <a:buSzPct val="100000"/>
              <a:defRPr/>
            </a:pPr>
            <a:r>
              <a:rPr lang="pt-BR" sz="2400" b="0" dirty="0">
                <a:effectLst>
                  <a:outerShdw blurRad="38100" dist="38100" dir="2700000" algn="tl">
                    <a:srgbClr val="000000"/>
                  </a:outerShdw>
                </a:effectLst>
              </a:rPr>
              <a:t>A burguesia despiu da sua aparência sagrada todas as atividades até aqui veneráveis e consideradas com pia reverência. Transformou o médico, o jurista, o padre, o poeta, o homem de ciência em trabalhadores assalariados pagos por ela.</a:t>
            </a:r>
          </a:p>
        </p:txBody>
      </p:sp>
      <p:sp>
        <p:nvSpPr>
          <p:cNvPr id="3" name="Título 1"/>
          <p:cNvSpPr txBox="1">
            <a:spLocks/>
          </p:cNvSpPr>
          <p:nvPr/>
        </p:nvSpPr>
        <p:spPr>
          <a:xfrm>
            <a:off x="1908175" y="404813"/>
            <a:ext cx="5327650" cy="574675"/>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buSzPct val="100000"/>
              <a:defRPr/>
            </a:pPr>
            <a:r>
              <a:rPr lang="pt-BR" sz="3200" dirty="0" smtClean="0">
                <a:solidFill>
                  <a:schemeClr val="tx1"/>
                </a:solidFill>
              </a:rPr>
              <a:t>O Papel da  Burguesia</a:t>
            </a:r>
            <a:endParaRPr lang="pt-BR"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cstate="print"/>
          <a:srcRect/>
          <a:stretch>
            <a:fillRect/>
          </a:stretch>
        </p:blipFill>
        <p:spPr bwMode="auto">
          <a:xfrm>
            <a:off x="104775" y="4191000"/>
            <a:ext cx="2451100" cy="2667000"/>
          </a:xfrm>
          <a:prstGeom prst="rect">
            <a:avLst/>
          </a:prstGeom>
          <a:noFill/>
          <a:ln w="9525" algn="ctr">
            <a:noFill/>
            <a:miter lim="800000"/>
            <a:headEnd/>
            <a:tailEnd/>
          </a:ln>
        </p:spPr>
      </p:pic>
      <p:sp>
        <p:nvSpPr>
          <p:cNvPr id="2" name="Retângulo 1"/>
          <p:cNvSpPr/>
          <p:nvPr/>
        </p:nvSpPr>
        <p:spPr>
          <a:xfrm>
            <a:off x="611188" y="1989138"/>
            <a:ext cx="7921625" cy="1938337"/>
          </a:xfrm>
          <a:prstGeom prst="rect">
            <a:avLst/>
          </a:prstGeom>
        </p:spPr>
        <p:txBody>
          <a:bodyPr>
            <a:spAutoFit/>
          </a:bodyPr>
          <a:lstStyle/>
          <a:p>
            <a:pPr algn="just">
              <a:buClr>
                <a:schemeClr val="bg2">
                  <a:lumMod val="40000"/>
                  <a:lumOff val="60000"/>
                </a:schemeClr>
              </a:buClr>
              <a:buSzPct val="100000"/>
              <a:defRPr/>
            </a:pPr>
            <a:r>
              <a:rPr lang="es-ES" sz="2400" b="0" dirty="0">
                <a:effectLst>
                  <a:outerShdw blurRad="38100" dist="38100" dir="2700000" algn="tl">
                    <a:srgbClr val="000000"/>
                  </a:outerShdw>
                </a:effectLst>
              </a:rPr>
              <a:t>É </a:t>
            </a:r>
            <a:r>
              <a:rPr lang="es-ES" sz="2400" b="0" dirty="0" err="1">
                <a:effectLst>
                  <a:outerShdw blurRad="38100" dist="38100" dir="2700000" algn="tl">
                    <a:srgbClr val="000000"/>
                  </a:outerShdw>
                </a:effectLst>
              </a:rPr>
              <a:t>impossivel</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obrigar</a:t>
            </a:r>
            <a:r>
              <a:rPr lang="es-ES" sz="2400" b="0" dirty="0">
                <a:effectLst>
                  <a:outerShdw blurRad="38100" dist="38100" dir="2700000" algn="tl">
                    <a:srgbClr val="000000"/>
                  </a:outerShdw>
                </a:effectLst>
              </a:rPr>
              <a:t> à </a:t>
            </a:r>
            <a:r>
              <a:rPr lang="es-ES" sz="2400" b="0" dirty="0" err="1">
                <a:effectLst>
                  <a:outerShdw blurRad="38100" dist="38100" dir="2700000" algn="tl">
                    <a:srgbClr val="000000"/>
                  </a:outerShdw>
                </a:effectLst>
              </a:rPr>
              <a:t>maior</a:t>
            </a:r>
            <a:r>
              <a:rPr lang="es-ES" sz="2400" b="0" dirty="0">
                <a:effectLst>
                  <a:outerShdw blurRad="38100" dist="38100" dir="2700000" algn="tl">
                    <a:srgbClr val="000000"/>
                  </a:outerShdw>
                </a:effectLst>
              </a:rPr>
              <a:t> parte da </a:t>
            </a:r>
            <a:r>
              <a:rPr lang="es-ES" sz="2400" b="0" dirty="0" err="1">
                <a:effectLst>
                  <a:outerShdw blurRad="38100" dist="38100" dir="2700000" algn="tl">
                    <a:srgbClr val="000000"/>
                  </a:outerShdw>
                </a:effectLst>
              </a:rPr>
              <a:t>sociedade</a:t>
            </a:r>
            <a:r>
              <a:rPr lang="es-ES" sz="2400" b="0" dirty="0">
                <a:effectLst>
                  <a:outerShdw blurRad="38100" dist="38100" dir="2700000" algn="tl">
                    <a:srgbClr val="000000"/>
                  </a:outerShdw>
                </a:effectLst>
              </a:rPr>
              <a:t> a </a:t>
            </a:r>
            <a:r>
              <a:rPr lang="es-ES" sz="2400" b="0" dirty="0" err="1">
                <a:effectLst>
                  <a:outerShdw blurRad="38100" dist="38100" dir="2700000" algn="tl">
                    <a:srgbClr val="000000"/>
                  </a:outerShdw>
                </a:effectLst>
              </a:rPr>
              <a:t>trabalhar</a:t>
            </a:r>
            <a:r>
              <a:rPr lang="es-ES" sz="2400" b="0" dirty="0">
                <a:effectLst>
                  <a:outerShdw blurRad="38100" dist="38100" dir="2700000" algn="tl">
                    <a:srgbClr val="000000"/>
                  </a:outerShdw>
                </a:effectLst>
              </a:rPr>
              <a:t> de forma sistemática para a </a:t>
            </a:r>
            <a:r>
              <a:rPr lang="es-ES" sz="2400" b="0" dirty="0" err="1">
                <a:effectLst>
                  <a:outerShdw blurRad="38100" dist="38100" dir="2700000" algn="tl">
                    <a:srgbClr val="000000"/>
                  </a:outerShdw>
                </a:effectLst>
              </a:rPr>
              <a:t>outra</a:t>
            </a:r>
            <a:r>
              <a:rPr lang="es-ES" sz="2400" b="0" dirty="0">
                <a:effectLst>
                  <a:outerShdw blurRad="38100" dist="38100" dir="2700000" algn="tl">
                    <a:srgbClr val="000000"/>
                  </a:outerShdw>
                </a:effectLst>
              </a:rPr>
              <a:t> parte </a:t>
            </a:r>
            <a:r>
              <a:rPr lang="es-ES" sz="2400" b="0" dirty="0" err="1">
                <a:effectLst>
                  <a:outerShdw blurRad="38100" dist="38100" dir="2700000" algn="tl">
                    <a:srgbClr val="000000"/>
                  </a:outerShdw>
                </a:effectLst>
              </a:rPr>
              <a:t>sem</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um</a:t>
            </a:r>
            <a:r>
              <a:rPr lang="es-ES" sz="2400" b="0" dirty="0">
                <a:effectLst>
                  <a:outerShdw blurRad="38100" dist="38100" dir="2700000" algn="tl">
                    <a:srgbClr val="000000"/>
                  </a:outerShdw>
                </a:effectLst>
              </a:rPr>
              <a:t> aparato permanente de </a:t>
            </a:r>
            <a:r>
              <a:rPr lang="es-ES" sz="2400" b="0" dirty="0" err="1">
                <a:effectLst>
                  <a:outerShdw blurRad="38100" dist="38100" dir="2700000" algn="tl">
                    <a:srgbClr val="000000"/>
                  </a:outerShdw>
                </a:effectLst>
              </a:rPr>
              <a:t>dominação</a:t>
            </a:r>
            <a:r>
              <a:rPr lang="es-ES" sz="2400" b="0" dirty="0">
                <a:effectLst>
                  <a:outerShdw blurRad="38100" dist="38100" dir="2700000" algn="tl">
                    <a:srgbClr val="000000"/>
                  </a:outerShdw>
                </a:effectLst>
              </a:rPr>
              <a:t>. O estado é precisamente </a:t>
            </a:r>
            <a:r>
              <a:rPr lang="es-ES" sz="2400" b="0" dirty="0" err="1">
                <a:effectLst>
                  <a:outerShdw blurRad="38100" dist="38100" dir="2700000" algn="tl">
                    <a:srgbClr val="000000"/>
                  </a:outerShdw>
                </a:effectLst>
              </a:rPr>
              <a:t>essa</a:t>
            </a:r>
            <a:r>
              <a:rPr lang="es-ES" sz="2400" b="0" dirty="0">
                <a:effectLst>
                  <a:outerShdw blurRad="38100" dist="38100" dir="2700000" algn="tl">
                    <a:srgbClr val="000000"/>
                  </a:outerShdw>
                </a:effectLst>
              </a:rPr>
              <a:t> máquina para </a:t>
            </a:r>
            <a:r>
              <a:rPr lang="es-ES" sz="2400" b="0" dirty="0" err="1">
                <a:effectLst>
                  <a:outerShdw blurRad="38100" dist="38100" dir="2700000" algn="tl">
                    <a:srgbClr val="000000"/>
                  </a:outerShdw>
                </a:effectLst>
              </a:rPr>
              <a:t>assegurar</a:t>
            </a:r>
            <a:r>
              <a:rPr lang="es-ES" sz="2400" b="0" dirty="0">
                <a:effectLst>
                  <a:outerShdw blurRad="38100" dist="38100" dir="2700000" algn="tl">
                    <a:srgbClr val="000000"/>
                  </a:outerShdw>
                </a:effectLst>
              </a:rPr>
              <a:t> a </a:t>
            </a:r>
            <a:r>
              <a:rPr lang="es-ES" sz="2400" b="0" dirty="0" err="1">
                <a:effectLst>
                  <a:outerShdw blurRad="38100" dist="38100" dir="2700000" algn="tl">
                    <a:srgbClr val="000000"/>
                  </a:outerShdw>
                </a:effectLst>
              </a:rPr>
              <a:t>dominação</a:t>
            </a:r>
            <a:r>
              <a:rPr lang="es-ES" sz="2400" b="0" dirty="0">
                <a:effectLst>
                  <a:outerShdw blurRad="38100" dist="38100" dir="2700000" algn="tl">
                    <a:srgbClr val="000000"/>
                  </a:outerShdw>
                </a:effectLst>
              </a:rPr>
              <a:t> de </a:t>
            </a:r>
            <a:r>
              <a:rPr lang="es-ES" sz="2400" b="0" dirty="0" err="1">
                <a:effectLst>
                  <a:outerShdw blurRad="38100" dist="38100" dir="2700000" algn="tl">
                    <a:srgbClr val="000000"/>
                  </a:outerShdw>
                </a:effectLst>
              </a:rPr>
              <a:t>uma</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classe</a:t>
            </a:r>
            <a:r>
              <a:rPr lang="es-ES" sz="2400" b="0" dirty="0">
                <a:effectLst>
                  <a:outerShdw blurRad="38100" dist="38100" dir="2700000" algn="tl">
                    <a:srgbClr val="000000"/>
                  </a:outerShdw>
                </a:effectLst>
              </a:rPr>
              <a:t> sobre as </a:t>
            </a:r>
            <a:r>
              <a:rPr lang="es-ES" sz="2400" b="0" dirty="0" err="1">
                <a:effectLst>
                  <a:outerShdw blurRad="38100" dist="38100" dir="2700000" algn="tl">
                    <a:srgbClr val="000000"/>
                  </a:outerShdw>
                </a:effectLst>
              </a:rPr>
              <a:t>outras</a:t>
            </a:r>
            <a:r>
              <a:rPr lang="es-ES" sz="2400" b="0" dirty="0">
                <a:effectLst>
                  <a:outerShdw blurRad="38100" dist="38100" dir="2700000" algn="tl">
                    <a:srgbClr val="000000"/>
                  </a:outerShdw>
                </a:effectLst>
              </a:rPr>
              <a:t>.</a:t>
            </a:r>
            <a:endParaRPr lang="pt-BR" sz="2400" b="0" dirty="0">
              <a:effectLst>
                <a:outerShdw blurRad="38100" dist="38100" dir="2700000" algn="tl">
                  <a:srgbClr val="000000"/>
                </a:outerShdw>
              </a:effectLst>
            </a:endParaRPr>
          </a:p>
        </p:txBody>
      </p:sp>
      <p:sp>
        <p:nvSpPr>
          <p:cNvPr id="3" name="Retângulo 2"/>
          <p:cNvSpPr/>
          <p:nvPr/>
        </p:nvSpPr>
        <p:spPr>
          <a:xfrm>
            <a:off x="900113" y="404813"/>
            <a:ext cx="7416800" cy="1076325"/>
          </a:xfrm>
          <a:prstGeom prst="rect">
            <a:avLst/>
          </a:prstGeom>
        </p:spPr>
        <p:txBody>
          <a:bodyPr>
            <a:spAutoFit/>
          </a:bodyPr>
          <a:lstStyle/>
          <a:p>
            <a:pPr algn="ctr">
              <a:buClr>
                <a:srgbClr val="003366">
                  <a:lumMod val="40000"/>
                  <a:lumOff val="60000"/>
                </a:srgbClr>
              </a:buClr>
              <a:buSzPct val="100000"/>
              <a:defRPr/>
            </a:pPr>
            <a:r>
              <a:rPr lang="es-ES" sz="3200" dirty="0">
                <a:effectLst>
                  <a:outerShdw blurRad="38100" dist="38100" dir="2700000" algn="tl">
                    <a:srgbClr val="000000"/>
                  </a:outerShdw>
                </a:effectLst>
                <a:latin typeface="+mj-lt"/>
                <a:ea typeface="+mj-ea"/>
                <a:cs typeface="+mj-cs"/>
              </a:rPr>
              <a:t>ESTADO: INSTRUMENTO DE DOMINAÇÃO DE CLASSE</a:t>
            </a:r>
          </a:p>
        </p:txBody>
      </p:sp>
      <p:sp>
        <p:nvSpPr>
          <p:cNvPr id="4" name="Retângulo 3"/>
          <p:cNvSpPr/>
          <p:nvPr/>
        </p:nvSpPr>
        <p:spPr>
          <a:xfrm>
            <a:off x="2916238" y="4437063"/>
            <a:ext cx="5400675" cy="1938337"/>
          </a:xfrm>
          <a:prstGeom prst="rect">
            <a:avLst/>
          </a:prstGeom>
        </p:spPr>
        <p:txBody>
          <a:bodyPr>
            <a:spAutoFit/>
          </a:bodyPr>
          <a:lstStyle/>
          <a:p>
            <a:pPr algn="just">
              <a:buClr>
                <a:srgbClr val="003366">
                  <a:lumMod val="40000"/>
                  <a:lumOff val="60000"/>
                </a:srgbClr>
              </a:buClr>
              <a:buSzPct val="100000"/>
              <a:defRPr/>
            </a:pPr>
            <a:r>
              <a:rPr lang="es-ES" sz="2400" b="0" dirty="0">
                <a:solidFill>
                  <a:srgbClr val="FFFFFF"/>
                </a:solidFill>
                <a:effectLst>
                  <a:outerShdw blurRad="38100" dist="38100" dir="2700000" algn="tl">
                    <a:srgbClr val="000000"/>
                  </a:outerShdw>
                </a:effectLst>
              </a:rPr>
              <a:t>A </a:t>
            </a:r>
            <a:r>
              <a:rPr lang="es-ES" sz="2400" b="0" dirty="0" err="1">
                <a:solidFill>
                  <a:srgbClr val="FFFFFF"/>
                </a:solidFill>
                <a:effectLst>
                  <a:outerShdw blurRad="38100" dist="38100" dir="2700000" algn="tl">
                    <a:srgbClr val="000000"/>
                  </a:outerShdw>
                </a:effectLst>
              </a:rPr>
              <a:t>divesificação</a:t>
            </a:r>
            <a:r>
              <a:rPr lang="es-ES" sz="2400" b="0" dirty="0">
                <a:solidFill>
                  <a:srgbClr val="FFFFFF"/>
                </a:solidFill>
                <a:effectLst>
                  <a:outerShdw blurRad="38100" dist="38100" dir="2700000" algn="tl">
                    <a:srgbClr val="000000"/>
                  </a:outerShdw>
                </a:effectLst>
              </a:rPr>
              <a:t> das sociedades, a </a:t>
            </a:r>
            <a:r>
              <a:rPr lang="es-ES" sz="2400" b="0" dirty="0" err="1">
                <a:solidFill>
                  <a:srgbClr val="FFFFFF"/>
                </a:solidFill>
                <a:effectLst>
                  <a:outerShdw blurRad="38100" dist="38100" dir="2700000" algn="tl">
                    <a:srgbClr val="000000"/>
                  </a:outerShdw>
                </a:effectLst>
              </a:rPr>
              <a:t>divisão</a:t>
            </a:r>
            <a:r>
              <a:rPr lang="es-ES" sz="2400" b="0" dirty="0">
                <a:solidFill>
                  <a:srgbClr val="FFFFFF"/>
                </a:solidFill>
                <a:effectLst>
                  <a:outerShdw blurRad="38100" dist="38100" dir="2700000" algn="tl">
                    <a:srgbClr val="000000"/>
                  </a:outerShdw>
                </a:effectLst>
              </a:rPr>
              <a:t> do </a:t>
            </a:r>
            <a:r>
              <a:rPr lang="es-ES" sz="2400" b="0" dirty="0" err="1">
                <a:solidFill>
                  <a:srgbClr val="FFFFFF"/>
                </a:solidFill>
                <a:effectLst>
                  <a:outerShdw blurRad="38100" dist="38100" dir="2700000" algn="tl">
                    <a:srgbClr val="000000"/>
                  </a:outerShdw>
                </a:effectLst>
              </a:rPr>
              <a:t>trabalho</a:t>
            </a:r>
            <a:r>
              <a:rPr lang="es-ES" sz="2400" b="0" dirty="0">
                <a:solidFill>
                  <a:srgbClr val="FFFFFF"/>
                </a:solidFill>
                <a:effectLst>
                  <a:outerShdw blurRad="38100" dist="38100" dir="2700000" algn="tl">
                    <a:srgbClr val="000000"/>
                  </a:outerShdw>
                </a:effectLst>
              </a:rPr>
              <a:t>, </a:t>
            </a:r>
            <a:r>
              <a:rPr lang="es-ES" sz="2400" b="0" dirty="0" err="1">
                <a:solidFill>
                  <a:srgbClr val="FFFFFF"/>
                </a:solidFill>
                <a:effectLst>
                  <a:outerShdw blurRad="38100" dist="38100" dir="2700000" algn="tl">
                    <a:srgbClr val="000000"/>
                  </a:outerShdw>
                </a:effectLst>
              </a:rPr>
              <a:t>acarretam</a:t>
            </a:r>
            <a:r>
              <a:rPr lang="es-ES" sz="2400" b="0" dirty="0">
                <a:solidFill>
                  <a:srgbClr val="FFFFFF"/>
                </a:solidFill>
                <a:effectLst>
                  <a:outerShdw blurRad="38100" dist="38100" dir="2700000" algn="tl">
                    <a:srgbClr val="000000"/>
                  </a:outerShdw>
                </a:effectLst>
              </a:rPr>
              <a:t> a </a:t>
            </a:r>
            <a:r>
              <a:rPr lang="es-ES" sz="2400" b="0" dirty="0" err="1">
                <a:solidFill>
                  <a:srgbClr val="FFFFFF"/>
                </a:solidFill>
                <a:effectLst>
                  <a:outerShdw blurRad="38100" dist="38100" dir="2700000" algn="tl">
                    <a:srgbClr val="000000"/>
                  </a:outerShdw>
                </a:effectLst>
              </a:rPr>
              <a:t>necessidade</a:t>
            </a:r>
            <a:r>
              <a:rPr lang="es-ES" sz="2400" b="0" dirty="0">
                <a:solidFill>
                  <a:srgbClr val="FFFFFF"/>
                </a:solidFill>
                <a:effectLst>
                  <a:outerShdw blurRad="38100" dist="38100" dir="2700000" algn="tl">
                    <a:srgbClr val="000000"/>
                  </a:outerShdw>
                </a:effectLst>
              </a:rPr>
              <a:t> de </a:t>
            </a:r>
            <a:r>
              <a:rPr lang="es-ES" sz="2400" b="0" dirty="0" err="1">
                <a:solidFill>
                  <a:srgbClr val="FFFFFF"/>
                </a:solidFill>
                <a:effectLst>
                  <a:outerShdw blurRad="38100" dist="38100" dir="2700000" algn="tl">
                    <a:srgbClr val="000000"/>
                  </a:outerShdw>
                </a:effectLst>
              </a:rPr>
              <a:t>diversificação</a:t>
            </a:r>
            <a:r>
              <a:rPr lang="es-ES" sz="2400" b="0" dirty="0">
                <a:solidFill>
                  <a:srgbClr val="FFFFFF"/>
                </a:solidFill>
                <a:effectLst>
                  <a:outerShdw blurRad="38100" dist="38100" dir="2700000" algn="tl">
                    <a:srgbClr val="000000"/>
                  </a:outerShdw>
                </a:effectLst>
              </a:rPr>
              <a:t> de </a:t>
            </a:r>
            <a:r>
              <a:rPr lang="es-ES" sz="2400" b="0" dirty="0" err="1">
                <a:solidFill>
                  <a:srgbClr val="FFFFFF"/>
                </a:solidFill>
                <a:effectLst>
                  <a:outerShdw blurRad="38100" dist="38100" dir="2700000" algn="tl">
                    <a:srgbClr val="000000"/>
                  </a:outerShdw>
                </a:effectLst>
              </a:rPr>
              <a:t>instâncias</a:t>
            </a:r>
            <a:r>
              <a:rPr lang="es-ES" sz="2400" b="0" dirty="0">
                <a:solidFill>
                  <a:srgbClr val="FFFFFF"/>
                </a:solidFill>
                <a:effectLst>
                  <a:outerShdw blurRad="38100" dist="38100" dir="2700000" algn="tl">
                    <a:srgbClr val="000000"/>
                  </a:outerShdw>
                </a:effectLst>
              </a:rPr>
              <a:t> organizativas para a </a:t>
            </a:r>
            <a:r>
              <a:rPr lang="es-ES" sz="2400" b="0" dirty="0" err="1">
                <a:solidFill>
                  <a:srgbClr val="FFFFFF"/>
                </a:solidFill>
                <a:effectLst>
                  <a:outerShdw blurRad="38100" dist="38100" dir="2700000" algn="tl">
                    <a:srgbClr val="000000"/>
                  </a:outerShdw>
                </a:effectLst>
              </a:rPr>
              <a:t>sociedade</a:t>
            </a:r>
            <a:r>
              <a:rPr lang="es-ES" sz="2400" b="0" dirty="0">
                <a:solidFill>
                  <a:srgbClr val="FFFFFF"/>
                </a:solidFill>
                <a:effectLst>
                  <a:outerShdw blurRad="38100" dist="38100" dir="2700000" algn="tl">
                    <a:srgbClr val="000000"/>
                  </a:outerShdw>
                </a:effectLst>
              </a:rPr>
              <a:t> e </a:t>
            </a:r>
            <a:r>
              <a:rPr lang="es-ES" sz="2400" b="0" dirty="0" err="1">
                <a:solidFill>
                  <a:srgbClr val="FFFFFF"/>
                </a:solidFill>
                <a:effectLst>
                  <a:outerShdw blurRad="38100" dist="38100" dir="2700000" algn="tl">
                    <a:srgbClr val="000000"/>
                  </a:outerShdw>
                </a:effectLst>
              </a:rPr>
              <a:t>seus</a:t>
            </a:r>
            <a:r>
              <a:rPr lang="es-ES" sz="2400" b="0" dirty="0">
                <a:solidFill>
                  <a:srgbClr val="FFFFFF"/>
                </a:solidFill>
                <a:effectLst>
                  <a:outerShdw blurRad="38100" dist="38100" dir="2700000" algn="tl">
                    <a:srgbClr val="000000"/>
                  </a:outerShdw>
                </a:effectLst>
              </a:rPr>
              <a:t> </a:t>
            </a:r>
            <a:r>
              <a:rPr lang="es-ES" sz="2400" b="0" dirty="0" err="1">
                <a:solidFill>
                  <a:srgbClr val="FFFFFF"/>
                </a:solidFill>
                <a:effectLst>
                  <a:outerShdw blurRad="38100" dist="38100" dir="2700000" algn="tl">
                    <a:srgbClr val="000000"/>
                  </a:outerShdw>
                </a:effectLst>
              </a:rPr>
              <a:t>conflitos</a:t>
            </a:r>
            <a:endParaRPr lang="es-ES" sz="2400" b="0" dirty="0">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cstate="print"/>
          <a:srcRect/>
          <a:stretch>
            <a:fillRect/>
          </a:stretch>
        </p:blipFill>
        <p:spPr bwMode="auto">
          <a:xfrm>
            <a:off x="6792913" y="4292600"/>
            <a:ext cx="2354262" cy="2565400"/>
          </a:xfrm>
          <a:prstGeom prst="rect">
            <a:avLst/>
          </a:prstGeom>
          <a:noFill/>
          <a:ln w="9525" algn="ctr">
            <a:noFill/>
            <a:miter lim="800000"/>
            <a:headEnd/>
            <a:tailEnd/>
          </a:ln>
        </p:spPr>
      </p:pic>
      <p:sp>
        <p:nvSpPr>
          <p:cNvPr id="2" name="Retângulo 1"/>
          <p:cNvSpPr/>
          <p:nvPr/>
        </p:nvSpPr>
        <p:spPr>
          <a:xfrm>
            <a:off x="827088" y="417513"/>
            <a:ext cx="7416800" cy="1066800"/>
          </a:xfrm>
          <a:prstGeom prst="rect">
            <a:avLst/>
          </a:prstGeom>
        </p:spPr>
        <p:txBody>
          <a:bodyPr>
            <a:spAutoFit/>
          </a:bodyPr>
          <a:lstStyle/>
          <a:p>
            <a:pPr algn="ctr">
              <a:buClr>
                <a:srgbClr val="003366">
                  <a:lumMod val="40000"/>
                  <a:lumOff val="60000"/>
                </a:srgbClr>
              </a:buClr>
              <a:buSzPct val="100000"/>
              <a:defRPr/>
            </a:pPr>
            <a:r>
              <a:rPr lang="es-ES" sz="3200" dirty="0">
                <a:effectLst>
                  <a:outerShdw blurRad="38100" dist="38100" dir="2700000" algn="tl">
                    <a:srgbClr val="000000"/>
                  </a:outerShdw>
                </a:effectLst>
                <a:latin typeface="+mj-lt"/>
                <a:ea typeface="+mj-ea"/>
                <a:cs typeface="+mj-cs"/>
              </a:rPr>
              <a:t>Estado: Instrumento de </a:t>
            </a:r>
            <a:r>
              <a:rPr lang="es-ES" sz="3200" dirty="0" err="1">
                <a:effectLst>
                  <a:outerShdw blurRad="38100" dist="38100" dir="2700000" algn="tl">
                    <a:srgbClr val="000000"/>
                  </a:outerShdw>
                </a:effectLst>
                <a:latin typeface="+mj-lt"/>
                <a:ea typeface="+mj-ea"/>
                <a:cs typeface="+mj-cs"/>
              </a:rPr>
              <a:t>Dominação</a:t>
            </a:r>
            <a:r>
              <a:rPr lang="es-ES" sz="3200" dirty="0">
                <a:effectLst>
                  <a:outerShdw blurRad="38100" dist="38100" dir="2700000" algn="tl">
                    <a:srgbClr val="000000"/>
                  </a:outerShdw>
                </a:effectLst>
                <a:latin typeface="+mj-lt"/>
                <a:ea typeface="+mj-ea"/>
                <a:cs typeface="+mj-cs"/>
              </a:rPr>
              <a:t> de </a:t>
            </a:r>
            <a:r>
              <a:rPr lang="es-ES" sz="3200" dirty="0" err="1">
                <a:effectLst>
                  <a:outerShdw blurRad="38100" dist="38100" dir="2700000" algn="tl">
                    <a:srgbClr val="000000"/>
                  </a:outerShdw>
                </a:effectLst>
                <a:latin typeface="+mj-lt"/>
                <a:ea typeface="+mj-ea"/>
                <a:cs typeface="+mj-cs"/>
              </a:rPr>
              <a:t>Classe</a:t>
            </a:r>
            <a:endParaRPr lang="es-ES" sz="3200" dirty="0">
              <a:effectLst>
                <a:outerShdw blurRad="38100" dist="38100" dir="2700000" algn="tl">
                  <a:srgbClr val="000000"/>
                </a:outerShdw>
              </a:effectLst>
              <a:latin typeface="+mj-lt"/>
              <a:ea typeface="+mj-ea"/>
              <a:cs typeface="+mj-cs"/>
            </a:endParaRPr>
          </a:p>
        </p:txBody>
      </p:sp>
      <p:sp>
        <p:nvSpPr>
          <p:cNvPr id="3" name="Retângulo 2"/>
          <p:cNvSpPr/>
          <p:nvPr/>
        </p:nvSpPr>
        <p:spPr>
          <a:xfrm>
            <a:off x="303213" y="1751013"/>
            <a:ext cx="7921625" cy="2678112"/>
          </a:xfrm>
          <a:prstGeom prst="rect">
            <a:avLst/>
          </a:prstGeom>
        </p:spPr>
        <p:txBody>
          <a:bodyPr>
            <a:spAutoFit/>
          </a:bodyPr>
          <a:lstStyle/>
          <a:p>
            <a:pPr algn="just">
              <a:buClr>
                <a:srgbClr val="5CADFF"/>
              </a:buClr>
              <a:buSzPct val="100000"/>
              <a:defRPr/>
            </a:pPr>
            <a:r>
              <a:rPr lang="es-ES" sz="2400" b="0" dirty="0">
                <a:effectLst>
                  <a:outerShdw blurRad="38100" dist="38100" dir="2700000" algn="tl">
                    <a:srgbClr val="000000"/>
                  </a:outerShdw>
                </a:effectLst>
              </a:rPr>
              <a:t>O estado se </a:t>
            </a:r>
            <a:r>
              <a:rPr lang="es-ES" sz="2400" b="0" dirty="0" err="1">
                <a:effectLst>
                  <a:outerShdw blurRad="38100" dist="38100" dir="2700000" algn="tl">
                    <a:srgbClr val="000000"/>
                  </a:outerShdw>
                </a:effectLst>
              </a:rPr>
              <a:t>institui</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com</a:t>
            </a:r>
            <a:r>
              <a:rPr lang="es-ES" sz="2400" b="0" dirty="0">
                <a:effectLst>
                  <a:outerShdw blurRad="38100" dist="38100" dir="2700000" algn="tl">
                    <a:srgbClr val="000000"/>
                  </a:outerShdw>
                </a:effectLst>
              </a:rPr>
              <a:t> base </a:t>
            </a:r>
            <a:r>
              <a:rPr lang="es-ES" sz="2400" b="0" dirty="0" err="1">
                <a:effectLst>
                  <a:outerShdw blurRad="38100" dist="38100" dir="2700000" algn="tl">
                    <a:srgbClr val="000000"/>
                  </a:outerShdw>
                </a:effectLst>
              </a:rPr>
              <a:t>em</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duas</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funções</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essenciais</a:t>
            </a:r>
            <a:r>
              <a:rPr lang="es-ES" sz="2400" b="0" dirty="0">
                <a:effectLst>
                  <a:outerShdw blurRad="38100" dist="38100" dir="2700000" algn="tl">
                    <a:srgbClr val="000000"/>
                  </a:outerShdw>
                </a:effectLst>
              </a:rPr>
              <a:t>:</a:t>
            </a:r>
          </a:p>
          <a:p>
            <a:pPr algn="just">
              <a:buClr>
                <a:srgbClr val="5CADFF"/>
              </a:buClr>
              <a:buSzPct val="100000"/>
              <a:defRPr/>
            </a:pPr>
            <a:endParaRPr lang="es-ES" sz="2400" b="0" dirty="0">
              <a:effectLst>
                <a:outerShdw blurRad="38100" dist="38100" dir="2700000" algn="tl">
                  <a:srgbClr val="000000"/>
                </a:outerShdw>
              </a:effectLst>
            </a:endParaRPr>
          </a:p>
          <a:p>
            <a:pPr algn="just">
              <a:buClr>
                <a:srgbClr val="5CADFF"/>
              </a:buClr>
              <a:buSzPct val="100000"/>
              <a:defRPr/>
            </a:pPr>
            <a:endParaRPr lang="es-ES" sz="2400" b="0" dirty="0">
              <a:effectLst>
                <a:outerShdw blurRad="38100" dist="38100" dir="2700000" algn="tl">
                  <a:srgbClr val="000000"/>
                </a:outerShdw>
              </a:effectLst>
            </a:endParaRPr>
          </a:p>
          <a:p>
            <a:pPr lvl="1" algn="just">
              <a:buClr>
                <a:srgbClr val="FFC000"/>
              </a:buClr>
              <a:buSzPct val="100000"/>
              <a:defRPr/>
            </a:pP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Função</a:t>
            </a:r>
            <a:r>
              <a:rPr lang="es-ES" sz="2400" b="0" dirty="0">
                <a:effectLst>
                  <a:outerShdw blurRad="38100" dist="38100" dir="2700000" algn="tl">
                    <a:srgbClr val="000000"/>
                  </a:outerShdw>
                </a:effectLst>
              </a:rPr>
              <a:t> de tipo técnico – </a:t>
            </a:r>
            <a:r>
              <a:rPr lang="es-ES" sz="2400" b="0" dirty="0" err="1">
                <a:effectLst>
                  <a:outerShdw blurRad="38100" dist="38100" dir="2700000" algn="tl">
                    <a:srgbClr val="000000"/>
                  </a:outerShdw>
                </a:effectLst>
              </a:rPr>
              <a:t>organizção</a:t>
            </a:r>
            <a:r>
              <a:rPr lang="es-ES" sz="2400" b="0" dirty="0">
                <a:effectLst>
                  <a:outerShdw blurRad="38100" dist="38100" dir="2700000" algn="tl">
                    <a:srgbClr val="000000"/>
                  </a:outerShdw>
                </a:effectLst>
              </a:rPr>
              <a:t> e </a:t>
            </a:r>
            <a:r>
              <a:rPr lang="es-ES" sz="2400" b="0" dirty="0" err="1">
                <a:effectLst>
                  <a:outerShdw blurRad="38100" dist="38100" dir="2700000" algn="tl">
                    <a:srgbClr val="000000"/>
                  </a:outerShdw>
                </a:effectLst>
              </a:rPr>
              <a:t>administração</a:t>
            </a:r>
            <a:r>
              <a:rPr lang="es-ES" sz="2400" b="0" dirty="0">
                <a:effectLst>
                  <a:outerShdw blurRad="38100" dist="38100" dir="2700000" algn="tl">
                    <a:srgbClr val="000000"/>
                  </a:outerShdw>
                </a:effectLst>
              </a:rPr>
              <a:t> para o </a:t>
            </a:r>
            <a:r>
              <a:rPr lang="es-ES" sz="2400" b="0" dirty="0" err="1">
                <a:effectLst>
                  <a:outerShdw blurRad="38100" dist="38100" dir="2700000" algn="tl">
                    <a:srgbClr val="000000"/>
                  </a:outerShdw>
                </a:effectLst>
              </a:rPr>
              <a:t>exercício</a:t>
            </a:r>
            <a:r>
              <a:rPr lang="es-ES" sz="2400" b="0" dirty="0">
                <a:effectLst>
                  <a:outerShdw blurRad="38100" dist="38100" dir="2700000" algn="tl">
                    <a:srgbClr val="000000"/>
                  </a:outerShdw>
                </a:effectLst>
              </a:rPr>
              <a:t> da </a:t>
            </a:r>
            <a:r>
              <a:rPr lang="es-ES" sz="2400" b="0" dirty="0" err="1">
                <a:effectLst>
                  <a:outerShdw blurRad="38100" dist="38100" dir="2700000" algn="tl">
                    <a:srgbClr val="000000"/>
                  </a:outerShdw>
                </a:effectLst>
              </a:rPr>
              <a:t>dominação</a:t>
            </a:r>
            <a:r>
              <a:rPr lang="es-ES" sz="2400" b="0" dirty="0">
                <a:effectLst>
                  <a:outerShdw blurRad="38100" dist="38100" dir="2700000" algn="tl">
                    <a:srgbClr val="000000"/>
                  </a:outerShdw>
                </a:effectLst>
              </a:rPr>
              <a:t> política (</a:t>
            </a:r>
            <a:r>
              <a:rPr lang="es-ES" sz="2400" b="0" dirty="0" err="1">
                <a:effectLst>
                  <a:outerShdw blurRad="38100" dist="38100" dir="2700000" algn="tl">
                    <a:srgbClr val="000000"/>
                  </a:outerShdw>
                </a:effectLst>
              </a:rPr>
              <a:t>inclui</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instâncias</a:t>
            </a:r>
            <a:r>
              <a:rPr lang="es-ES" sz="2400" b="0" dirty="0">
                <a:effectLst>
                  <a:outerShdw blurRad="38100" dist="38100" dir="2700000" algn="tl">
                    <a:srgbClr val="000000"/>
                  </a:outerShdw>
                </a:effectLst>
              </a:rPr>
              <a:t> ideológicas)</a:t>
            </a:r>
            <a:endParaRPr lang="pt-BR" sz="2400" b="0" dirty="0">
              <a:effectLst>
                <a:outerShdw blurRad="38100" dist="38100" dir="2700000" algn="tl">
                  <a:srgbClr val="000000"/>
                </a:outerShdw>
              </a:effectLst>
            </a:endParaRPr>
          </a:p>
        </p:txBody>
      </p:sp>
      <p:sp>
        <p:nvSpPr>
          <p:cNvPr id="4" name="Retângulo 3"/>
          <p:cNvSpPr/>
          <p:nvPr/>
        </p:nvSpPr>
        <p:spPr>
          <a:xfrm>
            <a:off x="827088" y="4676775"/>
            <a:ext cx="5832475" cy="1200150"/>
          </a:xfrm>
          <a:prstGeom prst="rect">
            <a:avLst/>
          </a:prstGeom>
        </p:spPr>
        <p:txBody>
          <a:bodyPr>
            <a:spAutoFit/>
          </a:bodyPr>
          <a:lstStyle/>
          <a:p>
            <a:pPr>
              <a:defRPr/>
            </a:pPr>
            <a:r>
              <a:rPr lang="es-ES" sz="2400" b="0" dirty="0">
                <a:solidFill>
                  <a:srgbClr val="FFFFFF"/>
                </a:solidFill>
                <a:effectLst>
                  <a:outerShdw blurRad="38100" dist="38100" dir="2700000" algn="tl">
                    <a:srgbClr val="000000"/>
                  </a:outerShdw>
                </a:effectLst>
              </a:rPr>
              <a:t>- </a:t>
            </a:r>
            <a:r>
              <a:rPr lang="es-ES" sz="2400" b="0" dirty="0" err="1">
                <a:solidFill>
                  <a:srgbClr val="FFFFFF"/>
                </a:solidFill>
                <a:effectLst>
                  <a:outerShdw blurRad="38100" dist="38100" dir="2700000" algn="tl">
                    <a:srgbClr val="000000"/>
                  </a:outerShdw>
                </a:effectLst>
              </a:rPr>
              <a:t>Função</a:t>
            </a:r>
            <a:r>
              <a:rPr lang="es-ES" sz="2400" b="0" dirty="0">
                <a:solidFill>
                  <a:srgbClr val="FFFFFF"/>
                </a:solidFill>
                <a:effectLst>
                  <a:outerShdw blurRad="38100" dist="38100" dir="2700000" algn="tl">
                    <a:srgbClr val="000000"/>
                  </a:outerShdw>
                </a:effectLst>
              </a:rPr>
              <a:t> </a:t>
            </a:r>
            <a:r>
              <a:rPr lang="es-ES" sz="2400" b="0" dirty="0" err="1">
                <a:solidFill>
                  <a:srgbClr val="FFFFFF"/>
                </a:solidFill>
                <a:effectLst>
                  <a:outerShdw blurRad="38100" dist="38100" dir="2700000" algn="tl">
                    <a:srgbClr val="000000"/>
                  </a:outerShdw>
                </a:effectLst>
              </a:rPr>
              <a:t>repressiva</a:t>
            </a:r>
            <a:r>
              <a:rPr lang="es-ES" sz="2400" b="0" dirty="0">
                <a:solidFill>
                  <a:srgbClr val="FFFFFF"/>
                </a:solidFill>
                <a:effectLst>
                  <a:outerShdw blurRad="38100" dist="38100" dir="2700000" algn="tl">
                    <a:srgbClr val="000000"/>
                  </a:outerShdw>
                </a:effectLst>
              </a:rPr>
              <a:t> – normas e aparatos </a:t>
            </a:r>
            <a:r>
              <a:rPr lang="es-ES" sz="2400" b="0" dirty="0" err="1">
                <a:solidFill>
                  <a:srgbClr val="FFFFFF"/>
                </a:solidFill>
                <a:effectLst>
                  <a:outerShdw blurRad="38100" dist="38100" dir="2700000" algn="tl">
                    <a:srgbClr val="000000"/>
                  </a:outerShdw>
                </a:effectLst>
              </a:rPr>
              <a:t>institucionais</a:t>
            </a:r>
            <a:r>
              <a:rPr lang="es-ES" sz="2400" b="0" dirty="0">
                <a:solidFill>
                  <a:srgbClr val="FFFFFF"/>
                </a:solidFill>
                <a:effectLst>
                  <a:outerShdw blurRad="38100" dist="38100" dir="2700000" algn="tl">
                    <a:srgbClr val="000000"/>
                  </a:outerShdw>
                </a:effectLst>
              </a:rPr>
              <a:t> para a </a:t>
            </a:r>
            <a:r>
              <a:rPr lang="es-ES" sz="2400" b="0" dirty="0" err="1">
                <a:solidFill>
                  <a:srgbClr val="FFFFFF"/>
                </a:solidFill>
                <a:effectLst>
                  <a:outerShdw blurRad="38100" dist="38100" dir="2700000" algn="tl">
                    <a:srgbClr val="000000"/>
                  </a:outerShdw>
                </a:effectLst>
              </a:rPr>
              <a:t>manutenção</a:t>
            </a:r>
            <a:r>
              <a:rPr lang="es-ES" sz="2400" b="0" dirty="0">
                <a:solidFill>
                  <a:srgbClr val="FFFFFF"/>
                </a:solidFill>
                <a:effectLst>
                  <a:outerShdw blurRad="38100" dist="38100" dir="2700000" algn="tl">
                    <a:srgbClr val="000000"/>
                  </a:outerShdw>
                </a:effectLst>
              </a:rPr>
              <a:t> e </a:t>
            </a:r>
            <a:r>
              <a:rPr lang="es-ES" sz="2400" b="0" dirty="0" err="1">
                <a:solidFill>
                  <a:srgbClr val="FFFFFF"/>
                </a:solidFill>
                <a:effectLst>
                  <a:outerShdw blurRad="38100" dist="38100" dir="2700000" algn="tl">
                    <a:srgbClr val="000000"/>
                  </a:outerShdw>
                </a:effectLst>
              </a:rPr>
              <a:t>garantia</a:t>
            </a:r>
            <a:r>
              <a:rPr lang="es-ES" sz="2400" b="0" dirty="0">
                <a:solidFill>
                  <a:srgbClr val="FFFFFF"/>
                </a:solidFill>
                <a:effectLst>
                  <a:outerShdw blurRad="38100" dist="38100" dir="2700000" algn="tl">
                    <a:srgbClr val="000000"/>
                  </a:outerShdw>
                </a:effectLst>
              </a:rPr>
              <a:t> da </a:t>
            </a:r>
            <a:r>
              <a:rPr lang="es-ES" sz="2400" b="0" dirty="0" err="1">
                <a:solidFill>
                  <a:srgbClr val="FFFFFF"/>
                </a:solidFill>
                <a:effectLst>
                  <a:outerShdw blurRad="38100" dist="38100" dir="2700000" algn="tl">
                    <a:srgbClr val="000000"/>
                  </a:outerShdw>
                </a:effectLst>
              </a:rPr>
              <a:t>dominação</a:t>
            </a:r>
            <a:endParaRPr lang="pt-B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cstate="print"/>
          <a:srcRect/>
          <a:stretch>
            <a:fillRect/>
          </a:stretch>
        </p:blipFill>
        <p:spPr bwMode="auto">
          <a:xfrm>
            <a:off x="3735388" y="2924175"/>
            <a:ext cx="1628775" cy="1285875"/>
          </a:xfrm>
          <a:prstGeom prst="rect">
            <a:avLst/>
          </a:prstGeom>
          <a:noFill/>
          <a:ln w="9525" algn="ctr">
            <a:noFill/>
            <a:miter lim="800000"/>
            <a:headEnd/>
            <a:tailEnd/>
          </a:ln>
        </p:spPr>
      </p:pic>
      <p:sp>
        <p:nvSpPr>
          <p:cNvPr id="2" name="Retângulo 1"/>
          <p:cNvSpPr/>
          <p:nvPr/>
        </p:nvSpPr>
        <p:spPr>
          <a:xfrm>
            <a:off x="34925" y="333375"/>
            <a:ext cx="9036050" cy="579438"/>
          </a:xfrm>
          <a:prstGeom prst="rect">
            <a:avLst/>
          </a:prstGeom>
        </p:spPr>
        <p:txBody>
          <a:bodyPr>
            <a:spAutoFit/>
          </a:bodyPr>
          <a:lstStyle/>
          <a:p>
            <a:pPr algn="ctr">
              <a:buClr>
                <a:srgbClr val="003366">
                  <a:lumMod val="40000"/>
                  <a:lumOff val="60000"/>
                </a:srgbClr>
              </a:buClr>
              <a:buSzPct val="100000"/>
              <a:defRPr/>
            </a:pPr>
            <a:r>
              <a:rPr lang="es-ES" sz="3200" dirty="0">
                <a:effectLst>
                  <a:outerShdw blurRad="38100" dist="38100" dir="2700000" algn="tl">
                    <a:srgbClr val="000000"/>
                  </a:outerShdw>
                </a:effectLst>
                <a:latin typeface="+mj-lt"/>
                <a:ea typeface="+mj-ea"/>
                <a:cs typeface="+mj-cs"/>
              </a:rPr>
              <a:t>Tipos de e Estado e Formas de </a:t>
            </a:r>
            <a:r>
              <a:rPr lang="es-ES" sz="3200" dirty="0" err="1">
                <a:effectLst>
                  <a:outerShdw blurRad="38100" dist="38100" dir="2700000" algn="tl">
                    <a:srgbClr val="000000"/>
                  </a:outerShdw>
                </a:effectLst>
                <a:latin typeface="+mj-lt"/>
                <a:ea typeface="+mj-ea"/>
                <a:cs typeface="+mj-cs"/>
              </a:rPr>
              <a:t>Governo</a:t>
            </a:r>
            <a:endParaRPr lang="es-ES" sz="3200" dirty="0">
              <a:effectLst>
                <a:outerShdw blurRad="38100" dist="38100" dir="2700000" algn="tl">
                  <a:srgbClr val="000000"/>
                </a:outerShdw>
              </a:effectLst>
              <a:latin typeface="+mj-lt"/>
              <a:ea typeface="+mj-ea"/>
              <a:cs typeface="+mj-cs"/>
            </a:endParaRPr>
          </a:p>
        </p:txBody>
      </p:sp>
      <p:sp>
        <p:nvSpPr>
          <p:cNvPr id="3" name="Retângulo 2"/>
          <p:cNvSpPr/>
          <p:nvPr/>
        </p:nvSpPr>
        <p:spPr>
          <a:xfrm>
            <a:off x="512763" y="4365625"/>
            <a:ext cx="8313737" cy="2308225"/>
          </a:xfrm>
          <a:prstGeom prst="rect">
            <a:avLst/>
          </a:prstGeom>
        </p:spPr>
        <p:txBody>
          <a:bodyPr>
            <a:spAutoFit/>
          </a:bodyPr>
          <a:lstStyle/>
          <a:p>
            <a:pPr algn="just">
              <a:buClr>
                <a:srgbClr val="5CADFF"/>
              </a:buClr>
              <a:buSzPct val="100000"/>
              <a:defRPr/>
            </a:pPr>
            <a:r>
              <a:rPr lang="es-ES" sz="2400" b="0" dirty="0">
                <a:effectLst>
                  <a:outerShdw blurRad="38100" dist="38100" dir="2700000" algn="tl">
                    <a:srgbClr val="000000"/>
                  </a:outerShdw>
                </a:effectLst>
              </a:rPr>
              <a:t>Dentro do marco de cada </a:t>
            </a:r>
            <a:r>
              <a:rPr lang="es-ES" sz="2400" b="0" dirty="0" err="1">
                <a:effectLst>
                  <a:outerShdw blurRad="38100" dist="38100" dir="2700000" algn="tl">
                    <a:srgbClr val="000000"/>
                  </a:outerShdw>
                </a:effectLst>
              </a:rPr>
              <a:t>um</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destes</a:t>
            </a:r>
            <a:r>
              <a:rPr lang="es-ES" sz="2400" b="0" dirty="0">
                <a:effectLst>
                  <a:outerShdw blurRad="38100" dist="38100" dir="2700000" algn="tl">
                    <a:srgbClr val="000000"/>
                  </a:outerShdw>
                </a:effectLst>
              </a:rPr>
              <a:t> diferentes tipos de estado, </a:t>
            </a:r>
            <a:r>
              <a:rPr lang="es-ES" sz="2400" b="0" dirty="0" err="1">
                <a:effectLst>
                  <a:outerShdw blurRad="38100" dist="38100" dir="2700000" algn="tl">
                    <a:srgbClr val="000000"/>
                  </a:outerShdw>
                </a:effectLst>
              </a:rPr>
              <a:t>podem</a:t>
            </a:r>
            <a:r>
              <a:rPr lang="es-ES" sz="2400" b="0" dirty="0">
                <a:effectLst>
                  <a:outerShdw blurRad="38100" dist="38100" dir="2700000" algn="tl">
                    <a:srgbClr val="000000"/>
                  </a:outerShdw>
                </a:effectLst>
              </a:rPr>
              <a:t> se dar diversas formas de </a:t>
            </a:r>
            <a:r>
              <a:rPr lang="es-ES" sz="2400" b="0" dirty="0" err="1">
                <a:effectLst>
                  <a:outerShdw blurRad="38100" dist="38100" dir="2700000" algn="tl">
                    <a:srgbClr val="000000"/>
                  </a:outerShdw>
                </a:effectLst>
              </a:rPr>
              <a:t>exercer</a:t>
            </a:r>
            <a:r>
              <a:rPr lang="es-ES" sz="2400" b="0" dirty="0">
                <a:effectLst>
                  <a:outerShdw blurRad="38100" dist="38100" dir="2700000" algn="tl">
                    <a:srgbClr val="000000"/>
                  </a:outerShdw>
                </a:effectLst>
              </a:rPr>
              <a:t> a </a:t>
            </a:r>
            <a:r>
              <a:rPr lang="es-ES" sz="2400" b="0" dirty="0" err="1">
                <a:effectLst>
                  <a:outerShdw blurRad="38100" dist="38100" dir="2700000" algn="tl">
                    <a:srgbClr val="000000"/>
                  </a:outerShdw>
                </a:effectLst>
              </a:rPr>
              <a:t>dominação</a:t>
            </a:r>
            <a:r>
              <a:rPr lang="es-ES" sz="2400" b="0" dirty="0">
                <a:effectLst>
                  <a:outerShdw blurRad="38100" dist="38100" dir="2700000" algn="tl">
                    <a:srgbClr val="000000"/>
                  </a:outerShdw>
                </a:effectLst>
              </a:rPr>
              <a:t> por parte da </a:t>
            </a:r>
            <a:r>
              <a:rPr lang="es-ES" sz="2400" b="0" dirty="0" err="1">
                <a:effectLst>
                  <a:outerShdw blurRad="38100" dist="38100" dir="2700000" algn="tl">
                    <a:srgbClr val="000000"/>
                  </a:outerShdw>
                </a:effectLst>
              </a:rPr>
              <a:t>classe</a:t>
            </a:r>
            <a:r>
              <a:rPr lang="es-ES" sz="2400" b="0" dirty="0">
                <a:effectLst>
                  <a:outerShdw blurRad="38100" dist="38100" dir="2700000" algn="tl">
                    <a:srgbClr val="000000"/>
                  </a:outerShdw>
                </a:effectLst>
              </a:rPr>
              <a:t> dominante, desde formas </a:t>
            </a:r>
            <a:r>
              <a:rPr lang="es-ES" sz="2400" b="0" dirty="0" err="1">
                <a:effectLst>
                  <a:outerShdw blurRad="38100" dist="38100" dir="2700000" algn="tl">
                    <a:srgbClr val="000000"/>
                  </a:outerShdw>
                </a:effectLst>
              </a:rPr>
              <a:t>mais</a:t>
            </a:r>
            <a:r>
              <a:rPr lang="es-ES" sz="2400" b="0" dirty="0">
                <a:effectLst>
                  <a:outerShdw blurRad="38100" dist="38100" dir="2700000" algn="tl">
                    <a:srgbClr val="000000"/>
                  </a:outerShdw>
                </a:effectLst>
              </a:rPr>
              <a:t> democráticas até as </a:t>
            </a:r>
            <a:r>
              <a:rPr lang="es-ES" sz="2400" b="0" dirty="0" err="1">
                <a:effectLst>
                  <a:outerShdw blurRad="38100" dist="38100" dir="2700000" algn="tl">
                    <a:srgbClr val="000000"/>
                  </a:outerShdw>
                </a:effectLst>
              </a:rPr>
              <a:t>mais</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ditatoriais</a:t>
            </a:r>
            <a:r>
              <a:rPr lang="es-ES" sz="2400" b="0" dirty="0">
                <a:effectLst>
                  <a:outerShdw blurRad="38100" dist="38100" dir="2700000" algn="tl">
                    <a:srgbClr val="000000"/>
                  </a:outerShdw>
                </a:effectLst>
              </a:rPr>
              <a:t> e </a:t>
            </a:r>
            <a:r>
              <a:rPr lang="es-ES" sz="2400" b="0" dirty="0" err="1">
                <a:effectLst>
                  <a:outerShdw blurRad="38100" dist="38100" dir="2700000" algn="tl">
                    <a:srgbClr val="000000"/>
                  </a:outerShdw>
                </a:effectLst>
              </a:rPr>
              <a:t>unipessoais</a:t>
            </a:r>
            <a:r>
              <a:rPr lang="es-ES" sz="2400" b="0" dirty="0">
                <a:effectLst>
                  <a:outerShdw blurRad="38100" dist="38100" dir="2700000" algn="tl">
                    <a:srgbClr val="000000"/>
                  </a:outerShdw>
                </a:effectLst>
              </a:rPr>
              <a:t>. O carácter de </a:t>
            </a:r>
            <a:r>
              <a:rPr lang="es-ES" sz="2400" b="0" dirty="0" err="1">
                <a:effectLst>
                  <a:outerShdw blurRad="38100" dist="38100" dir="2700000" algn="tl">
                    <a:srgbClr val="000000"/>
                  </a:outerShdw>
                </a:effectLst>
              </a:rPr>
              <a:t>classe</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não</a:t>
            </a:r>
            <a:r>
              <a:rPr lang="es-ES" sz="2400" b="0" dirty="0">
                <a:effectLst>
                  <a:outerShdw blurRad="38100" dist="38100" dir="2700000" algn="tl">
                    <a:srgbClr val="000000"/>
                  </a:outerShdw>
                </a:effectLst>
              </a:rPr>
              <a:t> muda, o que muda </a:t>
            </a:r>
            <a:r>
              <a:rPr lang="es-ES" sz="2400" b="0" dirty="0" err="1">
                <a:effectLst>
                  <a:outerShdw blurRad="38100" dist="38100" dir="2700000" algn="tl">
                    <a:srgbClr val="000000"/>
                  </a:outerShdw>
                </a:effectLst>
              </a:rPr>
              <a:t>são</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suas</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manifestações</a:t>
            </a:r>
            <a:r>
              <a:rPr lang="es-ES" sz="2400" b="0" dirty="0">
                <a:effectLst>
                  <a:outerShdw blurRad="38100" dist="38100" dir="2700000" algn="tl">
                    <a:srgbClr val="000000"/>
                  </a:outerShdw>
                </a:effectLst>
              </a:rPr>
              <a:t> </a:t>
            </a:r>
            <a:r>
              <a:rPr lang="es-ES" sz="2400" b="0" dirty="0" err="1">
                <a:effectLst>
                  <a:outerShdw blurRad="38100" dist="38100" dir="2700000" algn="tl">
                    <a:srgbClr val="000000"/>
                  </a:outerShdw>
                </a:effectLst>
              </a:rPr>
              <a:t>quanto</a:t>
            </a:r>
            <a:r>
              <a:rPr lang="es-ES" sz="2400" b="0" dirty="0">
                <a:effectLst>
                  <a:outerShdw blurRad="38100" dist="38100" dir="2700000" algn="tl">
                    <a:srgbClr val="000000"/>
                  </a:outerShdw>
                </a:effectLst>
              </a:rPr>
              <a:t> a forma de </a:t>
            </a:r>
            <a:r>
              <a:rPr lang="es-ES" sz="2400" b="0" dirty="0" err="1">
                <a:effectLst>
                  <a:outerShdw blurRad="38100" dist="38100" dir="2700000" algn="tl">
                    <a:srgbClr val="000000"/>
                  </a:outerShdw>
                </a:effectLst>
              </a:rPr>
              <a:t>exercer</a:t>
            </a:r>
            <a:r>
              <a:rPr lang="es-ES" sz="2400" b="0" dirty="0">
                <a:effectLst>
                  <a:outerShdw blurRad="38100" dist="38100" dir="2700000" algn="tl">
                    <a:srgbClr val="000000"/>
                  </a:outerShdw>
                </a:effectLst>
              </a:rPr>
              <a:t> a </a:t>
            </a:r>
            <a:r>
              <a:rPr lang="es-ES" sz="2400" b="0" dirty="0" err="1">
                <a:effectLst>
                  <a:outerShdw blurRad="38100" dist="38100" dir="2700000" algn="tl">
                    <a:srgbClr val="000000"/>
                  </a:outerShdw>
                </a:effectLst>
              </a:rPr>
              <a:t>dominação</a:t>
            </a:r>
            <a:r>
              <a:rPr lang="es-ES" sz="2400" b="0" dirty="0">
                <a:effectLst>
                  <a:outerShdw blurRad="38100" dist="38100" dir="2700000" algn="tl">
                    <a:srgbClr val="000000"/>
                  </a:outerShdw>
                </a:effectLst>
              </a:rPr>
              <a:t>.</a:t>
            </a:r>
          </a:p>
        </p:txBody>
      </p:sp>
      <p:sp>
        <p:nvSpPr>
          <p:cNvPr id="4" name="Retângulo 3"/>
          <p:cNvSpPr/>
          <p:nvPr/>
        </p:nvSpPr>
        <p:spPr>
          <a:xfrm>
            <a:off x="512763" y="1196975"/>
            <a:ext cx="8313737" cy="1938338"/>
          </a:xfrm>
          <a:prstGeom prst="rect">
            <a:avLst/>
          </a:prstGeom>
        </p:spPr>
        <p:txBody>
          <a:bodyPr>
            <a:spAutoFit/>
          </a:bodyPr>
          <a:lstStyle/>
          <a:p>
            <a:pPr algn="just">
              <a:buClr>
                <a:srgbClr val="5CADFF"/>
              </a:buClr>
              <a:buSzPct val="100000"/>
              <a:defRPr/>
            </a:pPr>
            <a:r>
              <a:rPr lang="es-ES" sz="2400" b="0" dirty="0">
                <a:solidFill>
                  <a:srgbClr val="FFFFFF"/>
                </a:solidFill>
                <a:effectLst>
                  <a:outerShdw blurRad="38100" dist="38100" dir="2700000" algn="tl">
                    <a:srgbClr val="000000"/>
                  </a:outerShdw>
                </a:effectLst>
              </a:rPr>
              <a:t>O tipo de estado esta relacionado </a:t>
            </a:r>
            <a:r>
              <a:rPr lang="es-ES" sz="2400" b="0" dirty="0" err="1">
                <a:solidFill>
                  <a:srgbClr val="FFFFFF"/>
                </a:solidFill>
                <a:effectLst>
                  <a:outerShdw blurRad="38100" dist="38100" dir="2700000" algn="tl">
                    <a:srgbClr val="000000"/>
                  </a:outerShdw>
                </a:effectLst>
              </a:rPr>
              <a:t>com</a:t>
            </a:r>
            <a:r>
              <a:rPr lang="es-ES" sz="2400" b="0" dirty="0">
                <a:solidFill>
                  <a:srgbClr val="FFFFFF"/>
                </a:solidFill>
                <a:effectLst>
                  <a:outerShdw blurRad="38100" dist="38100" dir="2700000" algn="tl">
                    <a:srgbClr val="000000"/>
                  </a:outerShdw>
                </a:effectLst>
              </a:rPr>
              <a:t> a </a:t>
            </a:r>
            <a:r>
              <a:rPr lang="es-ES" sz="2400" b="0" dirty="0" err="1">
                <a:solidFill>
                  <a:srgbClr val="FFFFFF"/>
                </a:solidFill>
                <a:effectLst>
                  <a:outerShdw blurRad="38100" dist="38100" dir="2700000" algn="tl">
                    <a:srgbClr val="000000"/>
                  </a:outerShdw>
                </a:effectLst>
              </a:rPr>
              <a:t>classe</a:t>
            </a:r>
            <a:r>
              <a:rPr lang="es-ES" sz="2400" b="0" dirty="0">
                <a:solidFill>
                  <a:srgbClr val="FFFFFF"/>
                </a:solidFill>
                <a:effectLst>
                  <a:outerShdw blurRad="38100" dist="38100" dir="2700000" algn="tl">
                    <a:srgbClr val="000000"/>
                  </a:outerShdw>
                </a:effectLst>
              </a:rPr>
              <a:t> à </a:t>
            </a:r>
            <a:r>
              <a:rPr lang="es-ES" sz="2400" b="0" dirty="0" err="1">
                <a:solidFill>
                  <a:srgbClr val="FFFFFF"/>
                </a:solidFill>
                <a:effectLst>
                  <a:outerShdw blurRad="38100" dist="38100" dir="2700000" algn="tl">
                    <a:srgbClr val="000000"/>
                  </a:outerShdw>
                </a:effectLst>
              </a:rPr>
              <a:t>qual</a:t>
            </a:r>
            <a:r>
              <a:rPr lang="es-ES" sz="2400" b="0" dirty="0">
                <a:solidFill>
                  <a:srgbClr val="FFFFFF"/>
                </a:solidFill>
                <a:effectLst>
                  <a:outerShdw blurRad="38100" dist="38100" dir="2700000" algn="tl">
                    <a:srgbClr val="000000"/>
                  </a:outerShdw>
                </a:effectLst>
              </a:rPr>
              <a:t> este </a:t>
            </a:r>
            <a:r>
              <a:rPr lang="es-ES" sz="2400" b="0" dirty="0" err="1">
                <a:solidFill>
                  <a:srgbClr val="FFFFFF"/>
                </a:solidFill>
                <a:effectLst>
                  <a:outerShdw blurRad="38100" dist="38100" dir="2700000" algn="tl">
                    <a:srgbClr val="000000"/>
                  </a:outerShdw>
                </a:effectLst>
              </a:rPr>
              <a:t>serve</a:t>
            </a:r>
            <a:r>
              <a:rPr lang="es-ES" sz="2400" b="0" dirty="0">
                <a:solidFill>
                  <a:srgbClr val="FFFFFF"/>
                </a:solidFill>
                <a:effectLst>
                  <a:outerShdw blurRad="38100" dist="38100" dir="2700000" algn="tl">
                    <a:srgbClr val="000000"/>
                  </a:outerShdw>
                </a:effectLst>
              </a:rPr>
              <a:t> de aparato para </a:t>
            </a:r>
            <a:r>
              <a:rPr lang="es-ES" sz="2400" b="0" dirty="0" err="1">
                <a:solidFill>
                  <a:srgbClr val="FFFFFF"/>
                </a:solidFill>
                <a:effectLst>
                  <a:outerShdw blurRad="38100" dist="38100" dir="2700000" algn="tl">
                    <a:srgbClr val="000000"/>
                  </a:outerShdw>
                </a:effectLst>
              </a:rPr>
              <a:t>reproduzir</a:t>
            </a:r>
            <a:r>
              <a:rPr lang="es-ES" sz="2400" b="0" dirty="0">
                <a:solidFill>
                  <a:srgbClr val="FFFFFF"/>
                </a:solidFill>
                <a:effectLst>
                  <a:outerShdw blurRad="38100" dist="38100" dir="2700000" algn="tl">
                    <a:srgbClr val="000000"/>
                  </a:outerShdw>
                </a:effectLst>
              </a:rPr>
              <a:t> </a:t>
            </a:r>
            <a:r>
              <a:rPr lang="es-ES" sz="2400" b="0" dirty="0" err="1">
                <a:solidFill>
                  <a:srgbClr val="FFFFFF"/>
                </a:solidFill>
                <a:effectLst>
                  <a:outerShdw blurRad="38100" dist="38100" dir="2700000" algn="tl">
                    <a:srgbClr val="000000"/>
                  </a:outerShdw>
                </a:effectLst>
              </a:rPr>
              <a:t>sua</a:t>
            </a:r>
            <a:r>
              <a:rPr lang="es-ES" sz="2400" b="0" dirty="0">
                <a:solidFill>
                  <a:srgbClr val="FFFFFF"/>
                </a:solidFill>
                <a:effectLst>
                  <a:outerShdw blurRad="38100" dist="38100" dir="2700000" algn="tl">
                    <a:srgbClr val="000000"/>
                  </a:outerShdw>
                </a:effectLst>
              </a:rPr>
              <a:t> </a:t>
            </a:r>
            <a:r>
              <a:rPr lang="es-ES" sz="2400" b="0" dirty="0" err="1">
                <a:solidFill>
                  <a:srgbClr val="FFFFFF"/>
                </a:solidFill>
                <a:effectLst>
                  <a:outerShdw blurRad="38100" dist="38100" dir="2700000" algn="tl">
                    <a:srgbClr val="000000"/>
                  </a:outerShdw>
                </a:effectLst>
              </a:rPr>
              <a:t>dominação</a:t>
            </a:r>
            <a:r>
              <a:rPr lang="es-ES" sz="2400" b="0" dirty="0">
                <a:solidFill>
                  <a:srgbClr val="FFFFFF"/>
                </a:solidFill>
                <a:effectLst>
                  <a:outerShdw blurRad="38100" dist="38100" dir="2700000" algn="tl">
                    <a:srgbClr val="000000"/>
                  </a:outerShdw>
                </a:effectLst>
              </a:rPr>
              <a:t>, como </a:t>
            </a:r>
            <a:r>
              <a:rPr lang="es-ES" sz="2400" b="0" dirty="0" err="1">
                <a:solidFill>
                  <a:srgbClr val="FFFFFF"/>
                </a:solidFill>
                <a:effectLst>
                  <a:outerShdw blurRad="38100" dist="38100" dir="2700000" algn="tl">
                    <a:srgbClr val="000000"/>
                  </a:outerShdw>
                </a:effectLst>
              </a:rPr>
              <a:t>classe</a:t>
            </a:r>
            <a:r>
              <a:rPr lang="es-ES" sz="2400" b="0" dirty="0">
                <a:solidFill>
                  <a:srgbClr val="FFFFFF"/>
                </a:solidFill>
                <a:effectLst>
                  <a:outerShdw blurRad="38100" dist="38100" dir="2700000" algn="tl">
                    <a:srgbClr val="000000"/>
                  </a:outerShdw>
                </a:effectLst>
              </a:rPr>
              <a:t> exploradora. </a:t>
            </a:r>
            <a:r>
              <a:rPr lang="es-ES" sz="2400" b="0" dirty="0" err="1">
                <a:solidFill>
                  <a:srgbClr val="FFFFFF"/>
                </a:solidFill>
                <a:effectLst>
                  <a:outerShdw blurRad="38100" dist="38100" dir="2700000" algn="tl">
                    <a:srgbClr val="000000"/>
                  </a:outerShdw>
                </a:effectLst>
              </a:rPr>
              <a:t>Há</a:t>
            </a:r>
            <a:r>
              <a:rPr lang="es-ES" sz="2400" b="0" dirty="0">
                <a:solidFill>
                  <a:srgbClr val="FFFFFF"/>
                </a:solidFill>
                <a:effectLst>
                  <a:outerShdw blurRad="38100" dist="38100" dir="2700000" algn="tl">
                    <a:srgbClr val="000000"/>
                  </a:outerShdw>
                </a:effectLst>
              </a:rPr>
              <a:t> tantos tipos de estados </a:t>
            </a:r>
            <a:r>
              <a:rPr lang="es-ES" sz="2400" b="0" dirty="0" err="1">
                <a:solidFill>
                  <a:srgbClr val="FFFFFF"/>
                </a:solidFill>
                <a:effectLst>
                  <a:outerShdw blurRad="38100" dist="38100" dir="2700000" algn="tl">
                    <a:srgbClr val="000000"/>
                  </a:outerShdw>
                </a:effectLst>
              </a:rPr>
              <a:t>quanto</a:t>
            </a:r>
            <a:r>
              <a:rPr lang="es-ES" sz="2400" b="0" dirty="0">
                <a:solidFill>
                  <a:srgbClr val="FFFFFF"/>
                </a:solidFill>
                <a:effectLst>
                  <a:outerShdw blurRad="38100" dist="38100" dir="2700000" algn="tl">
                    <a:srgbClr val="000000"/>
                  </a:outerShdw>
                </a:effectLst>
              </a:rPr>
              <a:t> </a:t>
            </a:r>
            <a:r>
              <a:rPr lang="es-ES" sz="2400" b="0" dirty="0" err="1">
                <a:solidFill>
                  <a:srgbClr val="FFFFFF"/>
                </a:solidFill>
                <a:effectLst>
                  <a:outerShdw blurRad="38100" dist="38100" dir="2700000" algn="tl">
                    <a:srgbClr val="000000"/>
                  </a:outerShdw>
                </a:effectLst>
              </a:rPr>
              <a:t>classes</a:t>
            </a:r>
            <a:r>
              <a:rPr lang="es-ES" sz="2400" b="0" dirty="0">
                <a:solidFill>
                  <a:srgbClr val="FFFFFF"/>
                </a:solidFill>
                <a:effectLst>
                  <a:outerShdw blurRad="38100" dist="38100" dir="2700000" algn="tl">
                    <a:srgbClr val="000000"/>
                  </a:outerShdw>
                </a:effectLst>
              </a:rPr>
              <a:t> dominantes: </a:t>
            </a:r>
            <a:r>
              <a:rPr lang="es-ES" sz="2400" b="0" dirty="0" err="1">
                <a:solidFill>
                  <a:srgbClr val="FFFFFF"/>
                </a:solidFill>
                <a:effectLst>
                  <a:outerShdw blurRad="38100" dist="38100" dir="2700000" algn="tl">
                    <a:srgbClr val="000000"/>
                  </a:outerShdw>
                </a:effectLst>
              </a:rPr>
              <a:t>escravistas</a:t>
            </a:r>
            <a:r>
              <a:rPr lang="es-ES" sz="2400" b="0" dirty="0">
                <a:solidFill>
                  <a:srgbClr val="FFFFFF"/>
                </a:solidFill>
                <a:effectLst>
                  <a:outerShdw blurRad="38100" dist="38100" dir="2700000" algn="tl">
                    <a:srgbClr val="000000"/>
                  </a:outerShdw>
                </a:effectLst>
              </a:rPr>
              <a:t>, </a:t>
            </a:r>
            <a:r>
              <a:rPr lang="es-ES" sz="2400" b="0" dirty="0" err="1">
                <a:solidFill>
                  <a:srgbClr val="FFFFFF"/>
                </a:solidFill>
                <a:effectLst>
                  <a:outerShdw blurRad="38100" dist="38100" dir="2700000" algn="tl">
                    <a:srgbClr val="000000"/>
                  </a:outerShdw>
                </a:effectLst>
              </a:rPr>
              <a:t>feudais</a:t>
            </a:r>
            <a:r>
              <a:rPr lang="es-ES" sz="2400" b="0" dirty="0">
                <a:solidFill>
                  <a:srgbClr val="FFFFFF"/>
                </a:solidFill>
                <a:effectLst>
                  <a:outerShdw blurRad="38100" dist="38100" dir="2700000" algn="tl">
                    <a:srgbClr val="000000"/>
                  </a:outerShdw>
                </a:effectLst>
              </a:rPr>
              <a:t>, burgueses e proletarios.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2775" y="1700213"/>
            <a:ext cx="8135938" cy="3416300"/>
          </a:xfrm>
          <a:prstGeom prst="rect">
            <a:avLst/>
          </a:prstGeom>
        </p:spPr>
        <p:txBody>
          <a:bodyPr>
            <a:spAutoFit/>
          </a:bodyPr>
          <a:lstStyle/>
          <a:p>
            <a:pPr algn="just">
              <a:buClr>
                <a:srgbClr val="5CADFF"/>
              </a:buClr>
              <a:buSzPct val="100000"/>
              <a:defRPr/>
            </a:pPr>
            <a:r>
              <a:rPr lang="pt-BR" sz="2400" b="0" dirty="0">
                <a:effectLst>
                  <a:outerShdw blurRad="38100" dist="38100" dir="2700000" algn="tl">
                    <a:srgbClr val="000000"/>
                  </a:outerShdw>
                </a:effectLst>
              </a:rPr>
              <a:t>Do mesmo modo que a sociedade burguesa gestou-se no meio do feudalismo, uma nova sociedade está em gestação no processo de crise da sociedade capitalista.</a:t>
            </a:r>
          </a:p>
          <a:p>
            <a:pPr algn="just">
              <a:buClr>
                <a:srgbClr val="5CADFF"/>
              </a:buClr>
              <a:buSzPct val="100000"/>
              <a:defRPr/>
            </a:pPr>
            <a:r>
              <a:rPr lang="pt-BR" sz="2400" b="0" dirty="0">
                <a:effectLst>
                  <a:outerShdw blurRad="38100" dist="38100" dir="2700000" algn="tl">
                    <a:srgbClr val="000000"/>
                  </a:outerShdw>
                </a:effectLst>
              </a:rPr>
              <a:t> </a:t>
            </a:r>
          </a:p>
          <a:p>
            <a:pPr algn="just">
              <a:buClr>
                <a:srgbClr val="5CADFF"/>
              </a:buClr>
              <a:buSzPct val="100000"/>
              <a:defRPr/>
            </a:pPr>
            <a:r>
              <a:rPr lang="pt-BR" sz="2400" b="0" dirty="0">
                <a:effectLst>
                  <a:outerShdw blurRad="38100" dist="38100" dir="2700000" algn="tl">
                    <a:srgbClr val="000000"/>
                  </a:outerShdw>
                </a:effectLst>
              </a:rPr>
              <a:t>As armas com que a burguesia deitou por terra o feudalismo viram-se agora contra a própria burguesia. Mas a burguesia não forjou apenas as armas que lhe trazem a morte; também gerou os homens que manejarão essas armas — os operários modernos, os proletários.</a:t>
            </a:r>
          </a:p>
        </p:txBody>
      </p:sp>
      <p:sp>
        <p:nvSpPr>
          <p:cNvPr id="3" name="Título 1"/>
          <p:cNvSpPr txBox="1">
            <a:spLocks/>
          </p:cNvSpPr>
          <p:nvPr/>
        </p:nvSpPr>
        <p:spPr>
          <a:xfrm>
            <a:off x="1331913" y="549275"/>
            <a:ext cx="6551612" cy="576263"/>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buSzPct val="100000"/>
              <a:defRPr/>
            </a:pPr>
            <a:r>
              <a:rPr lang="pt-BR" sz="3200" dirty="0" smtClean="0">
                <a:solidFill>
                  <a:schemeClr val="tx1"/>
                </a:solidFill>
              </a:rPr>
              <a:t>A Crise da Sociedade Burguesa</a:t>
            </a:r>
            <a:endParaRPr lang="pt-BR" sz="3200" dirty="0"/>
          </a:p>
        </p:txBody>
      </p:sp>
      <p:pic>
        <p:nvPicPr>
          <p:cNvPr id="55300" name="Picture 4"/>
          <p:cNvPicPr>
            <a:picLocks noChangeAspect="1" noChangeArrowheads="1"/>
          </p:cNvPicPr>
          <p:nvPr/>
        </p:nvPicPr>
        <p:blipFill>
          <a:blip r:embed="rId2" cstate="print"/>
          <a:srcRect/>
          <a:stretch>
            <a:fillRect/>
          </a:stretch>
        </p:blipFill>
        <p:spPr bwMode="auto">
          <a:xfrm>
            <a:off x="3132138" y="5257800"/>
            <a:ext cx="2847975" cy="16002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31775" y="3328988"/>
            <a:ext cx="8661400" cy="2260600"/>
          </a:xfrm>
          <a:prstGeom prst="rect">
            <a:avLst/>
          </a:prstGeom>
          <a:noFill/>
          <a:ln>
            <a:noFill/>
          </a:ln>
          <a:effectLst/>
          <a:extLst>
            <a:ext uri="{909E8E84-426E-40DD-AFC4-6F175D3DCCD1}"/>
            <a:ext uri="{91240B29-F687-4F45-9708-019B960494DF}"/>
            <a:ext uri="{AF507438-7753-43E0-B8FC-AC1667EBCBE1}"/>
          </a:extLst>
        </p:spPr>
        <p:txBody>
          <a:bodyPr anchor="ct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defRPr/>
            </a:pPr>
            <a:r>
              <a:rPr lang="pt-BR" altLang="pt-BR" sz="2400" b="0" dirty="0" smtClean="0">
                <a:effectLst>
                  <a:outerShdw blurRad="38100" dist="38100" dir="2700000" algn="tl">
                    <a:srgbClr val="000000">
                      <a:alpha val="43137"/>
                    </a:srgbClr>
                  </a:outerShdw>
                </a:effectLst>
              </a:rPr>
              <a:t>O proletariado utilizará sua supremacia política para arrancar pouco a pouco todo capital à burguesia, para centralizar todos os instrumentos de produção nas mãos do Estado, isto é, do proletariado organizado em classe dominante e para aumentar, o mais rapidamente possível, o total das forças produtivas. </a:t>
            </a:r>
          </a:p>
        </p:txBody>
      </p:sp>
      <p:pic>
        <p:nvPicPr>
          <p:cNvPr id="56323" name="Picture 2"/>
          <p:cNvPicPr>
            <a:picLocks noChangeAspect="1" noChangeArrowheads="1"/>
          </p:cNvPicPr>
          <p:nvPr/>
        </p:nvPicPr>
        <p:blipFill>
          <a:blip r:embed="rId2" cstate="print"/>
          <a:srcRect/>
          <a:stretch>
            <a:fillRect/>
          </a:stretch>
        </p:blipFill>
        <p:spPr bwMode="auto">
          <a:xfrm>
            <a:off x="-19050" y="-7938"/>
            <a:ext cx="3367088" cy="28813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2151063"/>
            <a:ext cx="8945563" cy="4518025"/>
          </a:xfrm>
          <a:prstGeom prst="rect">
            <a:avLst/>
          </a:prstGeom>
          <a:noFill/>
          <a:ln>
            <a:noFill/>
          </a:ln>
          <a:effectLst/>
          <a:extLst>
            <a:ext uri="{909E8E84-426E-40DD-AFC4-6F175D3DCCD1}"/>
            <a:ext uri="{91240B29-F687-4F45-9708-019B960494DF}"/>
            <a:ext uri="{AF507438-7753-43E0-B8FC-AC1667EBCBE1}"/>
          </a:extLst>
        </p:spPr>
        <p:txBody>
          <a:bodyPr anchor="ct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defRPr/>
            </a:pPr>
            <a:r>
              <a:rPr lang="pt-BR" altLang="pt-BR" sz="2200" b="0" dirty="0" smtClean="0">
                <a:effectLst>
                  <a:outerShdw blurRad="38100" dist="38100" dir="2700000" algn="tl">
                    <a:srgbClr val="000000">
                      <a:alpha val="43137"/>
                    </a:srgbClr>
                  </a:outerShdw>
                </a:effectLst>
              </a:rPr>
              <a:t>Uma outra forma desse socialismo ... procura fazer com que os operários se afastem de qualquer movimento revolucionário, demonstrando-lhes ...  uma transformação ... que poderá ser proveitosa para eles. Mas por transformação das condições da vida material, esse socialismo não compreende em absoluto a abolição das relações burguesas de produção - o que só é possível por via revolucionária - mas apenas reformas administrativas realizadas sobre a base das próprias relações de produção burguesas e que, portanto, não afetam as relações entre o capital e o trabalho assalariado, servindo, no melhor dos casos, para diminuir os gastos da burguesia com seu domínio e simplificar o trabalho administrativo de seu Estado. </a:t>
            </a:r>
          </a:p>
        </p:txBody>
      </p:sp>
      <p:sp>
        <p:nvSpPr>
          <p:cNvPr id="3" name="Rectangle 5"/>
          <p:cNvSpPr>
            <a:spLocks noChangeArrowheads="1"/>
          </p:cNvSpPr>
          <p:nvPr/>
        </p:nvSpPr>
        <p:spPr bwMode="auto">
          <a:xfrm>
            <a:off x="250825" y="1200150"/>
            <a:ext cx="8694738" cy="860425"/>
          </a:xfrm>
          <a:prstGeom prst="rect">
            <a:avLst/>
          </a:prstGeom>
          <a:noFill/>
          <a:ln>
            <a:noFill/>
          </a:ln>
          <a:effectLst/>
          <a:extLst>
            <a:ext uri="{909E8E84-426E-40DD-AFC4-6F175D3DCCD1}"/>
            <a:ext uri="{91240B29-F687-4F45-9708-019B960494DF}"/>
            <a:ext uri="{AF507438-7753-43E0-B8FC-AC1667EBCBE1}"/>
          </a:extLst>
        </p:spPr>
        <p:txBody>
          <a:bodyPr anchor="ct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defRPr/>
            </a:pPr>
            <a:r>
              <a:rPr lang="pt-BR" altLang="pt-BR" sz="2200" b="0" dirty="0" smtClean="0">
                <a:effectLst>
                  <a:outerShdw blurRad="38100" dist="38100" dir="2700000" algn="tl">
                    <a:srgbClr val="000000">
                      <a:alpha val="43137"/>
                    </a:srgbClr>
                  </a:outerShdw>
                </a:effectLst>
              </a:rPr>
              <a:t>Os socialistas burgueses querem as condições de vida da sociedade moderna sem as lutas e os perigos que dela decorrem fatalmente. </a:t>
            </a:r>
          </a:p>
        </p:txBody>
      </p:sp>
      <p:pic>
        <p:nvPicPr>
          <p:cNvPr id="57348" name="Picture 2"/>
          <p:cNvPicPr>
            <a:picLocks noChangeAspect="1" noChangeArrowheads="1"/>
          </p:cNvPicPr>
          <p:nvPr/>
        </p:nvPicPr>
        <p:blipFill>
          <a:blip r:embed="rId2" cstate="print"/>
          <a:srcRect/>
          <a:stretch>
            <a:fillRect/>
          </a:stretch>
        </p:blipFill>
        <p:spPr bwMode="auto">
          <a:xfrm>
            <a:off x="4068763" y="188913"/>
            <a:ext cx="1006475" cy="10064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188" y="1298575"/>
            <a:ext cx="7777162" cy="4362450"/>
          </a:xfrm>
          <a:prstGeom prst="rect">
            <a:avLst/>
          </a:prstGeom>
        </p:spPr>
        <p:txBody>
          <a:bodyPr>
            <a:spAutoFit/>
          </a:bodyPr>
          <a:lstStyle/>
          <a:p>
            <a:pPr algn="just">
              <a:buClr>
                <a:schemeClr val="bg1"/>
              </a:buClr>
              <a:buSzPct val="100000"/>
              <a:defRPr/>
            </a:pPr>
            <a:r>
              <a:rPr lang="pt-BR" sz="2800" b="0" dirty="0">
                <a:effectLst>
                  <a:outerShdw blurRad="38100" dist="38100" dir="2700000" algn="tl">
                    <a:srgbClr val="000000"/>
                  </a:outerShdw>
                </a:effectLst>
              </a:rPr>
              <a:t>“Hoje, com uma crise econômica mundial que vem se prolongando desde 2008, o Mouro (Marx) recobrou atualidade. Logo ele que passou a vida escrevendo tanto sobre aquilo que nunca teve: o capital. Assim, tornou-se a bíblia de homens de negócios de Wall Street. Mas por pouco tempo. É que a teoria marxista das crises não oferece solução para o modo de produção capitalista. Ao contrário. Ela prediz a possibilidade do seu fim.” (Lincoln </a:t>
            </a:r>
            <a:r>
              <a:rPr lang="pt-BR" sz="2800" b="0" dirty="0" err="1">
                <a:effectLst>
                  <a:outerShdw blurRad="38100" dist="38100" dir="2700000" algn="tl">
                    <a:srgbClr val="000000"/>
                  </a:outerShdw>
                </a:effectLst>
              </a:rPr>
              <a:t>Secco</a:t>
            </a:r>
            <a:r>
              <a:rPr lang="pt-BR" sz="2800" b="0" dirty="0">
                <a:effectLst>
                  <a:outerShdw blurRad="38100" dist="38100" dir="2700000" algn="tl">
                    <a:srgbClr val="000000"/>
                  </a:outerShdw>
                </a:effectLst>
              </a:rPr>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2700" y="20638"/>
            <a:ext cx="2689225" cy="3351212"/>
          </a:xfrm>
          <a:prstGeom prst="rect">
            <a:avLst/>
          </a:prstGeom>
          <a:noFill/>
          <a:ln w="9525" algn="ctr">
            <a:noFill/>
            <a:miter lim="800000"/>
            <a:headEnd/>
            <a:tailEnd/>
          </a:ln>
        </p:spPr>
      </p:pic>
      <p:pic>
        <p:nvPicPr>
          <p:cNvPr id="59395" name="Picture 3"/>
          <p:cNvPicPr>
            <a:picLocks noChangeAspect="1" noChangeArrowheads="1"/>
          </p:cNvPicPr>
          <p:nvPr/>
        </p:nvPicPr>
        <p:blipFill>
          <a:blip r:embed="rId3" cstate="print"/>
          <a:srcRect/>
          <a:stretch>
            <a:fillRect/>
          </a:stretch>
        </p:blipFill>
        <p:spPr bwMode="auto">
          <a:xfrm>
            <a:off x="17463" y="3043238"/>
            <a:ext cx="2684462" cy="3790950"/>
          </a:xfrm>
          <a:prstGeom prst="rect">
            <a:avLst/>
          </a:prstGeom>
          <a:noFill/>
          <a:ln w="9525" algn="ctr">
            <a:noFill/>
            <a:miter lim="800000"/>
            <a:headEnd/>
            <a:tailEnd/>
          </a:ln>
        </p:spPr>
      </p:pic>
      <p:sp>
        <p:nvSpPr>
          <p:cNvPr id="2" name="Retângulo 1"/>
          <p:cNvSpPr/>
          <p:nvPr/>
        </p:nvSpPr>
        <p:spPr>
          <a:xfrm>
            <a:off x="2987675" y="476250"/>
            <a:ext cx="5184775" cy="2862263"/>
          </a:xfrm>
          <a:prstGeom prst="rect">
            <a:avLst/>
          </a:prstGeom>
        </p:spPr>
        <p:txBody>
          <a:bodyPr>
            <a:spAutoFit/>
          </a:bodyPr>
          <a:lstStyle/>
          <a:p>
            <a:pPr algn="ctr">
              <a:buSzPct val="100000"/>
              <a:defRPr/>
            </a:pPr>
            <a:r>
              <a:rPr lang="pt-BR" sz="3200" dirty="0">
                <a:solidFill>
                  <a:srgbClr val="FFFFFF"/>
                </a:solidFill>
                <a:effectLst>
                  <a:outerShdw blurRad="38100" dist="38100" dir="2700000" algn="tl">
                    <a:srgbClr val="000000"/>
                  </a:outerShdw>
                </a:effectLst>
              </a:rPr>
              <a:t>Antônio Gramsci</a:t>
            </a:r>
          </a:p>
          <a:p>
            <a:pPr algn="ctr">
              <a:buSzPct val="100000"/>
              <a:defRPr/>
            </a:pPr>
            <a:endParaRPr lang="pt-BR" sz="3200" dirty="0">
              <a:solidFill>
                <a:srgbClr val="FFFFFF"/>
              </a:solidFill>
              <a:effectLst>
                <a:outerShdw blurRad="38100" dist="38100" dir="2700000" algn="tl">
                  <a:srgbClr val="000000"/>
                </a:outerShdw>
              </a:effectLst>
            </a:endParaRPr>
          </a:p>
          <a:p>
            <a:pPr algn="ctr">
              <a:buSzPct val="100000"/>
              <a:defRPr/>
            </a:pPr>
            <a:r>
              <a:rPr lang="pt-BR" sz="2800" b="0" dirty="0">
                <a:solidFill>
                  <a:srgbClr val="FFFFFF"/>
                </a:solidFill>
                <a:effectLst>
                  <a:outerShdw blurRad="38100" dist="38100" dir="2700000" algn="tl">
                    <a:srgbClr val="000000"/>
                  </a:outerShdw>
                </a:effectLst>
              </a:rPr>
              <a:t>Filósofo, jornalista, cientista político, antifascista e fundador do Partido Comunista Italiano</a:t>
            </a:r>
          </a:p>
          <a:p>
            <a:pPr algn="ctr">
              <a:buSzPct val="100000"/>
              <a:defRPr/>
            </a:pPr>
            <a:r>
              <a:rPr lang="pt-BR" sz="3200" dirty="0">
                <a:solidFill>
                  <a:srgbClr val="FFFFFF"/>
                </a:solidFill>
                <a:effectLst>
                  <a:outerShdw blurRad="38100" dist="38100" dir="2700000" algn="tl">
                    <a:srgbClr val="000000"/>
                  </a:outerShdw>
                </a:effectLst>
              </a:rPr>
              <a:t> </a:t>
            </a:r>
            <a:r>
              <a:rPr lang="pt-BR" sz="2800" b="0" dirty="0">
                <a:solidFill>
                  <a:srgbClr val="FFFFFF"/>
                </a:solidFill>
                <a:effectLst>
                  <a:outerShdw blurRad="38100" dist="38100" dir="2700000" algn="tl">
                    <a:srgbClr val="000000"/>
                  </a:outerShdw>
                </a:effectLst>
              </a:rPr>
              <a:t>(1891-1937) </a:t>
            </a:r>
            <a:endParaRPr lang="pt-BR" sz="2800" b="0" dirty="0"/>
          </a:p>
        </p:txBody>
      </p:sp>
      <p:sp>
        <p:nvSpPr>
          <p:cNvPr id="3" name="Retângulo 2"/>
          <p:cNvSpPr/>
          <p:nvPr/>
        </p:nvSpPr>
        <p:spPr>
          <a:xfrm>
            <a:off x="3992563" y="4491038"/>
            <a:ext cx="3598862" cy="954087"/>
          </a:xfrm>
          <a:prstGeom prst="rect">
            <a:avLst/>
          </a:prstGeom>
        </p:spPr>
        <p:txBody>
          <a:bodyPr wrap="none">
            <a:spAutoFit/>
          </a:bodyPr>
          <a:lstStyle/>
          <a:p>
            <a:pPr algn="just">
              <a:buClr>
                <a:srgbClr val="FFC000"/>
              </a:buClr>
              <a:buSzPct val="100000"/>
              <a:defRPr/>
            </a:pPr>
            <a:r>
              <a:rPr lang="pt-BR" sz="2800" b="0" dirty="0">
                <a:effectLst>
                  <a:outerShdw blurRad="38100" dist="38100" dir="2700000" algn="tl">
                    <a:srgbClr val="000000"/>
                  </a:outerShdw>
                </a:effectLst>
              </a:rPr>
              <a:t>Cadernos do Cárcere </a:t>
            </a:r>
          </a:p>
          <a:p>
            <a:pPr algn="ctr">
              <a:buSzPct val="100000"/>
              <a:defRPr/>
            </a:pPr>
            <a:r>
              <a:rPr lang="pt-BR" sz="2800" b="0" dirty="0">
                <a:effectLst>
                  <a:outerShdw blurRad="38100" dist="38100" dir="2700000" algn="tl">
                    <a:srgbClr val="000000"/>
                  </a:outerShdw>
                </a:effectLst>
              </a:rPr>
              <a:t>(1935)</a:t>
            </a:r>
            <a:endParaRPr lang="pt-BR" sz="2800" b="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cstate="print"/>
          <a:srcRect/>
          <a:stretch>
            <a:fillRect/>
          </a:stretch>
        </p:blipFill>
        <p:spPr bwMode="auto">
          <a:xfrm>
            <a:off x="6677025" y="5010150"/>
            <a:ext cx="2466975" cy="1847850"/>
          </a:xfrm>
          <a:prstGeom prst="rect">
            <a:avLst/>
          </a:prstGeom>
          <a:noFill/>
          <a:ln w="9525" algn="ctr">
            <a:noFill/>
            <a:miter lim="800000"/>
            <a:headEnd/>
            <a:tailEnd/>
          </a:ln>
        </p:spPr>
      </p:pic>
      <p:sp>
        <p:nvSpPr>
          <p:cNvPr id="2" name="Rectangle 2"/>
          <p:cNvSpPr>
            <a:spLocks noChangeArrowheads="1"/>
          </p:cNvSpPr>
          <p:nvPr/>
        </p:nvSpPr>
        <p:spPr bwMode="auto">
          <a:xfrm>
            <a:off x="1835150" y="476250"/>
            <a:ext cx="5473700" cy="865188"/>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Temas de Gramsci</a:t>
            </a:r>
            <a:endParaRPr lang="pt-BR" sz="2800" b="0" dirty="0">
              <a:effectLst>
                <a:outerShdw blurRad="38100" dist="38100" dir="2700000" algn="tl">
                  <a:srgbClr val="000000"/>
                </a:outerShdw>
              </a:effectLst>
            </a:endParaRPr>
          </a:p>
        </p:txBody>
      </p:sp>
      <p:sp>
        <p:nvSpPr>
          <p:cNvPr id="3" name="Rectangle 3"/>
          <p:cNvSpPr>
            <a:spLocks noChangeArrowheads="1"/>
          </p:cNvSpPr>
          <p:nvPr/>
        </p:nvSpPr>
        <p:spPr bwMode="auto">
          <a:xfrm>
            <a:off x="323850" y="1628775"/>
            <a:ext cx="8640763" cy="3381375"/>
          </a:xfrm>
          <a:prstGeom prst="rect">
            <a:avLst/>
          </a:prstGeom>
          <a:noFill/>
          <a:ln>
            <a:noFill/>
          </a:ln>
          <a:effectLst/>
          <a:extLst>
            <a:ext uri="{909E8E84-426E-40DD-AFC4-6F175D3DCCD1}"/>
            <a:ext uri="{91240B29-F687-4F45-9708-019B960494DF}"/>
            <a:ext uri="{AF507438-7753-43E0-B8FC-AC1667EBCBE1}"/>
          </a:extLst>
        </p:spPr>
        <p:txBody>
          <a:bodyPr/>
          <a:lstStyle/>
          <a:p>
            <a:pPr algn="just">
              <a:buClr>
                <a:schemeClr val="bg2">
                  <a:lumMod val="40000"/>
                  <a:lumOff val="60000"/>
                </a:schemeClr>
              </a:buClr>
              <a:buSzPct val="100000"/>
              <a:defRPr/>
            </a:pPr>
            <a:r>
              <a:rPr lang="pt-BR" sz="2400" b="0" dirty="0">
                <a:effectLst>
                  <a:outerShdw blurRad="38100" dist="38100" dir="2700000" algn="tl">
                    <a:srgbClr val="000000"/>
                  </a:outerShdw>
                </a:effectLst>
              </a:rPr>
              <a:t>Gramsci retoma os temas do marxismo, sob uma perspectiva crítica, no sentido de aprofundá-los, como instrumentos da luta política de seu tempo na Itália.</a:t>
            </a:r>
          </a:p>
          <a:p>
            <a:pPr algn="just">
              <a:buClr>
                <a:schemeClr val="bg2">
                  <a:lumMod val="40000"/>
                  <a:lumOff val="60000"/>
                </a:schemeClr>
              </a:buClr>
              <a:buSzPct val="100000"/>
              <a:defRPr/>
            </a:pPr>
            <a:endParaRPr lang="pt-BR" sz="2400" b="0" dirty="0">
              <a:effectLst>
                <a:outerShdw blurRad="38100" dist="38100" dir="2700000" algn="tl">
                  <a:srgbClr val="000000"/>
                </a:outerShdw>
              </a:effectLst>
            </a:endParaRPr>
          </a:p>
          <a:p>
            <a:pPr algn="just">
              <a:buClr>
                <a:schemeClr val="bg2">
                  <a:lumMod val="40000"/>
                  <a:lumOff val="60000"/>
                </a:schemeClr>
              </a:buClr>
              <a:buSzPct val="100000"/>
              <a:defRPr/>
            </a:pPr>
            <a:r>
              <a:rPr lang="pt-BR" sz="2400" b="0" dirty="0">
                <a:effectLst>
                  <a:outerShdw blurRad="38100" dist="38100" dir="2700000" algn="tl">
                    <a:srgbClr val="000000"/>
                  </a:outerShdw>
                </a:effectLst>
              </a:rPr>
              <a:t>Privilegia principalmente os conceitos referentes à ideologia e a ação política como instrumentos de dominação. Interessa-lhe identificar formas de fazer avançar a luta dos trabalhadores, em meio à realidade política de um país em crise, à beira do fascismo e, posteriormente, nele imersa.</a:t>
            </a:r>
          </a:p>
          <a:p>
            <a:pPr algn="just">
              <a:buClr>
                <a:schemeClr val="bg2">
                  <a:lumMod val="40000"/>
                  <a:lumOff val="60000"/>
                </a:schemeClr>
              </a:buClr>
              <a:buSzPct val="100000"/>
              <a:defRPr/>
            </a:pPr>
            <a:endParaRPr lang="pt-BR" sz="2400" b="0" dirty="0">
              <a:effectLst>
                <a:outerShdw blurRad="38100" dist="38100" dir="2700000" algn="tl">
                  <a:srgbClr val="000000"/>
                </a:outerShdw>
              </a:effectLst>
              <a:cs typeface="Times New Roman" pitchFamily="18" charset="0"/>
            </a:endParaRPr>
          </a:p>
        </p:txBody>
      </p:sp>
      <p:sp>
        <p:nvSpPr>
          <p:cNvPr id="4" name="Retângulo 3"/>
          <p:cNvSpPr/>
          <p:nvPr/>
        </p:nvSpPr>
        <p:spPr>
          <a:xfrm>
            <a:off x="323850" y="5149850"/>
            <a:ext cx="6264275" cy="1200150"/>
          </a:xfrm>
          <a:prstGeom prst="rect">
            <a:avLst/>
          </a:prstGeom>
        </p:spPr>
        <p:txBody>
          <a:bodyPr>
            <a:spAutoFit/>
          </a:bodyPr>
          <a:lstStyle/>
          <a:p>
            <a:pPr algn="just">
              <a:buClr>
                <a:srgbClr val="003366">
                  <a:lumMod val="40000"/>
                  <a:lumOff val="60000"/>
                </a:srgbClr>
              </a:buClr>
              <a:buSzPct val="100000"/>
              <a:defRPr/>
            </a:pPr>
            <a:r>
              <a:rPr lang="pt-BR" sz="2400" b="0" dirty="0">
                <a:solidFill>
                  <a:srgbClr val="FFFFFF"/>
                </a:solidFill>
                <a:effectLst>
                  <a:outerShdw blurRad="38100" dist="38100" dir="2700000" algn="tl">
                    <a:srgbClr val="000000"/>
                  </a:outerShdw>
                </a:effectLst>
                <a:cs typeface="Times New Roman" pitchFamily="18" charset="0"/>
              </a:rPr>
              <a:t>Parte de sua obra foi escrita nos cárceres deste regime, o que, por vezes, torna difícil seu entendimento.</a:t>
            </a:r>
            <a:endParaRPr lang="pt-BR" sz="2800" b="0" dirty="0">
              <a:solidFill>
                <a:srgbClr val="FFFFFF"/>
              </a:solidFill>
              <a:effectLst>
                <a:outerShdw blurRad="38100" dist="38100" dir="2700000" algn="tl">
                  <a:srgbClr val="000000"/>
                </a:outerShdw>
              </a:effectLst>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3059113" cy="2428875"/>
          </a:xfrm>
          <a:prstGeom prst="rect">
            <a:avLst/>
          </a:prstGeom>
          <a:noFill/>
          <a:ln w="9525" algn="ctr">
            <a:noFill/>
            <a:miter lim="800000"/>
            <a:headEnd/>
            <a:tailEnd/>
          </a:ln>
        </p:spPr>
      </p:pic>
      <p:sp>
        <p:nvSpPr>
          <p:cNvPr id="2" name="Rectangle 4"/>
          <p:cNvSpPr>
            <a:spLocks noChangeArrowheads="1"/>
          </p:cNvSpPr>
          <p:nvPr/>
        </p:nvSpPr>
        <p:spPr bwMode="auto">
          <a:xfrm>
            <a:off x="250825" y="2852738"/>
            <a:ext cx="8642350" cy="3638550"/>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defRPr/>
            </a:pPr>
            <a:r>
              <a:rPr lang="pt-BR" altLang="pt-BR" sz="2400" b="0" dirty="0" smtClean="0">
                <a:effectLst>
                  <a:outerShdw blurRad="38100" dist="38100" dir="2700000" algn="tl">
                    <a:srgbClr val="000000">
                      <a:alpha val="43137"/>
                    </a:srgbClr>
                  </a:outerShdw>
                </a:effectLst>
              </a:rPr>
              <a:t>Da cultura das terras resulta necessariamente a sua partilha, e, da propriedade, uma vez reconhecida, as primeiras regras de justiça: porque, para dar a cada um o seu, é preciso que cada um possa ter alguma coisa; de resto, como os homens começassem a levar suas vistas para o futuro, vendo todos que tinham alguns bens que perder, não houve nenhum que não receasse para si a represália dos males que pudesse causar a outrem. [...]</a:t>
            </a:r>
          </a:p>
        </p:txBody>
      </p:sp>
      <p:sp>
        <p:nvSpPr>
          <p:cNvPr id="4" name="Rectangle 2"/>
          <p:cNvSpPr txBox="1">
            <a:spLocks noChangeArrowheads="1"/>
          </p:cNvSpPr>
          <p:nvPr/>
        </p:nvSpPr>
        <p:spPr>
          <a:xfrm>
            <a:off x="1311275" y="517525"/>
            <a:ext cx="8229600" cy="608013"/>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pt-BR" sz="3200" kern="0" smtClean="0">
                <a:solidFill>
                  <a:schemeClr val="tx1"/>
                </a:solidFill>
              </a:rPr>
              <a:t>Temas de Rousseau</a:t>
            </a:r>
            <a:endParaRPr lang="pt-BR" sz="3200" b="0" kern="0" dirty="0" smtClean="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3" cstate="print"/>
          <a:srcRect/>
          <a:stretch>
            <a:fillRect/>
          </a:stretch>
        </p:blipFill>
        <p:spPr bwMode="auto">
          <a:xfrm>
            <a:off x="0" y="5099050"/>
            <a:ext cx="2619375" cy="1743075"/>
          </a:xfrm>
          <a:prstGeom prst="rect">
            <a:avLst/>
          </a:prstGeom>
          <a:noFill/>
          <a:ln w="9525" algn="ctr">
            <a:noFill/>
            <a:miter lim="800000"/>
            <a:headEnd/>
            <a:tailEnd/>
          </a:ln>
        </p:spPr>
      </p:pic>
      <p:sp>
        <p:nvSpPr>
          <p:cNvPr id="258050" name="Rectangle 2"/>
          <p:cNvSpPr>
            <a:spLocks noChangeArrowheads="1"/>
          </p:cNvSpPr>
          <p:nvPr/>
        </p:nvSpPr>
        <p:spPr bwMode="auto">
          <a:xfrm>
            <a:off x="304800" y="693738"/>
            <a:ext cx="8534400" cy="863600"/>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Instrumentos de Dominação e Controle</a:t>
            </a:r>
            <a:endParaRPr lang="pt-BR" sz="2800" b="0" dirty="0">
              <a:effectLst>
                <a:outerShdw blurRad="38100" dist="38100" dir="2700000" algn="tl">
                  <a:srgbClr val="000000"/>
                </a:outerShdw>
              </a:effectLst>
            </a:endParaRPr>
          </a:p>
        </p:txBody>
      </p:sp>
      <p:sp>
        <p:nvSpPr>
          <p:cNvPr id="258051" name="Rectangle 3"/>
          <p:cNvSpPr>
            <a:spLocks noChangeArrowheads="1"/>
          </p:cNvSpPr>
          <p:nvPr/>
        </p:nvSpPr>
        <p:spPr bwMode="auto">
          <a:xfrm>
            <a:off x="446088" y="1700213"/>
            <a:ext cx="8229600" cy="3270250"/>
          </a:xfrm>
          <a:prstGeom prst="rect">
            <a:avLst/>
          </a:prstGeom>
          <a:noFill/>
          <a:ln>
            <a:noFill/>
          </a:ln>
          <a:effectLst/>
          <a:extLst>
            <a:ext uri="{909E8E84-426E-40DD-AFC4-6F175D3DCCD1}"/>
            <a:ext uri="{91240B29-F687-4F45-9708-019B960494DF}"/>
            <a:ext uri="{AF507438-7753-43E0-B8FC-AC1667EBCBE1}"/>
          </a:extLst>
        </p:spPr>
        <p:txBody>
          <a:bodyPr/>
          <a:lstStyle/>
          <a:p>
            <a:pPr algn="just" eaLnBrk="1" hangingPunct="1">
              <a:spcBef>
                <a:spcPct val="20000"/>
              </a:spcBef>
              <a:buClr>
                <a:schemeClr val="hlink"/>
              </a:buClr>
              <a:buSzPct val="65000"/>
              <a:defRPr/>
            </a:pPr>
            <a:r>
              <a:rPr lang="pt-BR" sz="2400" b="0" dirty="0">
                <a:solidFill>
                  <a:srgbClr val="FFC000"/>
                </a:solidFill>
                <a:effectLst>
                  <a:outerShdw blurRad="38100" dist="38100" dir="2700000" algn="tl">
                    <a:srgbClr val="000000"/>
                  </a:outerShdw>
                </a:effectLst>
                <a:cs typeface="Times New Roman" pitchFamily="18" charset="0"/>
              </a:rPr>
              <a:t>DOMÍNIO E DIREÇÃO</a:t>
            </a:r>
            <a:r>
              <a:rPr lang="pt-BR" sz="2400" b="0" dirty="0">
                <a:solidFill>
                  <a:srgbClr val="FFC000"/>
                </a:solidFill>
                <a:effectLst>
                  <a:outerShdw blurRad="38100" dist="38100" dir="2700000" algn="tl">
                    <a:srgbClr val="000000"/>
                  </a:outerShdw>
                </a:effectLst>
              </a:rPr>
              <a:t> </a:t>
            </a:r>
            <a:r>
              <a:rPr lang="pt-BR" sz="2400" b="0" dirty="0">
                <a:effectLst>
                  <a:outerShdw blurRad="38100" dist="38100" dir="2700000" algn="tl">
                    <a:srgbClr val="000000"/>
                  </a:outerShdw>
                </a:effectLst>
              </a:rPr>
              <a:t>– Critérios sobre os quais se baseia a supremacia de um classe ou grupo social sobre os demais: um grupo domina e submete os adversários, inclusive com o uso das forças armadas, e dirige os grupos afins e aliados</a:t>
            </a:r>
          </a:p>
          <a:p>
            <a:pPr algn="just" eaLnBrk="1" hangingPunct="1">
              <a:spcBef>
                <a:spcPct val="20000"/>
              </a:spcBef>
              <a:buClr>
                <a:schemeClr val="hlink"/>
              </a:buClr>
              <a:buSzPct val="65000"/>
              <a:defRPr/>
            </a:pPr>
            <a:endParaRPr lang="pt-BR" sz="1200" b="0" dirty="0">
              <a:effectLst>
                <a:outerShdw blurRad="38100" dist="38100" dir="2700000" algn="tl">
                  <a:srgbClr val="000000"/>
                </a:outerShdw>
              </a:effectLst>
            </a:endParaRPr>
          </a:p>
          <a:p>
            <a:pPr algn="just" eaLnBrk="1" hangingPunct="1">
              <a:spcBef>
                <a:spcPct val="20000"/>
              </a:spcBef>
              <a:buClr>
                <a:schemeClr val="hlink"/>
              </a:buClr>
              <a:buSzPct val="65000"/>
              <a:defRPr/>
            </a:pPr>
            <a:r>
              <a:rPr lang="pt-BR" sz="2400" b="0" dirty="0">
                <a:solidFill>
                  <a:srgbClr val="FFC000"/>
                </a:solidFill>
                <a:effectLst>
                  <a:outerShdw blurRad="38100" dist="38100" dir="2700000" algn="tl">
                    <a:srgbClr val="000000"/>
                  </a:outerShdw>
                </a:effectLst>
              </a:rPr>
              <a:t>COERÇÃO E CONSENSO </a:t>
            </a:r>
            <a:r>
              <a:rPr lang="pt-BR" sz="2400" b="0" dirty="0">
                <a:effectLst>
                  <a:outerShdw blurRad="38100" dist="38100" dir="2700000" algn="tl">
                    <a:srgbClr val="000000"/>
                  </a:outerShdw>
                </a:effectLst>
              </a:rPr>
              <a:t>- </a:t>
            </a:r>
            <a:r>
              <a:rPr lang="pt-BR" sz="2400" b="0" dirty="0">
                <a:effectLst>
                  <a:outerShdw blurRad="38100" dist="38100" dir="2700000" algn="tl">
                    <a:srgbClr val="000000"/>
                  </a:outerShdw>
                </a:effectLst>
                <a:cs typeface="Times New Roman" pitchFamily="18" charset="0"/>
              </a:rPr>
              <a:t>não são opostos, já que a força é um elemento constitutivo do consenso; qualquer ruptura deste traz à tona os mecanismos de coerção, que</a:t>
            </a:r>
          </a:p>
        </p:txBody>
      </p:sp>
      <p:sp>
        <p:nvSpPr>
          <p:cNvPr id="2" name="Retângulo 1"/>
          <p:cNvSpPr/>
          <p:nvPr/>
        </p:nvSpPr>
        <p:spPr>
          <a:xfrm>
            <a:off x="2822575" y="5099050"/>
            <a:ext cx="5853113" cy="1570038"/>
          </a:xfrm>
          <a:prstGeom prst="rect">
            <a:avLst/>
          </a:prstGeom>
        </p:spPr>
        <p:txBody>
          <a:bodyPr>
            <a:spAutoFit/>
          </a:bodyPr>
          <a:lstStyle/>
          <a:p>
            <a:pPr algn="just" eaLnBrk="1" hangingPunct="1">
              <a:spcBef>
                <a:spcPct val="20000"/>
              </a:spcBef>
              <a:buClr>
                <a:srgbClr val="00CCFF"/>
              </a:buClr>
              <a:buSzPct val="65000"/>
              <a:defRPr/>
            </a:pPr>
            <a:r>
              <a:rPr lang="pt-BR" sz="2400" b="0" dirty="0">
                <a:solidFill>
                  <a:srgbClr val="FFFFFF"/>
                </a:solidFill>
                <a:effectLst>
                  <a:outerShdw blurRad="38100" dist="38100" dir="2700000" algn="tl">
                    <a:srgbClr val="000000"/>
                  </a:outerShdw>
                </a:effectLst>
                <a:cs typeface="Times New Roman" pitchFamily="18" charset="0"/>
              </a:rPr>
              <a:t>permanecem latentes enquanto o consenso se mostrar suficiente para manter a reprodução das relações sociais de dominação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p:cNvPicPr>
            <a:picLocks noChangeAspect="1" noChangeArrowheads="1"/>
          </p:cNvPicPr>
          <p:nvPr/>
        </p:nvPicPr>
        <p:blipFill>
          <a:blip r:embed="rId3" cstate="print"/>
          <a:srcRect/>
          <a:stretch>
            <a:fillRect/>
          </a:stretch>
        </p:blipFill>
        <p:spPr bwMode="auto">
          <a:xfrm>
            <a:off x="0" y="0"/>
            <a:ext cx="1979613" cy="2754313"/>
          </a:xfrm>
          <a:prstGeom prst="rect">
            <a:avLst/>
          </a:prstGeom>
          <a:noFill/>
          <a:ln w="9525" algn="ctr">
            <a:noFill/>
            <a:miter lim="800000"/>
            <a:headEnd/>
            <a:tailEnd/>
          </a:ln>
        </p:spPr>
      </p:pic>
      <p:sp>
        <p:nvSpPr>
          <p:cNvPr id="259074" name="Rectangle 2"/>
          <p:cNvSpPr>
            <a:spLocks noChangeArrowheads="1"/>
          </p:cNvSpPr>
          <p:nvPr/>
        </p:nvSpPr>
        <p:spPr bwMode="auto">
          <a:xfrm>
            <a:off x="1619250" y="741363"/>
            <a:ext cx="6211888" cy="10318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Temas de Gramsci</a:t>
            </a:r>
            <a:endParaRPr lang="pt-BR" sz="2800" b="0" dirty="0">
              <a:effectLst>
                <a:outerShdw blurRad="38100" dist="38100" dir="2700000" algn="tl">
                  <a:srgbClr val="000000"/>
                </a:outerShdw>
              </a:effectLst>
            </a:endParaRPr>
          </a:p>
        </p:txBody>
      </p:sp>
      <p:sp>
        <p:nvSpPr>
          <p:cNvPr id="259075" name="Rectangle 3"/>
          <p:cNvSpPr>
            <a:spLocks noChangeArrowheads="1"/>
          </p:cNvSpPr>
          <p:nvPr/>
        </p:nvSpPr>
        <p:spPr bwMode="auto">
          <a:xfrm>
            <a:off x="250825" y="2836863"/>
            <a:ext cx="8642350" cy="3832225"/>
          </a:xfrm>
          <a:prstGeom prst="rect">
            <a:avLst/>
          </a:prstGeom>
          <a:noFill/>
          <a:ln>
            <a:noFill/>
          </a:ln>
          <a:effectLst/>
          <a:extLst>
            <a:ext uri="{909E8E84-426E-40DD-AFC4-6F175D3DCCD1}"/>
            <a:ext uri="{91240B29-F687-4F45-9708-019B960494DF}"/>
            <a:ext uri="{AF507438-7753-43E0-B8FC-AC1667EBCBE1}"/>
          </a:extLst>
        </p:spPr>
        <p:txBody>
          <a:bodyPr/>
          <a:lstStyle/>
          <a:p>
            <a:pPr algn="just" eaLnBrk="1" hangingPunct="1">
              <a:spcBef>
                <a:spcPct val="20000"/>
              </a:spcBef>
              <a:buClr>
                <a:schemeClr val="hlink"/>
              </a:buClr>
              <a:buSzPct val="65000"/>
              <a:defRPr/>
            </a:pPr>
            <a:r>
              <a:rPr lang="pt-BR" sz="2800" b="0" dirty="0">
                <a:solidFill>
                  <a:srgbClr val="FFC000"/>
                </a:solidFill>
                <a:effectLst>
                  <a:outerShdw blurRad="38100" dist="38100" dir="2700000" algn="tl">
                    <a:srgbClr val="000000"/>
                  </a:outerShdw>
                </a:effectLst>
              </a:rPr>
              <a:t>HEGEMONIA</a:t>
            </a:r>
            <a:r>
              <a:rPr lang="pt-BR" sz="2800" dirty="0">
                <a:effectLst>
                  <a:outerShdw blurRad="38100" dist="38100" dir="2700000" algn="tl">
                    <a:srgbClr val="000000"/>
                  </a:outerShdw>
                </a:effectLst>
              </a:rPr>
              <a:t> –</a:t>
            </a:r>
            <a:r>
              <a:rPr lang="pt-BR" sz="2800" b="0" dirty="0">
                <a:effectLst>
                  <a:outerShdw blurRad="38100" dist="38100" dir="2700000" algn="tl">
                    <a:srgbClr val="000000"/>
                  </a:outerShdw>
                </a:effectLst>
              </a:rPr>
              <a:t> o poder de uma classe/grupo social em exercer o domínio e a direção sobre as demais</a:t>
            </a:r>
          </a:p>
          <a:p>
            <a:pPr algn="just" eaLnBrk="1" hangingPunct="1">
              <a:spcBef>
                <a:spcPct val="20000"/>
              </a:spcBef>
              <a:buClr>
                <a:schemeClr val="hlink"/>
              </a:buClr>
              <a:buSzPct val="65000"/>
              <a:defRPr/>
            </a:pPr>
            <a:r>
              <a:rPr lang="pt-BR" sz="1000" b="0" dirty="0">
                <a:effectLst>
                  <a:outerShdw blurRad="38100" dist="38100" dir="2700000" algn="tl">
                    <a:srgbClr val="000000"/>
                  </a:outerShdw>
                </a:effectLst>
              </a:rPr>
              <a:t>	</a:t>
            </a:r>
          </a:p>
          <a:p>
            <a:pPr algn="just" eaLnBrk="1" hangingPunct="1">
              <a:spcBef>
                <a:spcPct val="20000"/>
              </a:spcBef>
              <a:buClr>
                <a:schemeClr val="hlink"/>
              </a:buClr>
              <a:buSzPct val="65000"/>
              <a:defRPr/>
            </a:pPr>
            <a:r>
              <a:rPr lang="pt-BR" sz="2800" b="0" dirty="0">
                <a:effectLst>
                  <a:outerShdw blurRad="38100" dist="38100" dir="2700000" algn="tl">
                    <a:srgbClr val="000000"/>
                  </a:outerShdw>
                </a:effectLst>
              </a:rPr>
              <a:t> Este poder é conquistado</a:t>
            </a:r>
            <a:r>
              <a:rPr lang="pt-BR" sz="2800" b="0" dirty="0">
                <a:effectLst>
                  <a:outerShdw blurRad="38100" dist="38100" dir="2700000" algn="tl">
                    <a:srgbClr val="000000"/>
                  </a:outerShdw>
                </a:effectLst>
                <a:cs typeface="Times New Roman" pitchFamily="18" charset="0"/>
              </a:rPr>
              <a:t> através da persuasão e do consenso, não atuando apenas no âmbito econômico e político da sociedade, mas também sobre o modo de pensar, sobre as orientações ideológicas e inclusive sobre o modo de conhecer, entender e explicar a realidade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304800" y="381000"/>
            <a:ext cx="8534400" cy="1371600"/>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Estado e Sociedade Civil</a:t>
            </a:r>
            <a:endParaRPr lang="pt-BR" sz="2800" b="0" dirty="0">
              <a:effectLst>
                <a:outerShdw blurRad="38100" dist="38100" dir="2700000" algn="tl">
                  <a:srgbClr val="000000"/>
                </a:outerShdw>
              </a:effectLst>
            </a:endParaRPr>
          </a:p>
        </p:txBody>
      </p:sp>
      <p:sp>
        <p:nvSpPr>
          <p:cNvPr id="261123" name="Text Box 3"/>
          <p:cNvSpPr txBox="1">
            <a:spLocks noChangeArrowheads="1"/>
          </p:cNvSpPr>
          <p:nvPr/>
        </p:nvSpPr>
        <p:spPr bwMode="auto">
          <a:xfrm>
            <a:off x="762000" y="1828800"/>
            <a:ext cx="7696200" cy="4154488"/>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1400" b="1">
                <a:solidFill>
                  <a:schemeClr val="tx1"/>
                </a:solidFill>
                <a:latin typeface="Tahoma" pitchFamily="34" charset="0"/>
              </a:defRPr>
            </a:lvl1pPr>
            <a:lvl2pPr marL="742950" indent="-285750">
              <a:defRPr sz="1400" b="1">
                <a:solidFill>
                  <a:schemeClr val="tx1"/>
                </a:solidFill>
                <a:latin typeface="Tahoma" pitchFamily="34" charset="0"/>
              </a:defRPr>
            </a:lvl2pPr>
            <a:lvl3pPr marL="1143000" indent="-228600">
              <a:defRPr sz="1400" b="1">
                <a:solidFill>
                  <a:schemeClr val="tx1"/>
                </a:solidFill>
                <a:latin typeface="Tahoma" pitchFamily="34" charset="0"/>
              </a:defRPr>
            </a:lvl3pPr>
            <a:lvl4pPr marL="1600200" indent="-228600">
              <a:defRPr sz="1400" b="1">
                <a:solidFill>
                  <a:schemeClr val="tx1"/>
                </a:solidFill>
                <a:latin typeface="Tahoma" pitchFamily="34" charset="0"/>
              </a:defRPr>
            </a:lvl4pPr>
            <a:lvl5pPr marL="2057400" indent="-228600">
              <a:defRPr sz="14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14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14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14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1400" b="1">
                <a:solidFill>
                  <a:schemeClr val="tx1"/>
                </a:solidFill>
                <a:latin typeface="Tahoma" pitchFamily="34" charset="0"/>
              </a:defRPr>
            </a:lvl9pPr>
          </a:lstStyle>
          <a:p>
            <a:pPr algn="just">
              <a:spcBef>
                <a:spcPct val="50000"/>
              </a:spcBef>
              <a:buSzPct val="100000"/>
              <a:defRPr/>
            </a:pPr>
            <a:r>
              <a:rPr lang="pt-BR" sz="2400" dirty="0" smtClean="0">
                <a:effectLst>
                  <a:outerShdw blurRad="38100" dist="38100" dir="2700000" algn="tl">
                    <a:srgbClr val="000000"/>
                  </a:outerShdw>
                </a:effectLst>
              </a:rPr>
              <a:t>ESTADO</a:t>
            </a:r>
            <a:r>
              <a:rPr lang="pt-BR" sz="2400" b="0" dirty="0" smtClean="0">
                <a:effectLst>
                  <a:outerShdw blurRad="38100" dist="38100" dir="2700000" algn="tl">
                    <a:srgbClr val="000000"/>
                  </a:outerShdw>
                </a:effectLst>
              </a:rPr>
              <a:t> </a:t>
            </a:r>
            <a:r>
              <a:rPr lang="pt-BR" sz="2400" dirty="0" smtClean="0">
                <a:effectLst>
                  <a:outerShdw blurRad="38100" dist="38100" dir="2700000" algn="tl">
                    <a:srgbClr val="000000"/>
                  </a:outerShdw>
                </a:effectLst>
              </a:rPr>
              <a:t>= SOCIEDADE POLÍTICA + SOCIEDADE CIVIL </a:t>
            </a:r>
            <a:r>
              <a:rPr lang="pt-BR" sz="2400" b="0" dirty="0" smtClean="0">
                <a:effectLst>
                  <a:outerShdw blurRad="38100" dist="38100" dir="2700000" algn="tl">
                    <a:srgbClr val="000000"/>
                  </a:outerShdw>
                </a:effectLst>
              </a:rPr>
              <a:t>(“Estado Ampliado” - </a:t>
            </a:r>
            <a:r>
              <a:rPr lang="pt-BR" sz="2400" b="0" dirty="0" err="1" smtClean="0">
                <a:effectLst>
                  <a:outerShdw blurRad="38100" dist="38100" dir="2700000" algn="tl">
                    <a:srgbClr val="000000"/>
                  </a:outerShdw>
                </a:effectLst>
              </a:rPr>
              <a:t>Buci-Gluksmann</a:t>
            </a:r>
            <a:r>
              <a:rPr lang="pt-BR" sz="2400" b="0" dirty="0" smtClean="0">
                <a:effectLst>
                  <a:outerShdw blurRad="38100" dist="38100" dir="2700000" algn="tl">
                    <a:srgbClr val="000000"/>
                  </a:outerShdw>
                </a:effectLst>
              </a:rPr>
              <a:t>)</a:t>
            </a:r>
          </a:p>
          <a:p>
            <a:pPr algn="just">
              <a:spcBef>
                <a:spcPct val="50000"/>
              </a:spcBef>
              <a:buSzPct val="100000"/>
              <a:defRPr/>
            </a:pPr>
            <a:r>
              <a:rPr lang="pt-BR" sz="2400" b="0" dirty="0" smtClean="0">
                <a:effectLst>
                  <a:outerShdw blurRad="38100" dist="38100" dir="2700000" algn="tl">
                    <a:srgbClr val="000000"/>
                  </a:outerShdw>
                </a:effectLst>
                <a:cs typeface="Times New Roman" pitchFamily="18" charset="0"/>
              </a:rPr>
              <a:t>Estado não compreende somente o aparelho jurídico de comando e repressão (Sociedade Política), mas também a sociedade civil e seu aparelho de hegemonia, graças ao qual um grupo social pode conquistar o domínio e a direção de toda a sociedade</a:t>
            </a:r>
          </a:p>
          <a:p>
            <a:pPr algn="just">
              <a:spcBef>
                <a:spcPct val="50000"/>
              </a:spcBef>
              <a:buSzPct val="100000"/>
              <a:defRPr/>
            </a:pPr>
            <a:r>
              <a:rPr lang="pt-BR" sz="2400" b="0" dirty="0" smtClean="0">
                <a:effectLst>
                  <a:outerShdw blurRad="38100" dist="38100" dir="2700000" algn="tl">
                    <a:srgbClr val="000000"/>
                  </a:outerShdw>
                </a:effectLst>
                <a:cs typeface="Times New Roman" pitchFamily="18" charset="0"/>
              </a:rPr>
              <a:t>  “... por ‘Estado’ deve-se entender, além do aparelho de governo, também o aparelho ‘privado’ de hegemonia ou sociedade civil” (Gramsci).</a:t>
            </a:r>
            <a:endParaRPr lang="pt-BR" sz="2400" dirty="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5" cstate="print"/>
          <a:srcRect/>
          <a:stretch>
            <a:fillRect/>
          </a:stretch>
        </p:blipFill>
        <p:spPr bwMode="auto">
          <a:xfrm>
            <a:off x="7200900" y="4111625"/>
            <a:ext cx="1943100" cy="2746375"/>
          </a:xfrm>
          <a:prstGeom prst="rect">
            <a:avLst/>
          </a:prstGeom>
          <a:noFill/>
          <a:ln w="9525" algn="ctr">
            <a:noFill/>
            <a:miter lim="800000"/>
            <a:headEnd/>
            <a:tailEnd/>
          </a:ln>
        </p:spPr>
      </p:pic>
      <p:sp>
        <p:nvSpPr>
          <p:cNvPr id="262146" name="Rectangle 2"/>
          <p:cNvSpPr>
            <a:spLocks noChangeArrowheads="1"/>
          </p:cNvSpPr>
          <p:nvPr/>
        </p:nvSpPr>
        <p:spPr bwMode="auto">
          <a:xfrm>
            <a:off x="304800" y="381000"/>
            <a:ext cx="8534400" cy="887413"/>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Estado e Sociedade Civil</a:t>
            </a:r>
            <a:endParaRPr lang="pt-BR" sz="2800" b="0" dirty="0">
              <a:effectLst>
                <a:outerShdw blurRad="38100" dist="38100" dir="2700000" algn="tl">
                  <a:srgbClr val="000000"/>
                </a:outerShdw>
              </a:effectLst>
            </a:endParaRPr>
          </a:p>
        </p:txBody>
      </p:sp>
      <p:sp>
        <p:nvSpPr>
          <p:cNvPr id="262147" name="Rectangle 3"/>
          <p:cNvSpPr>
            <a:spLocks noChangeArrowheads="1"/>
          </p:cNvSpPr>
          <p:nvPr/>
        </p:nvSpPr>
        <p:spPr bwMode="auto">
          <a:xfrm>
            <a:off x="325438" y="1628775"/>
            <a:ext cx="8305800" cy="2370138"/>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just">
              <a:defRPr/>
            </a:pPr>
            <a:r>
              <a:rPr lang="pt-BR" sz="2800" dirty="0">
                <a:effectLst>
                  <a:outerShdw blurRad="38100" dist="38100" dir="2700000" algn="tl">
                    <a:srgbClr val="000000"/>
                  </a:outerShdw>
                </a:effectLst>
                <a:cs typeface="Times New Roman" pitchFamily="18" charset="0"/>
              </a:rPr>
              <a:t>SOCIEDADE CIVIL:</a:t>
            </a:r>
          </a:p>
          <a:p>
            <a:pPr algn="just">
              <a:defRPr/>
            </a:pPr>
            <a:r>
              <a:rPr lang="pt-BR" sz="2400" b="0" dirty="0">
                <a:effectLst>
                  <a:outerShdw blurRad="38100" dist="38100" dir="2700000" algn="tl">
                    <a:srgbClr val="000000"/>
                  </a:outerShdw>
                </a:effectLst>
                <a:cs typeface="Times New Roman" pitchFamily="18" charset="0"/>
              </a:rPr>
              <a:t>"é dada pela trama das relações que os homens estabelecem em </a:t>
            </a:r>
            <a:r>
              <a:rPr lang="pt-BR" sz="2400" b="0" dirty="0">
                <a:solidFill>
                  <a:srgbClr val="FFC000"/>
                </a:solidFill>
                <a:effectLst>
                  <a:outerShdw blurRad="38100" dist="38100" dir="2700000" algn="tl">
                    <a:srgbClr val="000000"/>
                  </a:outerShdw>
                </a:effectLst>
                <a:cs typeface="Times New Roman" pitchFamily="18" charset="0"/>
              </a:rPr>
              <a:t>instituições</a:t>
            </a:r>
            <a:r>
              <a:rPr lang="pt-BR" sz="2400" b="0" dirty="0">
                <a:effectLst>
                  <a:outerShdw blurRad="38100" dist="38100" dir="2700000" algn="tl">
                    <a:srgbClr val="000000"/>
                  </a:outerShdw>
                </a:effectLst>
                <a:cs typeface="Times New Roman" pitchFamily="18" charset="0"/>
              </a:rPr>
              <a:t> como os sindicatos, os partidos, a Igreja, a escola e assim por diante“ (Gramsci)</a:t>
            </a:r>
          </a:p>
          <a:p>
            <a:pPr algn="just">
              <a:defRPr/>
            </a:pPr>
            <a:endParaRPr lang="pt-BR" sz="2400" b="0" dirty="0">
              <a:effectLst>
                <a:outerShdw blurRad="38100" dist="38100" dir="2700000" algn="tl">
                  <a:srgbClr val="000000"/>
                </a:outerShdw>
              </a:effectLst>
              <a:cs typeface="Times New Roman" pitchFamily="18" charset="0"/>
            </a:endParaRPr>
          </a:p>
          <a:p>
            <a:pPr algn="just">
              <a:defRPr/>
            </a:pPr>
            <a:r>
              <a:rPr lang="pt-BR" sz="2400" b="0" dirty="0">
                <a:effectLst>
                  <a:outerShdw blurRad="38100" dist="38100" dir="2700000" algn="tl">
                    <a:srgbClr val="000000"/>
                  </a:outerShdw>
                </a:effectLst>
                <a:cs typeface="Times New Roman" pitchFamily="18" charset="0"/>
              </a:rPr>
              <a:t> É nestas instituições que se produz e reproduz a ideologia  </a:t>
            </a:r>
            <a:endParaRPr lang="pt-BR" sz="2400" b="0" dirty="0">
              <a:effectLst>
                <a:outerShdw blurRad="38100" dist="38100" dir="2700000" algn="tl">
                  <a:srgbClr val="000000"/>
                </a:outerShdw>
              </a:effectLst>
            </a:endParaRPr>
          </a:p>
        </p:txBody>
      </p:sp>
      <p:sp>
        <p:nvSpPr>
          <p:cNvPr id="2" name="Retângulo 1"/>
          <p:cNvSpPr/>
          <p:nvPr/>
        </p:nvSpPr>
        <p:spPr>
          <a:xfrm>
            <a:off x="277813" y="4370388"/>
            <a:ext cx="6815137" cy="1938337"/>
          </a:xfrm>
          <a:prstGeom prst="rect">
            <a:avLst/>
          </a:prstGeom>
        </p:spPr>
        <p:txBody>
          <a:bodyPr>
            <a:spAutoFit/>
          </a:bodyPr>
          <a:lstStyle/>
          <a:p>
            <a:pPr algn="just">
              <a:defRPr/>
            </a:pPr>
            <a:r>
              <a:rPr lang="pt-BR" sz="2400" b="0" dirty="0">
                <a:solidFill>
                  <a:srgbClr val="FFFFFF"/>
                </a:solidFill>
                <a:effectLst>
                  <a:outerShdw blurRad="38100" dist="38100" dir="2700000" algn="tl">
                    <a:srgbClr val="000000"/>
                  </a:outerShdw>
                </a:effectLst>
                <a:cs typeface="Times New Roman" pitchFamily="18" charset="0"/>
              </a:rPr>
              <a:t>A classe que aspira à hegemonia deve atuar nestas instâncias da sociedade civil, difundindo os seus ideais, seus valores éticos, morais, sua ideologia, por meio de um trabalho ininterrupto e organizado</a:t>
            </a:r>
            <a:endParaRPr lang="pt-BR" sz="2400" b="0" dirty="0">
              <a:solidFill>
                <a:srgbClr val="FFFFFF"/>
              </a:solidFill>
              <a:effectLst>
                <a:outerShdw blurRad="38100" dist="38100" dir="2700000" algn="tl">
                  <a:srgbClr val="000000"/>
                </a:outerShdw>
              </a:effectLst>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4213" y="1260475"/>
            <a:ext cx="7847012" cy="4832350"/>
          </a:xfrm>
          <a:prstGeom prst="rect">
            <a:avLst/>
          </a:prstGeom>
        </p:spPr>
        <p:txBody>
          <a:bodyPr>
            <a:spAutoFit/>
          </a:bodyPr>
          <a:lstStyle/>
          <a:p>
            <a:pPr algn="just">
              <a:buClr>
                <a:schemeClr val="bg1"/>
              </a:buClr>
              <a:buSzPct val="100000"/>
              <a:defRPr/>
            </a:pPr>
            <a:r>
              <a:rPr lang="pt-BR" sz="2800" b="0" dirty="0">
                <a:effectLst>
                  <a:outerShdw blurRad="38100" dist="38100" dir="2700000" algn="tl">
                    <a:srgbClr val="000000"/>
                  </a:outerShdw>
                </a:effectLst>
                <a:cs typeface="Times New Roman" pitchFamily="18" charset="0"/>
              </a:rPr>
              <a:t> “A fluidez da luta social, a existência de movimentos de “grupos subalternos” os mais variados, localizados ou globalizados, permitem que Gramsci viva no século XXI e nos coloque o desafio de descortinar o </a:t>
            </a:r>
            <a:r>
              <a:rPr lang="pt-BR" sz="2800" b="0" i="1" dirty="0">
                <a:effectLst>
                  <a:outerShdw blurRad="38100" dist="38100" dir="2700000" algn="tl">
                    <a:srgbClr val="000000"/>
                  </a:outerShdw>
                </a:effectLst>
                <a:cs typeface="Times New Roman" pitchFamily="18" charset="0"/>
              </a:rPr>
              <a:t>novíssimo</a:t>
            </a:r>
            <a:r>
              <a:rPr lang="pt-BR" sz="2800" b="0" dirty="0">
                <a:effectLst>
                  <a:outerShdw blurRad="38100" dist="38100" dir="2700000" algn="tl">
                    <a:srgbClr val="000000"/>
                  </a:outerShdw>
                </a:effectLst>
                <a:cs typeface="Times New Roman" pitchFamily="18" charset="0"/>
              </a:rPr>
              <a:t>, que poderá (ou não) conduzir a formação da frente única das classes subalternas do capitalismo </a:t>
            </a:r>
            <a:r>
              <a:rPr lang="pt-BR" sz="2800" b="0" dirty="0" err="1">
                <a:effectLst>
                  <a:outerShdw blurRad="38100" dist="38100" dir="2700000" algn="tl">
                    <a:srgbClr val="000000"/>
                  </a:outerShdw>
                </a:effectLst>
                <a:cs typeface="Times New Roman" pitchFamily="18" charset="0"/>
              </a:rPr>
              <a:t>mundializado</a:t>
            </a:r>
            <a:r>
              <a:rPr lang="pt-BR" sz="2800" b="0" dirty="0">
                <a:effectLst>
                  <a:outerShdw blurRad="38100" dist="38100" dir="2700000" algn="tl">
                    <a:srgbClr val="000000"/>
                  </a:outerShdw>
                </a:effectLst>
                <a:cs typeface="Times New Roman" pitchFamily="18" charset="0"/>
              </a:rPr>
              <a:t> como Império. Mas, a condição para que isso ocorra é que a própria filosofia da práxis não seja dada por alguma espécie de  folclore.” (Marcos </a:t>
            </a:r>
            <a:r>
              <a:rPr lang="pt-BR" sz="2800" b="0" dirty="0" err="1">
                <a:effectLst>
                  <a:outerShdw blurRad="38100" dist="38100" dir="2700000" algn="tl">
                    <a:srgbClr val="000000"/>
                  </a:outerShdw>
                </a:effectLst>
                <a:cs typeface="Times New Roman" pitchFamily="18" charset="0"/>
              </a:rPr>
              <a:t>del</a:t>
            </a:r>
            <a:r>
              <a:rPr lang="pt-BR" sz="2800" b="0" dirty="0">
                <a:effectLst>
                  <a:outerShdw blurRad="38100" dist="38100" dir="2700000" algn="tl">
                    <a:srgbClr val="000000"/>
                  </a:outerShdw>
                </a:effectLst>
                <a:cs typeface="Times New Roman" pitchFamily="18" charset="0"/>
              </a:rPr>
              <a:t> </a:t>
            </a:r>
            <a:r>
              <a:rPr lang="pt-BR" sz="2800" b="0" dirty="0" err="1">
                <a:effectLst>
                  <a:outerShdw blurRad="38100" dist="38100" dir="2700000" algn="tl">
                    <a:srgbClr val="000000"/>
                  </a:outerShdw>
                </a:effectLst>
                <a:cs typeface="Times New Roman" pitchFamily="18" charset="0"/>
              </a:rPr>
              <a:t>Roio</a:t>
            </a:r>
            <a:r>
              <a:rPr lang="pt-BR" sz="2800" b="0" dirty="0">
                <a:effectLst>
                  <a:outerShdw blurRad="38100" dist="38100" dir="2700000" algn="tl">
                    <a:srgbClr val="000000"/>
                  </a:outerShdw>
                </a:effectLst>
                <a:cs typeface="Times New Roman" pitchFamily="18" charset="0"/>
              </a:rPr>
              <a: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71438" y="333375"/>
            <a:ext cx="2314575" cy="2941638"/>
          </a:xfrm>
          <a:prstGeom prst="rect">
            <a:avLst/>
          </a:prstGeom>
          <a:noFill/>
          <a:ln w="9525" algn="ctr">
            <a:noFill/>
            <a:miter lim="800000"/>
            <a:headEnd/>
            <a:tailEnd/>
          </a:ln>
        </p:spPr>
      </p:pic>
      <p:pic>
        <p:nvPicPr>
          <p:cNvPr id="66563" name="Picture 5"/>
          <p:cNvPicPr>
            <a:picLocks noChangeAspect="1" noChangeArrowheads="1"/>
          </p:cNvPicPr>
          <p:nvPr/>
        </p:nvPicPr>
        <p:blipFill>
          <a:blip r:embed="rId3" cstate="print"/>
          <a:srcRect/>
          <a:stretch>
            <a:fillRect/>
          </a:stretch>
        </p:blipFill>
        <p:spPr bwMode="auto">
          <a:xfrm>
            <a:off x="71438" y="3275013"/>
            <a:ext cx="2314575" cy="3519487"/>
          </a:xfrm>
          <a:prstGeom prst="rect">
            <a:avLst/>
          </a:prstGeom>
          <a:noFill/>
          <a:ln w="9525" algn="ctr">
            <a:noFill/>
            <a:miter lim="800000"/>
            <a:headEnd/>
            <a:tailEnd/>
          </a:ln>
        </p:spPr>
      </p:pic>
      <p:sp>
        <p:nvSpPr>
          <p:cNvPr id="2" name="Retângulo 1"/>
          <p:cNvSpPr/>
          <p:nvPr/>
        </p:nvSpPr>
        <p:spPr>
          <a:xfrm>
            <a:off x="2555875" y="620713"/>
            <a:ext cx="6264275" cy="2370137"/>
          </a:xfrm>
          <a:prstGeom prst="rect">
            <a:avLst/>
          </a:prstGeom>
        </p:spPr>
        <p:txBody>
          <a:bodyPr>
            <a:spAutoFit/>
          </a:bodyPr>
          <a:lstStyle/>
          <a:p>
            <a:pPr algn="ctr">
              <a:buSzPct val="100000"/>
              <a:defRPr/>
            </a:pPr>
            <a:r>
              <a:rPr lang="pt-BR" sz="3200" dirty="0">
                <a:solidFill>
                  <a:srgbClr val="FFFFFF"/>
                </a:solidFill>
                <a:effectLst>
                  <a:outerShdw blurRad="38100" dist="38100" dir="2700000" algn="tl">
                    <a:srgbClr val="000000"/>
                  </a:outerShdw>
                </a:effectLst>
              </a:rPr>
              <a:t> Karl Emil </a:t>
            </a:r>
            <a:r>
              <a:rPr lang="pt-BR" sz="3200" dirty="0" err="1">
                <a:solidFill>
                  <a:srgbClr val="FFFFFF"/>
                </a:solidFill>
                <a:effectLst>
                  <a:outerShdw blurRad="38100" dist="38100" dir="2700000" algn="tl">
                    <a:srgbClr val="000000"/>
                  </a:outerShdw>
                </a:effectLst>
              </a:rPr>
              <a:t>Maximilian</a:t>
            </a:r>
            <a:r>
              <a:rPr lang="pt-BR" sz="3200" dirty="0">
                <a:solidFill>
                  <a:srgbClr val="FFFFFF"/>
                </a:solidFill>
                <a:effectLst>
                  <a:outerShdw blurRad="38100" dist="38100" dir="2700000" algn="tl">
                    <a:srgbClr val="000000"/>
                  </a:outerShdw>
                </a:effectLst>
              </a:rPr>
              <a:t> Weber</a:t>
            </a:r>
          </a:p>
          <a:p>
            <a:pPr algn="ctr">
              <a:buSzPct val="100000"/>
              <a:defRPr/>
            </a:pPr>
            <a:endParaRPr lang="pt-BR" sz="3200" dirty="0">
              <a:solidFill>
                <a:srgbClr val="FFFFFF"/>
              </a:solidFill>
              <a:effectLst>
                <a:outerShdw blurRad="38100" dist="38100" dir="2700000" algn="tl">
                  <a:srgbClr val="000000"/>
                </a:outerShdw>
              </a:effectLst>
            </a:endParaRPr>
          </a:p>
          <a:p>
            <a:pPr algn="ctr">
              <a:buSzPct val="100000"/>
              <a:defRPr/>
            </a:pPr>
            <a:r>
              <a:rPr lang="pt-BR" altLang="pt-BR" sz="2800" b="0" dirty="0">
                <a:effectLst>
                  <a:outerShdw blurRad="38100" dist="38100" dir="2700000" algn="tl">
                    <a:srgbClr val="000000">
                      <a:alpha val="43137"/>
                    </a:srgbClr>
                  </a:outerShdw>
                </a:effectLst>
              </a:rPr>
              <a:t>Jurista, economista e considerado </a:t>
            </a:r>
          </a:p>
          <a:p>
            <a:pPr algn="ctr">
              <a:buSzPct val="100000"/>
              <a:defRPr/>
            </a:pPr>
            <a:r>
              <a:rPr lang="pt-BR" altLang="pt-BR" sz="2800" b="0" dirty="0">
                <a:effectLst>
                  <a:outerShdw blurRad="38100" dist="38100" dir="2700000" algn="tl">
                    <a:srgbClr val="000000">
                      <a:alpha val="43137"/>
                    </a:srgbClr>
                  </a:outerShdw>
                </a:effectLst>
              </a:rPr>
              <a:t>um dos fundadores da Sociologia</a:t>
            </a:r>
            <a:endParaRPr lang="pt-BR" sz="2800" b="0" dirty="0">
              <a:solidFill>
                <a:srgbClr val="FFFFFF"/>
              </a:solidFill>
              <a:effectLst>
                <a:outerShdw blurRad="38100" dist="38100" dir="2700000" algn="tl">
                  <a:srgbClr val="000000">
                    <a:alpha val="43137"/>
                  </a:srgbClr>
                </a:outerShdw>
              </a:effectLst>
            </a:endParaRPr>
          </a:p>
          <a:p>
            <a:pPr algn="ctr">
              <a:buSzPct val="100000"/>
              <a:defRPr/>
            </a:pPr>
            <a:r>
              <a:rPr lang="pt-BR" dirty="0">
                <a:effectLst>
                  <a:outerShdw blurRad="38100" dist="38100" dir="2700000" algn="tl">
                    <a:srgbClr val="000000"/>
                  </a:outerShdw>
                </a:effectLst>
              </a:rPr>
              <a:t>      </a:t>
            </a:r>
            <a:r>
              <a:rPr lang="pt-BR" sz="2800" b="0" dirty="0">
                <a:effectLst>
                  <a:outerShdw blurRad="38100" dist="38100" dir="2700000" algn="tl">
                    <a:srgbClr val="000000"/>
                  </a:outerShdw>
                </a:effectLst>
              </a:rPr>
              <a:t>(1864-1920)</a:t>
            </a:r>
            <a:endParaRPr lang="pt-BR" sz="2800" b="0" dirty="0"/>
          </a:p>
        </p:txBody>
      </p:sp>
      <p:sp>
        <p:nvSpPr>
          <p:cNvPr id="3" name="Retângulo 2"/>
          <p:cNvSpPr/>
          <p:nvPr/>
        </p:nvSpPr>
        <p:spPr>
          <a:xfrm>
            <a:off x="2843213" y="4200525"/>
            <a:ext cx="5616575" cy="523875"/>
          </a:xfrm>
          <a:prstGeom prst="rect">
            <a:avLst/>
          </a:prstGeom>
        </p:spPr>
        <p:txBody>
          <a:bodyPr>
            <a:spAutoFit/>
          </a:bodyPr>
          <a:lstStyle/>
          <a:p>
            <a:pPr>
              <a:buSzPct val="100000"/>
              <a:defRPr/>
            </a:pPr>
            <a:r>
              <a:rPr lang="pt-BR" sz="2800" b="0" dirty="0">
                <a:solidFill>
                  <a:srgbClr val="FFFFFF"/>
                </a:solidFill>
                <a:effectLst>
                  <a:outerShdw blurRad="38100" dist="38100" dir="2700000" algn="tl">
                    <a:srgbClr val="000000"/>
                  </a:outerShdw>
                </a:effectLst>
              </a:rPr>
              <a:t>ECONOMIA E SOCIEDADE (1921)</a:t>
            </a:r>
            <a:endParaRPr lang="pt-BR" b="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188" y="3259138"/>
            <a:ext cx="7848600" cy="3194050"/>
          </a:xfrm>
          <a:prstGeom prst="rect">
            <a:avLst/>
          </a:prstGeom>
        </p:spPr>
        <p:txBody>
          <a:bodyPr>
            <a:spAutoFit/>
          </a:bodyPr>
          <a:lstStyle/>
          <a:p>
            <a:pPr algn="just">
              <a:lnSpc>
                <a:spcPct val="120000"/>
              </a:lnSpc>
              <a:defRPr/>
            </a:pPr>
            <a:r>
              <a:rPr lang="pt-BR" altLang="pt-BR" sz="2800" b="0" dirty="0">
                <a:solidFill>
                  <a:srgbClr val="FFFFFF"/>
                </a:solidFill>
                <a:effectLst>
                  <a:outerShdw blurRad="38100" dist="38100" dir="2700000" algn="tl">
                    <a:srgbClr val="000000">
                      <a:alpha val="43137"/>
                    </a:srgbClr>
                  </a:outerShdw>
                </a:effectLst>
              </a:rPr>
              <a:t>Sua influência pode ser sentida na economia, na filosofia, no direito, na ciência política e na administração. Foi consultor dos negociadores alemães no Tratado de Versalhes (1919) e da Comissão encarregada de redigir a Constituição de Weimar.</a:t>
            </a:r>
          </a:p>
        </p:txBody>
      </p:sp>
      <p:pic>
        <p:nvPicPr>
          <p:cNvPr id="67587" name="Picture 2"/>
          <p:cNvPicPr>
            <a:picLocks noChangeAspect="1" noChangeArrowheads="1"/>
          </p:cNvPicPr>
          <p:nvPr/>
        </p:nvPicPr>
        <p:blipFill>
          <a:blip r:embed="rId2" cstate="print"/>
          <a:srcRect/>
          <a:stretch>
            <a:fillRect/>
          </a:stretch>
        </p:blipFill>
        <p:spPr bwMode="auto">
          <a:xfrm>
            <a:off x="3563938" y="477838"/>
            <a:ext cx="1905000" cy="2663825"/>
          </a:xfrm>
          <a:prstGeom prst="rect">
            <a:avLst/>
          </a:prstGeom>
          <a:noFill/>
          <a:ln w="9525" algn="ctr">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58775" y="1035050"/>
            <a:ext cx="8426450" cy="2079625"/>
          </a:xfrm>
          <a:prstGeom prst="rect">
            <a:avLst/>
          </a:prstGeom>
          <a:noFill/>
          <a:ln>
            <a:noFill/>
          </a:ln>
          <a:effectLst/>
          <a:extLst>
            <a:ext uri="{909E8E84-426E-40DD-AFC4-6F175D3DCCD1}"/>
            <a:ext uri="{91240B29-F687-4F45-9708-019B960494DF}"/>
            <a:ext uri="{AF507438-7753-43E0-B8FC-AC1667EBCBE1}"/>
          </a:extLst>
        </p:spPr>
        <p:txBody>
          <a:bodyPr anchor="ctr">
            <a:spAutoFit/>
          </a:bodyPr>
          <a:lstStyle>
            <a:lvl1pPr algn="l">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lgn="l">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lgn="l">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lgn="l">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lgn="l">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just">
              <a:lnSpc>
                <a:spcPct val="120000"/>
              </a:lnSpc>
              <a:spcBef>
                <a:spcPct val="0"/>
              </a:spcBef>
              <a:buClrTx/>
              <a:buSzPct val="100000"/>
              <a:buFontTx/>
              <a:buNone/>
              <a:defRPr/>
            </a:pPr>
            <a:r>
              <a:rPr lang="pt-BR" altLang="pt-BR" sz="2200" b="0" dirty="0" smtClean="0">
                <a:effectLst>
                  <a:outerShdw blurRad="38100" dist="38100" dir="2700000" algn="tl">
                    <a:srgbClr val="000000">
                      <a:alpha val="43137"/>
                    </a:srgbClr>
                  </a:outerShdw>
                </a:effectLst>
              </a:rPr>
              <a:t>O  Estado racional (Estado Moderno Ocidental), diferente de outras formas estatais, como as de base patriarcal e patrimonial, pautado em um direito racional e em uma burocracia profissional, é que irá assentar o capitalismo moderno, contando com o decisivo apoio dos juristas. </a:t>
            </a:r>
          </a:p>
        </p:txBody>
      </p:sp>
      <p:sp>
        <p:nvSpPr>
          <p:cNvPr id="3" name="Rectangle 6"/>
          <p:cNvSpPr>
            <a:spLocks noChangeArrowheads="1"/>
          </p:cNvSpPr>
          <p:nvPr/>
        </p:nvSpPr>
        <p:spPr bwMode="auto">
          <a:xfrm>
            <a:off x="400050" y="3108325"/>
            <a:ext cx="8564563" cy="3705225"/>
          </a:xfrm>
          <a:prstGeom prst="rect">
            <a:avLst/>
          </a:prstGeom>
          <a:noFill/>
          <a:ln>
            <a:noFill/>
          </a:ln>
          <a:effectLst/>
          <a:extLst>
            <a:ext uri="{909E8E84-426E-40DD-AFC4-6F175D3DCCD1}"/>
            <a:ext uri="{91240B29-F687-4F45-9708-019B960494DF}"/>
            <a:ext uri="{AF507438-7753-43E0-B8FC-AC1667EBCBE1}"/>
          </a:extLst>
        </p:spPr>
        <p:txBody>
          <a:bodyPr anchor="ctr">
            <a:spAutoFit/>
          </a:bodyPr>
          <a:lstStyle>
            <a:lvl1pPr algn="l">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lgn="l">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lgn="l">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lgn="l">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lgn="l">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just">
              <a:lnSpc>
                <a:spcPct val="120000"/>
              </a:lnSpc>
              <a:spcBef>
                <a:spcPct val="0"/>
              </a:spcBef>
              <a:buClrTx/>
              <a:buSzPct val="100000"/>
              <a:buFontTx/>
              <a:buNone/>
              <a:defRPr/>
            </a:pPr>
            <a:r>
              <a:rPr lang="pt-BR" altLang="pt-BR" sz="2200" b="0" dirty="0" smtClean="0">
                <a:effectLst>
                  <a:outerShdw blurRad="38100" dist="38100" dir="2700000" algn="tl">
                    <a:srgbClr val="000000">
                      <a:alpha val="43137"/>
                    </a:srgbClr>
                  </a:outerShdw>
                </a:effectLst>
              </a:rPr>
              <a:t>O Estado define-se como estrutura (agrupamento político) que reivindica, com êxito, o monopólio do constrangimento físico legítimo. A esse caráter acrescentam-se: uma racionalização do Direito com a especialização dos poderes legislativo e judiciário; a instituição de uma polícia encarregada de proteger a segurança dos indivíduos e de assegurar a ordem pública; e uma administração racional baseada em regulamentos explícitos que lhe permitem intervir nos domínios os mais diversos, desde a educação até a saúde, a economia e a cultura. </a:t>
            </a:r>
          </a:p>
        </p:txBody>
      </p:sp>
      <p:sp>
        <p:nvSpPr>
          <p:cNvPr id="4" name="Rectangle 2"/>
          <p:cNvSpPr>
            <a:spLocks noChangeArrowheads="1"/>
          </p:cNvSpPr>
          <p:nvPr/>
        </p:nvSpPr>
        <p:spPr bwMode="auto">
          <a:xfrm>
            <a:off x="457200" y="115888"/>
            <a:ext cx="8229600" cy="8159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Estado Racional</a:t>
            </a:r>
            <a:endParaRPr lang="pt-BR" sz="2800" b="0" dirty="0">
              <a:effectLst>
                <a:outerShdw blurRad="38100" dist="38100" dir="2700000" algn="tl">
                  <a:srgbClr val="000000"/>
                </a:outerShdw>
              </a:effectLs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71550" y="1700213"/>
            <a:ext cx="7488238" cy="4487862"/>
          </a:xfrm>
          <a:prstGeom prst="rect">
            <a:avLst/>
          </a:prstGeom>
        </p:spPr>
        <p:txBody>
          <a:bodyPr>
            <a:spAutoFit/>
          </a:bodyPr>
          <a:lstStyle/>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As formas de poder se estruturam com base no exercício da dominação.</a:t>
            </a:r>
          </a:p>
          <a:p>
            <a:pPr algn="just">
              <a:buSzPct val="100000"/>
              <a:defRPr/>
            </a:pPr>
            <a:endParaRPr lang="pt-BR" sz="2400" b="0" dirty="0">
              <a:effectLst>
                <a:outerShdw blurRad="38100" dist="38100" dir="2700000" algn="tl">
                  <a:srgbClr val="000000">
                    <a:alpha val="43137"/>
                  </a:srgbClr>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DOMINAÇÂO “a probabilidade de encontrar obediência para ordens específicas dentro de determinado grupo de pessoas”</a:t>
            </a:r>
          </a:p>
          <a:p>
            <a:pPr algn="just" eaLnBrk="1" hangingPunct="1">
              <a:lnSpc>
                <a:spcPct val="90000"/>
              </a:lnSpc>
              <a:spcBef>
                <a:spcPct val="20000"/>
              </a:spcBef>
              <a:buClr>
                <a:schemeClr val="hlink"/>
              </a:buClr>
              <a:buSzPct val="65000"/>
              <a:defRPr/>
            </a:pPr>
            <a:endParaRPr lang="pt-BR" sz="24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Os dois elementos essenciais constituintes do Estado: a autoridade e a legitimidade.</a:t>
            </a:r>
          </a:p>
          <a:p>
            <a:pPr lvl="1"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 Autoridade – uso legítimo da força</a:t>
            </a:r>
          </a:p>
          <a:p>
            <a:pPr lvl="1"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 Legitimidade – aceitação e reconhecimento da autoridade</a:t>
            </a:r>
          </a:p>
        </p:txBody>
      </p:sp>
      <p:sp>
        <p:nvSpPr>
          <p:cNvPr id="4" name="Rectangle 2"/>
          <p:cNvSpPr>
            <a:spLocks noChangeArrowheads="1"/>
          </p:cNvSpPr>
          <p:nvPr/>
        </p:nvSpPr>
        <p:spPr bwMode="auto">
          <a:xfrm>
            <a:off x="457200" y="668338"/>
            <a:ext cx="8229600" cy="8159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Temas de Max Weber</a:t>
            </a:r>
            <a:endParaRPr lang="pt-BR" sz="2800" b="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p:cNvSpPr>
          <p:nvPr/>
        </p:nvSpPr>
        <p:spPr bwMode="auto">
          <a:xfrm>
            <a:off x="457200" y="668338"/>
            <a:ext cx="8229600" cy="8159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Temas de Max Weber</a:t>
            </a:r>
            <a:endParaRPr lang="pt-BR" sz="2800" b="0" dirty="0">
              <a:effectLst>
                <a:outerShdw blurRad="38100" dist="38100" dir="2700000" algn="tl">
                  <a:srgbClr val="000000"/>
                </a:outerShdw>
              </a:effectLst>
            </a:endParaRPr>
          </a:p>
        </p:txBody>
      </p:sp>
      <p:sp>
        <p:nvSpPr>
          <p:cNvPr id="263171" name="Rectangle 3"/>
          <p:cNvSpPr>
            <a:spLocks noChangeArrowheads="1"/>
          </p:cNvSpPr>
          <p:nvPr/>
        </p:nvSpPr>
        <p:spPr bwMode="auto">
          <a:xfrm>
            <a:off x="763588" y="1773238"/>
            <a:ext cx="7696200" cy="41656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buSzPct val="100000"/>
              <a:defRPr/>
            </a:pPr>
            <a:r>
              <a:rPr lang="pt-BR" sz="2800" dirty="0">
                <a:effectLst>
                  <a:outerShdw blurRad="38100" dist="38100" dir="2700000" algn="tl">
                    <a:srgbClr val="000000"/>
                  </a:outerShdw>
                </a:effectLst>
              </a:rPr>
              <a:t>DOMINAÇÃO E LEGITIMIDADE</a:t>
            </a:r>
          </a:p>
          <a:p>
            <a:pPr algn="just">
              <a:buSzPct val="100000"/>
              <a:defRPr/>
            </a:pPr>
            <a:endParaRPr lang="pt-BR" sz="160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dirty="0">
                <a:effectLst>
                  <a:outerShdw blurRad="38100" dist="38100" dir="2700000" algn="tl">
                    <a:srgbClr val="000000"/>
                  </a:outerShdw>
                </a:effectLst>
              </a:rPr>
              <a:t> </a:t>
            </a:r>
            <a:r>
              <a:rPr lang="pt-BR" sz="2400" b="0" dirty="0">
                <a:effectLst>
                  <a:outerShdw blurRad="38100" dist="38100" dir="2700000" algn="tl">
                    <a:srgbClr val="000000"/>
                  </a:outerShdw>
                </a:effectLst>
              </a:rPr>
              <a:t>Dominação requer quadro administrativo confiável para execução de ordens</a:t>
            </a:r>
          </a:p>
          <a:p>
            <a:pPr algn="just" eaLnBrk="1" hangingPunct="1">
              <a:lnSpc>
                <a:spcPct val="90000"/>
              </a:lnSpc>
              <a:spcBef>
                <a:spcPct val="20000"/>
              </a:spcBef>
              <a:buClr>
                <a:schemeClr val="hlink"/>
              </a:buClr>
              <a:buSzPct val="65000"/>
              <a:defRPr/>
            </a:pPr>
            <a:endParaRPr lang="pt-BR" sz="16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 Quadro administrativo obedece por costume, afeição ou interesses racionais</a:t>
            </a:r>
          </a:p>
          <a:p>
            <a:pPr algn="just" eaLnBrk="1" hangingPunct="1">
              <a:lnSpc>
                <a:spcPct val="90000"/>
              </a:lnSpc>
              <a:spcBef>
                <a:spcPct val="20000"/>
              </a:spcBef>
              <a:buClr>
                <a:schemeClr val="hlink"/>
              </a:buClr>
              <a:buSzPct val="65000"/>
              <a:defRPr/>
            </a:pPr>
            <a:endParaRPr lang="pt-BR" sz="16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 Obediência depende de crença na legitimidade</a:t>
            </a:r>
          </a:p>
          <a:p>
            <a:pPr algn="just" eaLnBrk="1" hangingPunct="1">
              <a:lnSpc>
                <a:spcPct val="90000"/>
              </a:lnSpc>
              <a:spcBef>
                <a:spcPct val="20000"/>
              </a:spcBef>
              <a:buClr>
                <a:schemeClr val="hlink"/>
              </a:buClr>
              <a:buSzPct val="65000"/>
              <a:defRPr/>
            </a:pPr>
            <a:endParaRPr lang="pt-BR" sz="16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 Legitimidade implica no reconhecimento e aceitação da dominação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74938" y="684213"/>
            <a:ext cx="3768725" cy="584200"/>
          </a:xfrm>
          <a:prstGeom prst="rect">
            <a:avLst/>
          </a:prstGeom>
        </p:spPr>
        <p:txBody>
          <a:bodyPr wrap="none">
            <a:spAutoFit/>
          </a:bodyPr>
          <a:lstStyle/>
          <a:p>
            <a:pPr algn="just">
              <a:buSzPct val="100000"/>
              <a:defRPr/>
            </a:pPr>
            <a:r>
              <a:rPr lang="pt-BR" sz="3200" kern="0" dirty="0">
                <a:solidFill>
                  <a:srgbClr val="FFFFFF"/>
                </a:solidFill>
                <a:effectLst>
                  <a:outerShdw blurRad="38100" dist="38100" dir="2700000" algn="tl">
                    <a:srgbClr val="000000"/>
                  </a:outerShdw>
                </a:effectLst>
                <a:latin typeface="Tahoma"/>
                <a:ea typeface="+mj-ea"/>
                <a:cs typeface="+mj-cs"/>
              </a:rPr>
              <a:t>O Contrato Social</a:t>
            </a:r>
            <a:endParaRPr lang="pt-BR" dirty="0"/>
          </a:p>
        </p:txBody>
      </p:sp>
      <p:sp>
        <p:nvSpPr>
          <p:cNvPr id="6" name="Retângulo 5"/>
          <p:cNvSpPr/>
          <p:nvPr/>
        </p:nvSpPr>
        <p:spPr>
          <a:xfrm>
            <a:off x="755650" y="1700213"/>
            <a:ext cx="7704138" cy="4524375"/>
          </a:xfrm>
          <a:prstGeom prst="rect">
            <a:avLst/>
          </a:prstGeom>
        </p:spPr>
        <p:txBody>
          <a:bodyPr>
            <a:spAutoFit/>
          </a:bodyPr>
          <a:lstStyle/>
          <a:p>
            <a:pPr algn="just">
              <a:buClr>
                <a:schemeClr val="bg2">
                  <a:lumMod val="60000"/>
                  <a:lumOff val="40000"/>
                </a:schemeClr>
              </a:buClr>
              <a:buSzPct val="100000"/>
              <a:defRPr/>
            </a:pPr>
            <a:r>
              <a:rPr lang="pt-BR" sz="2400" b="0" dirty="0">
                <a:effectLst>
                  <a:outerShdw blurRad="38100" dist="38100" dir="2700000" algn="tl">
                    <a:srgbClr val="000000"/>
                  </a:outerShdw>
                </a:effectLst>
                <a:latin typeface="+mn-lt"/>
                <a:ea typeface="SimSun" pitchFamily="2" charset="-122"/>
              </a:rPr>
              <a:t>Diferentemente de Hobbes (submissão ao soberano) e Locke (contrato nos termos do direito natural), em Rousseau o contrato social visa formar um poder político comum a todos os membros da sociedade, engendrando assim a vontade geral </a:t>
            </a:r>
          </a:p>
          <a:p>
            <a:pPr algn="just">
              <a:buClr>
                <a:schemeClr val="bg2">
                  <a:lumMod val="60000"/>
                  <a:lumOff val="40000"/>
                </a:schemeClr>
              </a:buClr>
              <a:buSzPct val="100000"/>
              <a:defRPr/>
            </a:pPr>
            <a:endParaRPr lang="pt-BR" sz="2400" b="0" dirty="0">
              <a:effectLst>
                <a:outerShdw blurRad="38100" dist="38100" dir="2700000" algn="tl">
                  <a:srgbClr val="000000"/>
                </a:outerShdw>
              </a:effectLst>
              <a:latin typeface="+mn-lt"/>
              <a:ea typeface="SimSun" pitchFamily="2" charset="-122"/>
            </a:endParaRPr>
          </a:p>
          <a:p>
            <a:pPr algn="just">
              <a:buClr>
                <a:schemeClr val="bg2">
                  <a:lumMod val="60000"/>
                  <a:lumOff val="40000"/>
                </a:schemeClr>
              </a:buClr>
              <a:buSzPct val="100000"/>
              <a:defRPr/>
            </a:pPr>
            <a:r>
              <a:rPr lang="pt-BR" sz="2400" b="0" dirty="0">
                <a:effectLst>
                  <a:outerShdw blurRad="38100" dist="38100" dir="2700000" algn="tl">
                    <a:srgbClr val="000000"/>
                  </a:outerShdw>
                </a:effectLst>
                <a:latin typeface="+mn-lt"/>
                <a:ea typeface="SimSun" pitchFamily="2" charset="-122"/>
              </a:rPr>
              <a:t>O Estado, portanto, constitui-se como expressão da Vontade Geral, instituída pelo Contrato Social</a:t>
            </a:r>
            <a:r>
              <a:rPr lang="pt-BR" sz="2400" b="0" dirty="0"/>
              <a:t> </a:t>
            </a:r>
          </a:p>
          <a:p>
            <a:pPr algn="just">
              <a:buClr>
                <a:schemeClr val="bg2">
                  <a:lumMod val="60000"/>
                  <a:lumOff val="40000"/>
                </a:schemeClr>
              </a:buClr>
              <a:buSzPct val="100000"/>
              <a:defRPr/>
            </a:pPr>
            <a:endParaRPr lang="pt-BR" sz="2400" b="0" dirty="0">
              <a:effectLst>
                <a:outerShdw blurRad="38100" dist="38100" dir="2700000" algn="tl">
                  <a:srgbClr val="000000"/>
                </a:outerShdw>
              </a:effectLst>
              <a:latin typeface="+mn-lt"/>
              <a:ea typeface="SimSun" pitchFamily="2" charset="-122"/>
            </a:endParaRPr>
          </a:p>
          <a:p>
            <a:pPr algn="just">
              <a:buClr>
                <a:schemeClr val="bg2">
                  <a:lumMod val="60000"/>
                  <a:lumOff val="40000"/>
                </a:schemeClr>
              </a:buClr>
              <a:buSzPct val="100000"/>
              <a:defRPr/>
            </a:pPr>
            <a:r>
              <a:rPr lang="pt-BR" sz="2400" b="0" dirty="0">
                <a:effectLst>
                  <a:outerShdw blurRad="38100" dist="38100" dir="2700000" algn="tl">
                    <a:srgbClr val="000000"/>
                  </a:outerShdw>
                </a:effectLst>
                <a:latin typeface="+mn-lt"/>
                <a:ea typeface="SimSun" pitchFamily="2" charset="-122"/>
              </a:rPr>
              <a:t>O pacto social é o ato pelo qual um povo se faz povo, é o verdadeiro fundamento da sociedade</a:t>
            </a:r>
          </a:p>
          <a:p>
            <a:pPr algn="just">
              <a:buClr>
                <a:schemeClr val="bg2">
                  <a:lumMod val="60000"/>
                  <a:lumOff val="40000"/>
                </a:schemeClr>
              </a:buClr>
              <a:buSzPct val="100000"/>
              <a:defRPr/>
            </a:pPr>
            <a:endParaRPr lang="pt-BR" sz="2400" b="0" dirty="0">
              <a:effectLst>
                <a:outerShdw blurRad="38100" dist="38100" dir="2700000" algn="tl">
                  <a:srgbClr val="000000"/>
                </a:outerShdw>
              </a:effectLst>
              <a:latin typeface="+mn-lt"/>
              <a:ea typeface="SimSun" pitchFamily="2"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3" cstate="print"/>
          <a:srcRect/>
          <a:stretch>
            <a:fillRect/>
          </a:stretch>
        </p:blipFill>
        <p:spPr bwMode="auto">
          <a:xfrm>
            <a:off x="-4763" y="1628775"/>
            <a:ext cx="2290763" cy="1566863"/>
          </a:xfrm>
          <a:prstGeom prst="rect">
            <a:avLst/>
          </a:prstGeom>
          <a:noFill/>
          <a:ln w="9525" algn="ctr">
            <a:noFill/>
            <a:miter lim="800000"/>
            <a:headEnd/>
            <a:tailEnd/>
          </a:ln>
        </p:spPr>
      </p:pic>
      <p:pic>
        <p:nvPicPr>
          <p:cNvPr id="71683" name="Picture 6"/>
          <p:cNvPicPr>
            <a:picLocks noChangeAspect="1" noChangeArrowheads="1"/>
          </p:cNvPicPr>
          <p:nvPr/>
        </p:nvPicPr>
        <p:blipFill>
          <a:blip r:embed="rId4" cstate="print"/>
          <a:srcRect/>
          <a:stretch>
            <a:fillRect/>
          </a:stretch>
        </p:blipFill>
        <p:spPr bwMode="auto">
          <a:xfrm>
            <a:off x="0" y="5256213"/>
            <a:ext cx="2411413" cy="1601787"/>
          </a:xfrm>
          <a:prstGeom prst="rect">
            <a:avLst/>
          </a:prstGeom>
          <a:noFill/>
          <a:ln w="9525" algn="ctr">
            <a:noFill/>
            <a:miter lim="800000"/>
            <a:headEnd/>
            <a:tailEnd/>
          </a:ln>
        </p:spPr>
      </p:pic>
      <p:pic>
        <p:nvPicPr>
          <p:cNvPr id="71684" name="Picture 5"/>
          <p:cNvPicPr>
            <a:picLocks noChangeAspect="1" noChangeArrowheads="1"/>
          </p:cNvPicPr>
          <p:nvPr/>
        </p:nvPicPr>
        <p:blipFill>
          <a:blip r:embed="rId5" cstate="print"/>
          <a:srcRect/>
          <a:stretch>
            <a:fillRect/>
          </a:stretch>
        </p:blipFill>
        <p:spPr bwMode="auto">
          <a:xfrm>
            <a:off x="7240588" y="3024188"/>
            <a:ext cx="1903412" cy="1844675"/>
          </a:xfrm>
          <a:prstGeom prst="rect">
            <a:avLst/>
          </a:prstGeom>
          <a:noFill/>
          <a:ln w="9525" algn="ctr">
            <a:noFill/>
            <a:miter lim="800000"/>
            <a:headEnd/>
            <a:tailEnd/>
          </a:ln>
        </p:spPr>
      </p:pic>
      <p:sp>
        <p:nvSpPr>
          <p:cNvPr id="264194" name="Rectangle 2"/>
          <p:cNvSpPr>
            <a:spLocks noChangeArrowheads="1"/>
          </p:cNvSpPr>
          <p:nvPr/>
        </p:nvSpPr>
        <p:spPr bwMode="auto">
          <a:xfrm>
            <a:off x="1692275" y="188913"/>
            <a:ext cx="5626100" cy="673100"/>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Max Weber </a:t>
            </a:r>
            <a:endParaRPr lang="pt-BR" sz="2800" b="0" dirty="0">
              <a:effectLst>
                <a:outerShdw blurRad="38100" dist="38100" dir="2700000" algn="tl">
                  <a:srgbClr val="000000"/>
                </a:outerShdw>
              </a:effectLst>
            </a:endParaRPr>
          </a:p>
        </p:txBody>
      </p:sp>
      <p:sp>
        <p:nvSpPr>
          <p:cNvPr id="264195" name="Rectangle 3"/>
          <p:cNvSpPr>
            <a:spLocks noChangeArrowheads="1"/>
          </p:cNvSpPr>
          <p:nvPr/>
        </p:nvSpPr>
        <p:spPr bwMode="auto">
          <a:xfrm>
            <a:off x="2627313" y="5300663"/>
            <a:ext cx="6088062" cy="14224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just" eaLnBrk="1" hangingPunct="1">
              <a:lnSpc>
                <a:spcPct val="90000"/>
              </a:lnSpc>
              <a:spcBef>
                <a:spcPct val="20000"/>
              </a:spcBef>
              <a:buClr>
                <a:schemeClr val="hlink"/>
              </a:buClr>
              <a:buSzPct val="65000"/>
              <a:defRPr/>
            </a:pPr>
            <a:r>
              <a:rPr lang="pt-BR" sz="2400" dirty="0">
                <a:effectLst>
                  <a:outerShdw blurRad="38100" dist="38100" dir="2700000" algn="tl">
                    <a:srgbClr val="000000"/>
                  </a:outerShdw>
                </a:effectLst>
              </a:rPr>
              <a:t>- </a:t>
            </a:r>
            <a:r>
              <a:rPr lang="pt-BR" sz="2400" b="0" dirty="0">
                <a:effectLst>
                  <a:outerShdw blurRad="38100" dist="38100" dir="2700000" algn="tl">
                    <a:srgbClr val="000000"/>
                  </a:outerShdw>
                </a:effectLst>
              </a:rPr>
              <a:t>Racional Legal: crença na legitimidade das ordens e dos superiores (ordem impessoal e legal), baseada em normas racionais</a:t>
            </a:r>
          </a:p>
        </p:txBody>
      </p:sp>
      <p:sp>
        <p:nvSpPr>
          <p:cNvPr id="2" name="Retângulo 1"/>
          <p:cNvSpPr/>
          <p:nvPr/>
        </p:nvSpPr>
        <p:spPr>
          <a:xfrm>
            <a:off x="2484438" y="1052513"/>
            <a:ext cx="4097337" cy="461962"/>
          </a:xfrm>
          <a:prstGeom prst="rect">
            <a:avLst/>
          </a:prstGeom>
        </p:spPr>
        <p:txBody>
          <a:bodyPr wrap="none">
            <a:spAutoFit/>
          </a:bodyPr>
          <a:lstStyle/>
          <a:p>
            <a:pPr algn="ctr">
              <a:buSzPct val="100000"/>
              <a:defRPr/>
            </a:pPr>
            <a:r>
              <a:rPr lang="pt-BR" sz="2400" dirty="0">
                <a:solidFill>
                  <a:srgbClr val="FFFFFF"/>
                </a:solidFill>
                <a:effectLst>
                  <a:outerShdw blurRad="38100" dist="38100" dir="2700000" algn="tl">
                    <a:srgbClr val="000000"/>
                  </a:outerShdw>
                </a:effectLst>
              </a:rPr>
              <a:t>FORMAS DE DOMINAÇÃO</a:t>
            </a:r>
          </a:p>
        </p:txBody>
      </p:sp>
      <p:sp>
        <p:nvSpPr>
          <p:cNvPr id="3" name="Retângulo 2"/>
          <p:cNvSpPr/>
          <p:nvPr/>
        </p:nvSpPr>
        <p:spPr>
          <a:xfrm>
            <a:off x="2286000" y="1700213"/>
            <a:ext cx="6429375" cy="1422400"/>
          </a:xfrm>
          <a:prstGeom prst="rect">
            <a:avLst/>
          </a:prstGeom>
        </p:spPr>
        <p:txBody>
          <a:bodyPr>
            <a:spAutoFit/>
          </a:bodyPr>
          <a:lstStyle/>
          <a:p>
            <a:pPr algn="just" eaLnBrk="1" hangingPunct="1">
              <a:lnSpc>
                <a:spcPct val="90000"/>
              </a:lnSpc>
              <a:spcBef>
                <a:spcPct val="20000"/>
              </a:spcBef>
              <a:buClr>
                <a:srgbClr val="00CCFF"/>
              </a:buClr>
              <a:buSzPct val="65000"/>
              <a:defRPr/>
            </a:pPr>
            <a:r>
              <a:rPr lang="pt-BR" sz="2400" b="0" dirty="0">
                <a:solidFill>
                  <a:srgbClr val="FFFFFF"/>
                </a:solidFill>
                <a:effectLst>
                  <a:outerShdw blurRad="38100" dist="38100" dir="2700000" algn="tl">
                    <a:srgbClr val="000000"/>
                  </a:outerShdw>
                </a:effectLst>
              </a:rPr>
              <a:t>- Tradicional ou Patrimonial: crença nas tradições vigentes e na legitimidade de seus representantes  (ordem vinculada ao senhor e aos hábitos)</a:t>
            </a:r>
          </a:p>
        </p:txBody>
      </p:sp>
      <p:sp>
        <p:nvSpPr>
          <p:cNvPr id="4" name="Retângulo 3"/>
          <p:cNvSpPr/>
          <p:nvPr/>
        </p:nvSpPr>
        <p:spPr>
          <a:xfrm>
            <a:off x="179388" y="3419475"/>
            <a:ext cx="6913562" cy="1089025"/>
          </a:xfrm>
          <a:prstGeom prst="rect">
            <a:avLst/>
          </a:prstGeom>
        </p:spPr>
        <p:txBody>
          <a:bodyPr>
            <a:spAutoFit/>
          </a:bodyPr>
          <a:lstStyle/>
          <a:p>
            <a:pPr algn="just" eaLnBrk="1" hangingPunct="1">
              <a:lnSpc>
                <a:spcPct val="90000"/>
              </a:lnSpc>
              <a:spcBef>
                <a:spcPct val="20000"/>
              </a:spcBef>
              <a:buClr>
                <a:srgbClr val="00CCFF"/>
              </a:buClr>
              <a:buSzPct val="65000"/>
              <a:defRPr/>
            </a:pPr>
            <a:r>
              <a:rPr lang="pt-BR" sz="2400" b="0" dirty="0">
                <a:solidFill>
                  <a:srgbClr val="FFFFFF"/>
                </a:solidFill>
                <a:effectLst>
                  <a:outerShdw blurRad="38100" dist="38100" dir="2700000" algn="tl">
                    <a:srgbClr val="000000"/>
                  </a:outerShdw>
                </a:effectLst>
              </a:rPr>
              <a:t>- Carismática: crença nas atitudes exemplares e nas ordens reveladas ou criadas (ordem vinculada ao líder)</a:t>
            </a:r>
            <a:endParaRPr lang="pt-BR" sz="2400" dirty="0">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ChangeArrowheads="1"/>
          </p:cNvSpPr>
          <p:nvPr/>
        </p:nvSpPr>
        <p:spPr bwMode="auto">
          <a:xfrm>
            <a:off x="457200" y="620713"/>
            <a:ext cx="8229600" cy="10318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Max Weber</a:t>
            </a:r>
            <a:endParaRPr lang="pt-BR" sz="2800" b="0" dirty="0">
              <a:effectLst>
                <a:outerShdw blurRad="38100" dist="38100" dir="2700000" algn="tl">
                  <a:srgbClr val="000000"/>
                </a:outerShdw>
              </a:effectLst>
            </a:endParaRPr>
          </a:p>
        </p:txBody>
      </p:sp>
      <p:sp>
        <p:nvSpPr>
          <p:cNvPr id="265219" name="Rectangle 3"/>
          <p:cNvSpPr>
            <a:spLocks noChangeArrowheads="1"/>
          </p:cNvSpPr>
          <p:nvPr/>
        </p:nvSpPr>
        <p:spPr bwMode="auto">
          <a:xfrm>
            <a:off x="522288" y="1962150"/>
            <a:ext cx="8153400" cy="42037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buSzPct val="100000"/>
              <a:defRPr/>
            </a:pPr>
            <a:r>
              <a:rPr lang="pt-BR" sz="2800" dirty="0">
                <a:effectLst>
                  <a:outerShdw blurRad="38100" dist="38100" dir="2700000" algn="tl">
                    <a:srgbClr val="000000"/>
                  </a:outerShdw>
                </a:effectLst>
              </a:rPr>
              <a:t>DOMINAÇÃO RACIONAL</a:t>
            </a:r>
          </a:p>
          <a:p>
            <a:pPr algn="just">
              <a:buSzPct val="100000"/>
              <a:defRPr/>
            </a:pPr>
            <a:endParaRPr lang="pt-BR" sz="160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dirty="0">
                <a:effectLst>
                  <a:outerShdw blurRad="38100" dist="38100" dir="2700000" algn="tl">
                    <a:srgbClr val="000000"/>
                  </a:outerShdw>
                </a:effectLst>
              </a:rPr>
              <a:t> </a:t>
            </a:r>
            <a:r>
              <a:rPr lang="pt-BR" sz="2400" b="0" dirty="0">
                <a:effectLst>
                  <a:outerShdw blurRad="38100" dist="38100" dir="2700000" algn="tl">
                    <a:srgbClr val="000000"/>
                  </a:outerShdw>
                </a:effectLst>
              </a:rPr>
              <a:t>Direito instituído de modo racional (pacto ou imposição)</a:t>
            </a:r>
          </a:p>
          <a:p>
            <a:pPr algn="just" eaLnBrk="1" hangingPunct="1">
              <a:lnSpc>
                <a:spcPct val="90000"/>
              </a:lnSpc>
              <a:spcBef>
                <a:spcPct val="20000"/>
              </a:spcBef>
              <a:buClr>
                <a:schemeClr val="hlink"/>
              </a:buClr>
              <a:buSzPct val="65000"/>
              <a:defRPr/>
            </a:pPr>
            <a:endParaRPr lang="pt-BR" sz="16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 Direito resulta de regras abstratas aplicáveis ao caso particular (administração)</a:t>
            </a:r>
          </a:p>
          <a:p>
            <a:pPr algn="just" eaLnBrk="1" hangingPunct="1">
              <a:lnSpc>
                <a:spcPct val="90000"/>
              </a:lnSpc>
              <a:spcBef>
                <a:spcPct val="20000"/>
              </a:spcBef>
              <a:buClr>
                <a:schemeClr val="hlink"/>
              </a:buClr>
              <a:buSzPct val="65000"/>
              <a:defRPr/>
            </a:pPr>
            <a:endParaRPr lang="pt-BR" sz="16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 Senhor legal (superior) sujeito à ordem impessoal que orienta suas ações</a:t>
            </a:r>
          </a:p>
          <a:p>
            <a:pPr algn="just" eaLnBrk="1" hangingPunct="1">
              <a:lnSpc>
                <a:spcPct val="90000"/>
              </a:lnSpc>
              <a:spcBef>
                <a:spcPct val="20000"/>
              </a:spcBef>
              <a:buClr>
                <a:schemeClr val="hlink"/>
              </a:buClr>
              <a:buSzPct val="65000"/>
              <a:defRPr/>
            </a:pPr>
            <a:endParaRPr lang="pt-BR" sz="16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 Exercício de funções oficiais segundo competências específicas e hierárquicas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ChangeArrowheads="1"/>
          </p:cNvSpPr>
          <p:nvPr/>
        </p:nvSpPr>
        <p:spPr bwMode="auto">
          <a:xfrm>
            <a:off x="457200" y="657225"/>
            <a:ext cx="8229600" cy="900113"/>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Temas de Max Weber </a:t>
            </a:r>
            <a:endParaRPr lang="pt-BR" sz="2800" b="0" dirty="0">
              <a:effectLst>
                <a:outerShdw blurRad="38100" dist="38100" dir="2700000" algn="tl">
                  <a:srgbClr val="000000"/>
                </a:outerShdw>
              </a:effectLst>
            </a:endParaRPr>
          </a:p>
        </p:txBody>
      </p:sp>
      <p:sp>
        <p:nvSpPr>
          <p:cNvPr id="266243" name="Rectangle 3"/>
          <p:cNvSpPr>
            <a:spLocks noChangeArrowheads="1"/>
          </p:cNvSpPr>
          <p:nvPr/>
        </p:nvSpPr>
        <p:spPr bwMode="auto">
          <a:xfrm>
            <a:off x="495300" y="1712913"/>
            <a:ext cx="8153400" cy="45243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1" hangingPunct="1">
              <a:spcBef>
                <a:spcPct val="50000"/>
              </a:spcBef>
              <a:buClr>
                <a:schemeClr val="hlink"/>
              </a:buClr>
              <a:buSzPct val="65000"/>
              <a:defRPr/>
            </a:pPr>
            <a:r>
              <a:rPr lang="pt-BR" sz="2800" dirty="0">
                <a:effectLst>
                  <a:outerShdw blurRad="38100" dist="38100" dir="2700000" algn="tl">
                    <a:srgbClr val="000000"/>
                  </a:outerShdw>
                </a:effectLst>
              </a:rPr>
              <a:t>DOMINAÇÃO RACIONAL</a:t>
            </a:r>
          </a:p>
          <a:p>
            <a:pPr algn="just" eaLnBrk="1" hangingPunct="1">
              <a:spcBef>
                <a:spcPct val="50000"/>
              </a:spcBef>
              <a:buClr>
                <a:schemeClr val="hlink"/>
              </a:buClr>
              <a:buSzPct val="65000"/>
              <a:defRPr/>
            </a:pPr>
            <a:endParaRPr lang="pt-BR" sz="160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 Dominação impessoal formalista (“sem ódio e paixão”)</a:t>
            </a:r>
          </a:p>
          <a:p>
            <a:pPr algn="just" eaLnBrk="1" hangingPunct="1">
              <a:lnSpc>
                <a:spcPct val="90000"/>
              </a:lnSpc>
              <a:spcBef>
                <a:spcPct val="20000"/>
              </a:spcBef>
              <a:buClr>
                <a:schemeClr val="hlink"/>
              </a:buClr>
              <a:buSzPct val="65000"/>
              <a:defRPr/>
            </a:pPr>
            <a:endParaRPr lang="pt-BR" sz="16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 Regras resultam de normas e postulados técnicos aplicadas por especialistas </a:t>
            </a:r>
          </a:p>
          <a:p>
            <a:pPr algn="just" eaLnBrk="1" hangingPunct="1">
              <a:spcBef>
                <a:spcPct val="50000"/>
              </a:spcBef>
              <a:buClr>
                <a:schemeClr val="hlink"/>
              </a:buClr>
              <a:buSzPct val="65000"/>
              <a:defRPr/>
            </a:pPr>
            <a:endParaRPr lang="pt-BR" sz="1600" b="0" dirty="0">
              <a:effectLst>
                <a:outerShdw blurRad="38100" dist="38100" dir="2700000" algn="tl">
                  <a:srgbClr val="000000"/>
                </a:outerShdw>
              </a:effectLst>
            </a:endParaRPr>
          </a:p>
          <a:p>
            <a:pPr algn="just" eaLnBrk="1" hangingPunct="1">
              <a:spcBef>
                <a:spcPct val="50000"/>
              </a:spcBef>
              <a:buClr>
                <a:schemeClr val="hlink"/>
              </a:buClr>
              <a:buSzPct val="65000"/>
              <a:defRPr/>
            </a:pPr>
            <a:r>
              <a:rPr lang="pt-BR" sz="2400" b="0" dirty="0">
                <a:effectLst>
                  <a:outerShdw blurRad="38100" dist="38100" dir="2700000" algn="tl">
                    <a:srgbClr val="000000"/>
                  </a:outerShdw>
                </a:effectLst>
              </a:rPr>
              <a:t> Separação entre o patrimônio (ou capital) da instituição (ou empresa) e o patrimônio privado</a:t>
            </a:r>
          </a:p>
          <a:p>
            <a:pPr algn="just" eaLnBrk="1" hangingPunct="1">
              <a:spcBef>
                <a:spcPct val="50000"/>
              </a:spcBef>
              <a:buClr>
                <a:schemeClr val="hlink"/>
              </a:buClr>
              <a:buSzPct val="65000"/>
              <a:defRPr/>
            </a:pPr>
            <a:endParaRPr lang="pt-BR" sz="1600" b="0" dirty="0">
              <a:effectLst>
                <a:outerShdw blurRad="38100" dist="38100" dir="2700000" algn="tl">
                  <a:srgbClr val="000000"/>
                </a:outerShdw>
              </a:effectLst>
            </a:endParaRPr>
          </a:p>
          <a:p>
            <a:pPr algn="just" eaLnBrk="1" hangingPunct="1">
              <a:spcBef>
                <a:spcPct val="50000"/>
              </a:spcBef>
              <a:buClr>
                <a:schemeClr val="hlink"/>
              </a:buClr>
              <a:buSzPct val="65000"/>
              <a:defRPr/>
            </a:pPr>
            <a:r>
              <a:rPr lang="pt-BR" sz="2400" b="0" dirty="0">
                <a:effectLst>
                  <a:outerShdw blurRad="38100" dist="38100" dir="2700000" algn="tl">
                    <a:srgbClr val="000000"/>
                  </a:outerShdw>
                </a:effectLst>
              </a:rPr>
              <a:t> Não há apropriação do cargo pelo detentor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468313" y="1773238"/>
            <a:ext cx="8207375" cy="4495800"/>
          </a:xfrm>
          <a:prstGeom prst="rect">
            <a:avLst/>
          </a:prstGeom>
          <a:noFill/>
          <a:ln>
            <a:noFill/>
          </a:ln>
          <a:effectLst/>
          <a:extLst>
            <a:ext uri="{909E8E84-426E-40DD-AFC4-6F175D3DCCD1}"/>
            <a:ext uri="{91240B29-F687-4F45-9708-019B960494DF}"/>
            <a:ext uri="{AF507438-7753-43E0-B8FC-AC1667EBCBE1}"/>
          </a:extLst>
        </p:spPr>
        <p:txBody>
          <a:bodyPr/>
          <a:lstStyle/>
          <a:p>
            <a:pPr algn="ctr" eaLnBrk="1" hangingPunct="1">
              <a:lnSpc>
                <a:spcPct val="90000"/>
              </a:lnSpc>
              <a:spcBef>
                <a:spcPct val="20000"/>
              </a:spcBef>
              <a:buClr>
                <a:schemeClr val="hlink"/>
              </a:buClr>
              <a:buSzPct val="65000"/>
              <a:defRPr/>
            </a:pPr>
            <a:r>
              <a:rPr lang="pt-BR" sz="2800" dirty="0">
                <a:effectLst>
                  <a:outerShdw blurRad="38100" dist="38100" dir="2700000" algn="tl">
                    <a:srgbClr val="000000"/>
                  </a:outerShdw>
                </a:effectLst>
              </a:rPr>
              <a:t>DOMINAÇÃO RACIONAL</a:t>
            </a:r>
          </a:p>
          <a:p>
            <a:pPr algn="just" eaLnBrk="1" hangingPunct="1">
              <a:lnSpc>
                <a:spcPct val="90000"/>
              </a:lnSpc>
              <a:spcBef>
                <a:spcPct val="20000"/>
              </a:spcBef>
              <a:buClr>
                <a:schemeClr val="hlink"/>
              </a:buClr>
              <a:buSzPct val="65000"/>
              <a:defRPr/>
            </a:pPr>
            <a:endParaRPr lang="pt-BR" sz="120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Quadro administrativo de associações racionais</a:t>
            </a:r>
          </a:p>
          <a:p>
            <a:pPr algn="just" eaLnBrk="1" hangingPunct="1">
              <a:lnSpc>
                <a:spcPct val="90000"/>
              </a:lnSpc>
              <a:spcBef>
                <a:spcPct val="20000"/>
              </a:spcBef>
              <a:buClr>
                <a:schemeClr val="hlink"/>
              </a:buClr>
              <a:buSzPct val="65000"/>
              <a:defRPr/>
            </a:pPr>
            <a:endParaRPr lang="pt-BR" sz="12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Livres e sujeitos às obrigações do cargo</a:t>
            </a:r>
          </a:p>
          <a:p>
            <a:pPr algn="just" eaLnBrk="1" hangingPunct="1">
              <a:lnSpc>
                <a:spcPct val="90000"/>
              </a:lnSpc>
              <a:spcBef>
                <a:spcPct val="20000"/>
              </a:spcBef>
              <a:buClr>
                <a:schemeClr val="hlink"/>
              </a:buClr>
              <a:buSzPct val="65000"/>
              <a:defRPr/>
            </a:pPr>
            <a:endParaRPr lang="pt-BR" sz="12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Nomeados sob hierarquia de cargos; carreira; profissão única ou principal</a:t>
            </a:r>
          </a:p>
          <a:p>
            <a:pPr algn="just" eaLnBrk="1" hangingPunct="1">
              <a:lnSpc>
                <a:spcPct val="90000"/>
              </a:lnSpc>
              <a:spcBef>
                <a:spcPct val="20000"/>
              </a:spcBef>
              <a:buClr>
                <a:schemeClr val="hlink"/>
              </a:buClr>
              <a:buSzPct val="65000"/>
              <a:defRPr/>
            </a:pPr>
            <a:endParaRPr lang="pt-BR" sz="12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Qualificação verificada na seleção; competências funcionais fixas</a:t>
            </a:r>
          </a:p>
          <a:p>
            <a:pPr algn="just" eaLnBrk="1" hangingPunct="1">
              <a:lnSpc>
                <a:spcPct val="90000"/>
              </a:lnSpc>
              <a:spcBef>
                <a:spcPct val="20000"/>
              </a:spcBef>
              <a:buClr>
                <a:schemeClr val="hlink"/>
              </a:buClr>
              <a:buSzPct val="65000"/>
              <a:defRPr/>
            </a:pPr>
            <a:endParaRPr lang="pt-BR" sz="1200" b="0" dirty="0">
              <a:effectLst>
                <a:outerShdw blurRad="38100" dist="38100" dir="2700000" algn="tl">
                  <a:srgbClr val="000000"/>
                </a:outerShdw>
              </a:effectLst>
            </a:endParaRP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Salários fixos escalonados; direito à aposentadoria</a:t>
            </a:r>
          </a:p>
        </p:txBody>
      </p:sp>
      <p:sp>
        <p:nvSpPr>
          <p:cNvPr id="267267" name="Rectangle 3"/>
          <p:cNvSpPr>
            <a:spLocks noChangeArrowheads="1"/>
          </p:cNvSpPr>
          <p:nvPr/>
        </p:nvSpPr>
        <p:spPr bwMode="auto">
          <a:xfrm>
            <a:off x="457200" y="596900"/>
            <a:ext cx="8229600" cy="960438"/>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Temas de Max Weber </a:t>
            </a:r>
            <a:endParaRPr lang="pt-BR" sz="2800" b="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12700" y="31750"/>
            <a:ext cx="1711325" cy="2408238"/>
          </a:xfrm>
          <a:prstGeom prst="rect">
            <a:avLst/>
          </a:prstGeom>
          <a:noFill/>
          <a:ln w="9525" algn="ctr">
            <a:noFill/>
            <a:miter lim="800000"/>
            <a:headEnd/>
            <a:tailEnd/>
          </a:ln>
        </p:spPr>
      </p:pic>
      <p:sp>
        <p:nvSpPr>
          <p:cNvPr id="75779" name="Rectangle 3"/>
          <p:cNvSpPr>
            <a:spLocks noChangeArrowheads="1"/>
          </p:cNvSpPr>
          <p:nvPr/>
        </p:nvSpPr>
        <p:spPr bwMode="auto">
          <a:xfrm>
            <a:off x="107950" y="2349500"/>
            <a:ext cx="8888413" cy="4516438"/>
          </a:xfrm>
          <a:prstGeom prst="rect">
            <a:avLst/>
          </a:prstGeom>
          <a:noFill/>
          <a:ln w="9525" algn="ctr">
            <a:noFill/>
            <a:miter lim="800000"/>
            <a:headEnd/>
            <a:tailEnd/>
          </a:ln>
        </p:spPr>
        <p:txBody>
          <a:bodyPr anchor="ctr">
            <a:spAutoFit/>
          </a:bodyPr>
          <a:lstStyle/>
          <a:p>
            <a:pPr algn="just">
              <a:lnSpc>
                <a:spcPct val="120000"/>
              </a:lnSpc>
              <a:buSzPct val="100000"/>
              <a:buFont typeface="Wingdings" pitchFamily="2" charset="2"/>
              <a:buNone/>
            </a:pPr>
            <a:r>
              <a:rPr lang="pt-BR" altLang="pt-BR" sz="2200" b="0">
                <a:solidFill>
                  <a:srgbClr val="FFFFFF"/>
                </a:solidFill>
              </a:rPr>
              <a:t>Quando mediada pelo </a:t>
            </a:r>
            <a:r>
              <a:rPr lang="pt-BR" altLang="pt-BR" sz="2200" b="0"/>
              <a:t>tipo de administração burocrática pura, ressaltam a precisão, disciplina, continuidade, calculabilidade, aperfeiçoamento técnico, eficácia. As burocracias reais divergem consideravelmente do tipo-puro descrito por Weber. Os partidos políticos e outros grupos de interesse disputam avidamente os cargos públicos em razão dos vastos recursos de poder que estes propiciam. Os costumes tradicionais - paternalismo, nepotismo, clientelismo -, adentram as organizações, não distinguindo os bens públicos dos privados, tornando os cargos de alto a baixo na hierarquia fonte de lucro pessoal e de toda sorte de corrupção, aliada à incompetência e à acomodação.</a:t>
            </a:r>
          </a:p>
        </p:txBody>
      </p:sp>
      <p:sp>
        <p:nvSpPr>
          <p:cNvPr id="75780" name="Retângulo 2"/>
          <p:cNvSpPr>
            <a:spLocks noChangeArrowheads="1"/>
          </p:cNvSpPr>
          <p:nvPr/>
        </p:nvSpPr>
        <p:spPr bwMode="auto">
          <a:xfrm>
            <a:off x="1835150" y="333375"/>
            <a:ext cx="7004050" cy="1784350"/>
          </a:xfrm>
          <a:prstGeom prst="rect">
            <a:avLst/>
          </a:prstGeom>
          <a:noFill/>
          <a:ln w="9525">
            <a:noFill/>
            <a:miter lim="800000"/>
            <a:headEnd/>
            <a:tailEnd/>
          </a:ln>
        </p:spPr>
        <p:txBody>
          <a:bodyPr>
            <a:spAutoFit/>
          </a:bodyPr>
          <a:lstStyle/>
          <a:p>
            <a:pPr algn="just"/>
            <a:r>
              <a:rPr lang="pt-BR" altLang="pt-BR" sz="2200" b="0">
                <a:solidFill>
                  <a:srgbClr val="FFFFFF"/>
                </a:solidFill>
              </a:rPr>
              <a:t>A burocracia é o meio através do qual se expressa a lei e sob o qual age o Estado Racional Moderno. A burocracia é um produto histórico peculiar e inevitável do desenvolvimento da racionalidade formal no Estado Moderno. Seu objetivo é o de gerir o poder. </a:t>
            </a:r>
            <a:endParaRPr lang="pt-BR" altLang="pt-BR" sz="22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3850" y="595313"/>
            <a:ext cx="8496300" cy="6002337"/>
          </a:xfrm>
          <a:prstGeom prst="rect">
            <a:avLst/>
          </a:prstGeom>
        </p:spPr>
        <p:txBody>
          <a:bodyPr>
            <a:spAutoFit/>
          </a:bodyPr>
          <a:lstStyle/>
          <a:p>
            <a:pPr algn="just">
              <a:buClr>
                <a:srgbClr val="0070C0"/>
              </a:buClr>
              <a:buSzPct val="100000"/>
              <a:buFont typeface="Wingdings" pitchFamily="2" charset="2"/>
              <a:buChar char="Ø"/>
              <a:defRPr/>
            </a:pPr>
            <a:r>
              <a:rPr lang="pt-BR" sz="2400" b="0" dirty="0">
                <a:effectLst>
                  <a:outerShdw blurRad="38100" dist="38100" dir="2700000" algn="tl">
                    <a:srgbClr val="000000">
                      <a:alpha val="43137"/>
                    </a:srgbClr>
                  </a:outerShdw>
                </a:effectLst>
                <a:ea typeface="Tahoma" pitchFamily="34" charset="0"/>
                <a:cs typeface="Tahoma" pitchFamily="34" charset="0"/>
              </a:rPr>
              <a:t> “Weber escreveu em resposta a Marx com a intenção de contradizer ou reduzir a abordagem materialista.  Entendeu que a principal mudança foi o surgimento do Protestantismo, cujos valores e crenças contribuíram para a Revolução Industrial.</a:t>
            </a:r>
          </a:p>
          <a:p>
            <a:pPr algn="just">
              <a:buSzPct val="100000"/>
              <a:buFontTx/>
              <a:buChar char="•"/>
              <a:defRPr/>
            </a:pPr>
            <a:endParaRPr lang="pt-BR" sz="2400" b="0" dirty="0">
              <a:effectLst>
                <a:outerShdw blurRad="38100" dist="38100" dir="2700000" algn="tl">
                  <a:srgbClr val="000000">
                    <a:alpha val="43137"/>
                  </a:srgbClr>
                </a:outerShdw>
              </a:effectLst>
              <a:ea typeface="Tahoma" pitchFamily="34" charset="0"/>
              <a:cs typeface="Tahoma" pitchFamily="34" charset="0"/>
            </a:endParaRPr>
          </a:p>
          <a:p>
            <a:pPr algn="just">
              <a:buSzPct val="100000"/>
              <a:defRPr/>
            </a:pPr>
            <a:r>
              <a:rPr lang="pt-BR" sz="2400" b="0" dirty="0">
                <a:effectLst>
                  <a:outerShdw blurRad="38100" dist="38100" dir="2700000" algn="tl">
                    <a:srgbClr val="000000">
                      <a:alpha val="43137"/>
                    </a:srgbClr>
                  </a:outerShdw>
                </a:effectLst>
                <a:ea typeface="Tahoma" pitchFamily="34" charset="0"/>
                <a:cs typeface="Tahoma" pitchFamily="34" charset="0"/>
              </a:rPr>
              <a:t>Argumentou ainda que os novos valores do Protestantismo, frugalidade, pensamento independente e autossuficiência, constituíam valores e atitudes necessárias à criação e crescimento do pensamento capitalista e às ações conducentes à Revolução Industrial.</a:t>
            </a:r>
          </a:p>
          <a:p>
            <a:pPr algn="just">
              <a:buSzPct val="100000"/>
              <a:buFontTx/>
              <a:buChar char="•"/>
              <a:defRPr/>
            </a:pPr>
            <a:endParaRPr lang="pt-BR" sz="2400" b="0" dirty="0">
              <a:effectLst>
                <a:outerShdw blurRad="38100" dist="38100" dir="2700000" algn="tl">
                  <a:srgbClr val="000000">
                    <a:alpha val="43137"/>
                  </a:srgbClr>
                </a:outerShdw>
              </a:effectLst>
              <a:ea typeface="Tahoma" pitchFamily="34" charset="0"/>
              <a:cs typeface="Tahoma" pitchFamily="34" charset="0"/>
            </a:endParaRPr>
          </a:p>
          <a:p>
            <a:pPr algn="just">
              <a:buSzPct val="100000"/>
              <a:defRPr/>
            </a:pPr>
            <a:r>
              <a:rPr lang="pt-BR" sz="2400" b="0" dirty="0">
                <a:effectLst>
                  <a:outerShdw blurRad="38100" dist="38100" dir="2700000" algn="tl">
                    <a:srgbClr val="000000">
                      <a:alpha val="43137"/>
                    </a:srgbClr>
                  </a:outerShdw>
                </a:effectLst>
                <a:ea typeface="Tahoma" pitchFamily="34" charset="0"/>
                <a:cs typeface="Tahoma" pitchFamily="34" charset="0"/>
              </a:rPr>
              <a:t>Um século depois destas reflexões, podemos constatar que as diferentes abordagens podem não ser mutuamente exclusivas, mas antes explicações complementares.” (Phil </a:t>
            </a:r>
            <a:r>
              <a:rPr lang="pt-BR" sz="2400" b="0" dirty="0" err="1">
                <a:effectLst>
                  <a:outerShdw blurRad="38100" dist="38100" dir="2700000" algn="tl">
                    <a:srgbClr val="000000">
                      <a:alpha val="43137"/>
                    </a:srgbClr>
                  </a:outerShdw>
                </a:effectLst>
                <a:ea typeface="Tahoma" pitchFamily="34" charset="0"/>
                <a:cs typeface="Tahoma" pitchFamily="34" charset="0"/>
              </a:rPr>
              <a:t>Bartle</a:t>
            </a:r>
            <a:r>
              <a:rPr lang="pt-BR" sz="2400" b="0" dirty="0">
                <a:effectLst>
                  <a:outerShdw blurRad="38100" dist="38100" dir="2700000" algn="tl">
                    <a:srgbClr val="000000">
                      <a:alpha val="43137"/>
                    </a:srgbClr>
                  </a:outerShdw>
                </a:effectLst>
                <a:ea typeface="Tahoma" pitchFamily="34" charset="0"/>
                <a:cs typeface="Tahoma" pitchFamily="34" charset="0"/>
              </a:rPr>
              <a: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agem 1"/>
          <p:cNvPicPr>
            <a:picLocks noChangeAspect="1"/>
          </p:cNvPicPr>
          <p:nvPr/>
        </p:nvPicPr>
        <p:blipFill>
          <a:blip r:embed="rId2" cstate="print"/>
          <a:srcRect/>
          <a:stretch>
            <a:fillRect/>
          </a:stretch>
        </p:blipFill>
        <p:spPr bwMode="auto">
          <a:xfrm>
            <a:off x="85725" y="61913"/>
            <a:ext cx="2005013" cy="2981325"/>
          </a:xfrm>
          <a:prstGeom prst="rect">
            <a:avLst/>
          </a:prstGeom>
          <a:noFill/>
          <a:ln w="9525">
            <a:noFill/>
            <a:miter lim="800000"/>
            <a:headEnd/>
            <a:tailEnd/>
          </a:ln>
        </p:spPr>
      </p:pic>
      <p:pic>
        <p:nvPicPr>
          <p:cNvPr id="77827" name="Imagem 2"/>
          <p:cNvPicPr>
            <a:picLocks noChangeAspect="1"/>
          </p:cNvPicPr>
          <p:nvPr/>
        </p:nvPicPr>
        <p:blipFill>
          <a:blip r:embed="rId3" cstate="print"/>
          <a:srcRect/>
          <a:stretch>
            <a:fillRect/>
          </a:stretch>
        </p:blipFill>
        <p:spPr bwMode="auto">
          <a:xfrm>
            <a:off x="0" y="3043238"/>
            <a:ext cx="2208213" cy="3814762"/>
          </a:xfrm>
          <a:prstGeom prst="rect">
            <a:avLst/>
          </a:prstGeom>
          <a:noFill/>
          <a:ln w="9525">
            <a:noFill/>
            <a:miter lim="800000"/>
            <a:headEnd/>
            <a:tailEnd/>
          </a:ln>
        </p:spPr>
      </p:pic>
      <p:sp>
        <p:nvSpPr>
          <p:cNvPr id="5" name="Retângulo 4"/>
          <p:cNvSpPr/>
          <p:nvPr/>
        </p:nvSpPr>
        <p:spPr>
          <a:xfrm>
            <a:off x="3279775" y="1044575"/>
            <a:ext cx="4803775" cy="1016000"/>
          </a:xfrm>
          <a:prstGeom prst="rect">
            <a:avLst/>
          </a:prstGeom>
        </p:spPr>
        <p:txBody>
          <a:bodyPr wrap="none">
            <a:spAutoFit/>
          </a:bodyPr>
          <a:lstStyle/>
          <a:p>
            <a:pPr algn="ctr">
              <a:buSzPct val="100000"/>
              <a:defRPr/>
            </a:pPr>
            <a:r>
              <a:rPr lang="pt-BR" sz="3200" dirty="0">
                <a:solidFill>
                  <a:srgbClr val="FFFFFF"/>
                </a:solidFill>
                <a:effectLst>
                  <a:outerShdw blurRad="38100" dist="38100" dir="2700000" algn="tl">
                    <a:srgbClr val="000000"/>
                  </a:outerShdw>
                </a:effectLst>
              </a:rPr>
              <a:t> John Maynard Keynes</a:t>
            </a:r>
          </a:p>
          <a:p>
            <a:pPr algn="ctr">
              <a:buSzPct val="100000"/>
              <a:defRPr/>
            </a:pPr>
            <a:r>
              <a:rPr lang="pt-BR" dirty="0">
                <a:effectLst>
                  <a:outerShdw blurRad="38100" dist="38100" dir="2700000" algn="tl">
                    <a:srgbClr val="000000"/>
                  </a:outerShdw>
                </a:effectLst>
              </a:rPr>
              <a:t>      </a:t>
            </a:r>
            <a:r>
              <a:rPr lang="pt-BR" sz="2800" b="0" dirty="0">
                <a:effectLst>
                  <a:outerShdw blurRad="38100" dist="38100" dir="2700000" algn="tl">
                    <a:srgbClr val="000000"/>
                  </a:outerShdw>
                </a:effectLst>
              </a:rPr>
              <a:t>(1883-1946)</a:t>
            </a:r>
            <a:endParaRPr lang="pt-BR" sz="2800" b="0" dirty="0"/>
          </a:p>
        </p:txBody>
      </p:sp>
      <p:sp>
        <p:nvSpPr>
          <p:cNvPr id="6" name="Retângulo 5"/>
          <p:cNvSpPr/>
          <p:nvPr/>
        </p:nvSpPr>
        <p:spPr>
          <a:xfrm>
            <a:off x="2843213" y="3500438"/>
            <a:ext cx="5616575" cy="954087"/>
          </a:xfrm>
          <a:prstGeom prst="rect">
            <a:avLst/>
          </a:prstGeom>
        </p:spPr>
        <p:txBody>
          <a:bodyPr>
            <a:spAutoFit/>
          </a:bodyPr>
          <a:lstStyle/>
          <a:p>
            <a:pPr algn="ctr">
              <a:buSzPct val="100000"/>
              <a:defRPr/>
            </a:pPr>
            <a:r>
              <a:rPr lang="pt-BR" sz="2800" b="0" dirty="0">
                <a:solidFill>
                  <a:srgbClr val="FFFFFF"/>
                </a:solidFill>
                <a:effectLst>
                  <a:outerShdw blurRad="38100" dist="38100" dir="2700000" algn="tl">
                    <a:srgbClr val="000000"/>
                  </a:outerShdw>
                </a:effectLst>
              </a:rPr>
              <a:t>TEORIA GERAL DO EMPREGO, </a:t>
            </a:r>
          </a:p>
          <a:p>
            <a:pPr algn="ctr">
              <a:buSzPct val="100000"/>
              <a:defRPr/>
            </a:pPr>
            <a:r>
              <a:rPr lang="pt-BR" sz="2800" b="0" dirty="0">
                <a:solidFill>
                  <a:srgbClr val="FFFFFF"/>
                </a:solidFill>
                <a:effectLst>
                  <a:outerShdw blurRad="38100" dist="38100" dir="2700000" algn="tl">
                    <a:srgbClr val="000000"/>
                  </a:outerShdw>
                </a:effectLst>
              </a:rPr>
              <a:t>DO JURO E DA MOEDA (1936)</a:t>
            </a:r>
            <a:endParaRPr lang="pt-BR" b="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188" y="1773238"/>
            <a:ext cx="7777162" cy="3895725"/>
          </a:xfrm>
          <a:prstGeom prst="rect">
            <a:avLst/>
          </a:prstGeom>
        </p:spPr>
        <p:txBody>
          <a:bodyPr>
            <a:spAutoFit/>
          </a:bodyPr>
          <a:lstStyle/>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O pensamento de Keynes reflete um momento de profunda crise do sistema capitalista.</a:t>
            </a: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 Sua teoria econômica é basicamente uma teoria monetária que incorpora a ação estatal como mecanismo de estabilização de uma economia essencialmente instável, tendente ao desemprego e a crises cíclicas.</a:t>
            </a: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A crise do capitalismo representava, para o autor, o fim de uma visão harmônica e auto regulável, de um sistema que tendia espontânea e automaticamente ao equilíbrio e ao pleno emprego (visão liberal).</a:t>
            </a:r>
          </a:p>
        </p:txBody>
      </p:sp>
      <p:sp>
        <p:nvSpPr>
          <p:cNvPr id="3" name="Rectangle 2"/>
          <p:cNvSpPr>
            <a:spLocks noChangeArrowheads="1"/>
          </p:cNvSpPr>
          <p:nvPr/>
        </p:nvSpPr>
        <p:spPr bwMode="auto">
          <a:xfrm>
            <a:off x="457200" y="620713"/>
            <a:ext cx="8229600" cy="10318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Keynes</a:t>
            </a:r>
            <a:endParaRPr lang="pt-BR" sz="2800" b="0" dirty="0">
              <a:effectLst>
                <a:outerShdw blurRad="38100" dist="38100" dir="2700000" algn="tl">
                  <a:srgbClr val="000000"/>
                </a:outerShdw>
              </a:effectLs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92125" y="549275"/>
            <a:ext cx="8229600" cy="10318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Keynes</a:t>
            </a:r>
            <a:endParaRPr lang="pt-BR" sz="2800" b="0" dirty="0">
              <a:effectLst>
                <a:outerShdw blurRad="38100" dist="38100" dir="2700000" algn="tl">
                  <a:srgbClr val="000000"/>
                </a:outerShdw>
              </a:effectLst>
            </a:endParaRPr>
          </a:p>
        </p:txBody>
      </p:sp>
      <p:sp>
        <p:nvSpPr>
          <p:cNvPr id="3" name="Retângulo 2"/>
          <p:cNvSpPr/>
          <p:nvPr/>
        </p:nvSpPr>
        <p:spPr>
          <a:xfrm>
            <a:off x="395288" y="1700213"/>
            <a:ext cx="8424862" cy="4968875"/>
          </a:xfrm>
          <a:prstGeom prst="rect">
            <a:avLst/>
          </a:prstGeom>
        </p:spPr>
        <p:txBody>
          <a:bodyPr>
            <a:spAutoFit/>
          </a:bodyPr>
          <a:lstStyle/>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No pensamento de Keynes, o capitalismo sem a intervenção do Estado será vítima de suas próprias crises.</a:t>
            </a: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No centro de sua visão do capitalismo, estão a instabilidade endógena do sistema e a incapacidade de auto regulação.</a:t>
            </a: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A concepção de Keynes implica uma posição  essencialmente contrária à visão dos economistas "clássicos" anteriores a ele. </a:t>
            </a: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Esses sustentavam que, pelo mecanismo dos preços flexíveis do mercado e da concorrência, a oferta e a procura da economia tendiam sempre a se ajustar num nível ótimo de emprego. Com isso, ficava afastada a possibilidade de uma crise generalizada de superprodução.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4213" y="1844675"/>
            <a:ext cx="7848600" cy="4044950"/>
          </a:xfrm>
          <a:prstGeom prst="rect">
            <a:avLst/>
          </a:prstGeom>
        </p:spPr>
        <p:txBody>
          <a:bodyPr>
            <a:spAutoFit/>
          </a:bodyPr>
          <a:lstStyle/>
          <a:p>
            <a:pPr algn="ctr" eaLnBrk="1" hangingPunct="1">
              <a:lnSpc>
                <a:spcPct val="90000"/>
              </a:lnSpc>
              <a:spcBef>
                <a:spcPct val="20000"/>
              </a:spcBef>
              <a:buClr>
                <a:schemeClr val="hlink"/>
              </a:buClr>
              <a:buSzPct val="65000"/>
              <a:defRPr/>
            </a:pPr>
            <a:r>
              <a:rPr lang="pt-BR" sz="2400" dirty="0">
                <a:effectLst>
                  <a:outerShdw blurRad="38100" dist="38100" dir="2700000" algn="tl">
                    <a:srgbClr val="000000"/>
                  </a:outerShdw>
                </a:effectLst>
              </a:rPr>
              <a:t>O CONTROLE DA MOEDA</a:t>
            </a:r>
          </a:p>
          <a:p>
            <a:pPr marL="342900" indent="-342900" algn="just" eaLnBrk="1" hangingPunct="1">
              <a:lnSpc>
                <a:spcPct val="90000"/>
              </a:lnSpc>
              <a:spcBef>
                <a:spcPct val="20000"/>
              </a:spcBef>
              <a:buClr>
                <a:schemeClr val="hlink"/>
              </a:buClr>
              <a:buSzPct val="65000"/>
              <a:buFont typeface="Wingdings" pitchFamily="2" charset="2"/>
              <a:buChar char="q"/>
              <a:defRPr/>
            </a:pPr>
            <a:endParaRPr lang="pt-BR" sz="2400" b="0" dirty="0">
              <a:effectLst>
                <a:outerShdw blurRad="38100" dist="38100" dir="2700000" algn="tl">
                  <a:srgbClr val="000000"/>
                </a:outerShdw>
              </a:effectLst>
            </a:endParaRP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O controle estatal sobre a moeda é de importância vital para a sobrevivência do sistema capitalista, porque a instabilidade monetária, além de comprometer a continuidade do processo produtivo, representa uma ameaça à própria organização social.</a:t>
            </a:r>
          </a:p>
          <a:p>
            <a:pPr algn="just" eaLnBrk="1" hangingPunct="1">
              <a:lnSpc>
                <a:spcPct val="90000"/>
              </a:lnSpc>
              <a:spcBef>
                <a:spcPct val="20000"/>
              </a:spcBef>
              <a:buClr>
                <a:schemeClr val="hlink"/>
              </a:buClr>
              <a:buSzPct val="65000"/>
              <a:defRPr/>
            </a:pPr>
            <a:endParaRPr lang="pt-BR" sz="2400" b="0" dirty="0">
              <a:effectLst>
                <a:outerShdw blurRad="38100" dist="38100" dir="2700000" algn="tl">
                  <a:srgbClr val="000000"/>
                </a:outerShdw>
              </a:effectLst>
            </a:endParaRP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O controle monetário é importante como medida de estabilidade da própria organização social capitalista e de manutenção do fluxo dos investimentos.</a:t>
            </a:r>
          </a:p>
        </p:txBody>
      </p:sp>
      <p:sp>
        <p:nvSpPr>
          <p:cNvPr id="3" name="Rectangle 2"/>
          <p:cNvSpPr>
            <a:spLocks noChangeArrowheads="1"/>
          </p:cNvSpPr>
          <p:nvPr/>
        </p:nvSpPr>
        <p:spPr bwMode="auto">
          <a:xfrm>
            <a:off x="492125" y="549275"/>
            <a:ext cx="8229600" cy="10318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Keynes</a:t>
            </a:r>
            <a:endParaRPr lang="pt-BR" sz="2800" b="0" dirty="0">
              <a:effectLst>
                <a:outerShdw blurRad="38100" dist="38100" dir="2700000" algn="tl">
                  <a:srgbClr val="000000"/>
                </a:outerShdw>
              </a:effectLst>
            </a:endParaRPr>
          </a:p>
        </p:txBody>
      </p:sp>
      <p:sp>
        <p:nvSpPr>
          <p:cNvPr id="80900" name="Retângulo 3"/>
          <p:cNvSpPr>
            <a:spLocks noChangeArrowheads="1"/>
          </p:cNvSpPr>
          <p:nvPr/>
        </p:nvSpPr>
        <p:spPr bwMode="auto">
          <a:xfrm>
            <a:off x="2320925" y="2674938"/>
            <a:ext cx="4572000" cy="307975"/>
          </a:xfrm>
          <a:prstGeom prst="rect">
            <a:avLst/>
          </a:prstGeom>
          <a:noFill/>
          <a:ln w="9525">
            <a:noFill/>
            <a:miter lim="800000"/>
            <a:headEnd/>
            <a:tailEnd/>
          </a:ln>
        </p:spPr>
        <p:txBody>
          <a:bodyPr>
            <a:spAutoFit/>
          </a:bodyPr>
          <a:lstStyle/>
          <a:p>
            <a:r>
              <a:rPr lang="pt-BR" altLang="pt-BR" b="0">
                <a:latin typeface="Courier"/>
              </a:rPr>
              <a:t>.</a:t>
            </a:r>
            <a:endParaRPr lang="pt-BR" altLang="pt-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31750"/>
            <a:ext cx="1652588" cy="2605088"/>
          </a:xfrm>
          <a:prstGeom prst="rect">
            <a:avLst/>
          </a:prstGeom>
          <a:noFill/>
          <a:ln w="9525" algn="ctr">
            <a:noFill/>
            <a:miter lim="800000"/>
            <a:headEnd/>
            <a:tailEnd/>
          </a:ln>
        </p:spPr>
      </p:pic>
      <p:sp>
        <p:nvSpPr>
          <p:cNvPr id="2" name="Rectangle 7"/>
          <p:cNvSpPr>
            <a:spLocks noChangeArrowheads="1"/>
          </p:cNvSpPr>
          <p:nvPr/>
        </p:nvSpPr>
        <p:spPr bwMode="auto">
          <a:xfrm>
            <a:off x="211138" y="2852738"/>
            <a:ext cx="8580437" cy="13112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defRPr/>
            </a:pPr>
            <a:r>
              <a:rPr lang="pt-BR" altLang="pt-BR" sz="2200" b="0" dirty="0" smtClean="0">
                <a:effectLst>
                  <a:outerShdw blurRad="38100" dist="38100" dir="2700000" algn="tl">
                    <a:srgbClr val="000000">
                      <a:alpha val="43137"/>
                    </a:srgbClr>
                  </a:outerShdw>
                </a:effectLst>
              </a:rPr>
              <a:t> “Faço contigo um contrato, todo em teu prejuízo e todo em meu proveito, que eu observarei enquanto me aprouver, e que tu observarás enquanto me aprouver.”</a:t>
            </a:r>
          </a:p>
        </p:txBody>
      </p:sp>
      <p:sp>
        <p:nvSpPr>
          <p:cNvPr id="3" name="Rectangle 8"/>
          <p:cNvSpPr>
            <a:spLocks noChangeArrowheads="1"/>
          </p:cNvSpPr>
          <p:nvPr/>
        </p:nvSpPr>
        <p:spPr bwMode="auto">
          <a:xfrm>
            <a:off x="211138" y="4221163"/>
            <a:ext cx="8532812" cy="207962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defRPr/>
            </a:pPr>
            <a:r>
              <a:rPr lang="pt-BR" altLang="pt-BR" sz="2200" b="0" dirty="0" smtClean="0">
                <a:effectLst>
                  <a:outerShdw blurRad="38100" dist="38100" dir="2700000" algn="tl">
                    <a:srgbClr val="000000">
                      <a:alpha val="43137"/>
                    </a:srgbClr>
                  </a:outerShdw>
                </a:effectLst>
              </a:rPr>
              <a:t>“Encontrar uma forma de associação que defenda e proteja de toda a força comum a pessoa e os bens de cada associado, e pela qual, cada um, unindo-se a todos, não obedeça portanto senão a si mesmo, e permaneça tão livre como anteriormente.” Tal é o problema fundamental cuja solução é dada pelo contrato social.</a:t>
            </a:r>
          </a:p>
        </p:txBody>
      </p:sp>
      <p:sp>
        <p:nvSpPr>
          <p:cNvPr id="4" name="Retângulo 3"/>
          <p:cNvSpPr/>
          <p:nvPr/>
        </p:nvSpPr>
        <p:spPr>
          <a:xfrm>
            <a:off x="2674938" y="404813"/>
            <a:ext cx="3768725" cy="584200"/>
          </a:xfrm>
          <a:prstGeom prst="rect">
            <a:avLst/>
          </a:prstGeom>
        </p:spPr>
        <p:txBody>
          <a:bodyPr wrap="none">
            <a:spAutoFit/>
          </a:bodyPr>
          <a:lstStyle/>
          <a:p>
            <a:pPr algn="just">
              <a:buSzPct val="100000"/>
              <a:defRPr/>
            </a:pPr>
            <a:r>
              <a:rPr lang="pt-BR" sz="3200" kern="0" dirty="0">
                <a:solidFill>
                  <a:srgbClr val="FFFFFF"/>
                </a:solidFill>
                <a:effectLst>
                  <a:outerShdw blurRad="38100" dist="38100" dir="2700000" algn="tl">
                    <a:srgbClr val="000000"/>
                  </a:outerShdw>
                </a:effectLst>
                <a:latin typeface="Tahoma"/>
                <a:ea typeface="+mj-ea"/>
                <a:cs typeface="+mj-cs"/>
              </a:rPr>
              <a:t>O Contrato Social</a:t>
            </a:r>
            <a:endParaRPr lang="pt-BR" dirty="0"/>
          </a:p>
        </p:txBody>
      </p:sp>
      <p:sp>
        <p:nvSpPr>
          <p:cNvPr id="5" name="Retângulo 4"/>
          <p:cNvSpPr/>
          <p:nvPr/>
        </p:nvSpPr>
        <p:spPr>
          <a:xfrm>
            <a:off x="1835150" y="1262063"/>
            <a:ext cx="6800850" cy="1446212"/>
          </a:xfrm>
          <a:prstGeom prst="rect">
            <a:avLst/>
          </a:prstGeom>
        </p:spPr>
        <p:txBody>
          <a:bodyPr>
            <a:spAutoFit/>
          </a:bodyPr>
          <a:lstStyle/>
          <a:p>
            <a:pPr algn="just">
              <a:defRPr/>
            </a:pPr>
            <a:r>
              <a:rPr lang="pt-BR" altLang="pt-BR" sz="2200" b="0" dirty="0">
                <a:solidFill>
                  <a:srgbClr val="FFFFFF"/>
                </a:solidFill>
                <a:effectLst>
                  <a:outerShdw blurRad="38100" dist="38100" dir="2700000" algn="tl">
                    <a:srgbClr val="000000">
                      <a:alpha val="43137"/>
                    </a:srgbClr>
                  </a:outerShdw>
                </a:effectLst>
              </a:rPr>
              <a:t>As palavras escravatura e direito são contraditórias, excluem-se mutuamente. Seja de homem para homem, seja de um homem para um povo, este discurso será igualmente insensato:</a:t>
            </a:r>
            <a:endParaRPr lang="pt-B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288" y="1844675"/>
            <a:ext cx="8229600" cy="4708525"/>
          </a:xfrm>
          <a:prstGeom prst="rect">
            <a:avLst/>
          </a:prstGeom>
        </p:spPr>
        <p:txBody>
          <a:bodyPr>
            <a:spAutoFit/>
          </a:bodyPr>
          <a:lstStyle/>
          <a:p>
            <a:pPr algn="ctr" eaLnBrk="1" hangingPunct="1">
              <a:lnSpc>
                <a:spcPct val="90000"/>
              </a:lnSpc>
              <a:spcBef>
                <a:spcPct val="20000"/>
              </a:spcBef>
              <a:buClr>
                <a:schemeClr val="hlink"/>
              </a:buClr>
              <a:buSzPct val="65000"/>
              <a:defRPr/>
            </a:pPr>
            <a:r>
              <a:rPr lang="pt-BR" sz="2400" dirty="0">
                <a:effectLst>
                  <a:outerShdw blurRad="38100" dist="38100" dir="2700000" algn="tl">
                    <a:srgbClr val="000000"/>
                  </a:outerShdw>
                </a:effectLst>
              </a:rPr>
              <a:t>O ESTADO INVESTIDOR</a:t>
            </a:r>
          </a:p>
          <a:p>
            <a:pPr marL="342900" indent="-342900" algn="just" eaLnBrk="1" hangingPunct="1">
              <a:lnSpc>
                <a:spcPct val="90000"/>
              </a:lnSpc>
              <a:spcBef>
                <a:spcPct val="20000"/>
              </a:spcBef>
              <a:buClr>
                <a:schemeClr val="hlink"/>
              </a:buClr>
              <a:buSzPct val="65000"/>
              <a:buFont typeface="Wingdings" pitchFamily="2" charset="2"/>
              <a:buChar char="q"/>
              <a:defRPr/>
            </a:pPr>
            <a:endParaRPr lang="pt-BR" sz="2400" b="0" dirty="0">
              <a:effectLst>
                <a:outerShdw blurRad="38100" dist="38100" dir="2700000" algn="tl">
                  <a:srgbClr val="000000"/>
                </a:outerShdw>
              </a:effectLst>
            </a:endParaRP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Na medida em que o Estado não consegue manter o investimento privado num nível que assegure o pleno emprego, não lhe resta outro aminho senão o de realizar investimentos públicos.</a:t>
            </a:r>
          </a:p>
          <a:p>
            <a:pPr marL="342900" indent="-342900" algn="just" eaLnBrk="1" hangingPunct="1">
              <a:lnSpc>
                <a:spcPct val="90000"/>
              </a:lnSpc>
              <a:spcBef>
                <a:spcPct val="20000"/>
              </a:spcBef>
              <a:buClr>
                <a:schemeClr val="hlink"/>
              </a:buClr>
              <a:buSzPct val="65000"/>
              <a:buFont typeface="Wingdings" pitchFamily="2" charset="2"/>
              <a:buChar char="q"/>
              <a:defRPr/>
            </a:pPr>
            <a:endParaRPr lang="pt-BR" sz="2400" b="0" dirty="0">
              <a:effectLst>
                <a:outerShdw blurRad="38100" dist="38100" dir="2700000" algn="tl">
                  <a:srgbClr val="000000"/>
                </a:outerShdw>
              </a:effectLst>
            </a:endParaRP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A razão ultima da  intervenção estatal direta no campo dos investimentos reside na ineficácia dos outros meios ao seu alcance para garantir o pleno emprego. Keynes conclui que a "socialização do investimento" é o único meio de assegurar uma situação próxima do pleno emprego.</a:t>
            </a:r>
          </a:p>
        </p:txBody>
      </p:sp>
      <p:sp>
        <p:nvSpPr>
          <p:cNvPr id="3" name="Rectangle 2"/>
          <p:cNvSpPr>
            <a:spLocks noChangeArrowheads="1"/>
          </p:cNvSpPr>
          <p:nvPr/>
        </p:nvSpPr>
        <p:spPr bwMode="auto">
          <a:xfrm>
            <a:off x="492125" y="549275"/>
            <a:ext cx="8229600" cy="10318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Keynes</a:t>
            </a:r>
            <a:endParaRPr lang="pt-BR" sz="2800" b="0" dirty="0">
              <a:effectLst>
                <a:outerShdw blurRad="38100" dist="38100" dir="2700000" algn="tl">
                  <a:srgbClr val="000000"/>
                </a:outerShdw>
              </a:effectLs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188" y="1773238"/>
            <a:ext cx="7632700" cy="4376737"/>
          </a:xfrm>
          <a:prstGeom prst="rect">
            <a:avLst/>
          </a:prstGeom>
        </p:spPr>
        <p:txBody>
          <a:bodyPr>
            <a:spAutoFit/>
          </a:bodyPr>
          <a:lstStyle/>
          <a:p>
            <a:pPr algn="ctr" eaLnBrk="1" hangingPunct="1">
              <a:lnSpc>
                <a:spcPct val="90000"/>
              </a:lnSpc>
              <a:spcBef>
                <a:spcPct val="20000"/>
              </a:spcBef>
              <a:buClr>
                <a:schemeClr val="hlink"/>
              </a:buClr>
              <a:buSzPct val="65000"/>
              <a:defRPr/>
            </a:pPr>
            <a:r>
              <a:rPr lang="pt-BR" sz="2400" dirty="0">
                <a:effectLst>
                  <a:outerShdw blurRad="38100" dist="38100" dir="2700000" algn="tl">
                    <a:srgbClr val="000000"/>
                  </a:outerShdw>
                </a:effectLst>
              </a:rPr>
              <a:t>TRABALHO IMPRODUTIVO</a:t>
            </a:r>
          </a:p>
          <a:p>
            <a:pPr marL="342900" indent="-342900" algn="just" eaLnBrk="1" hangingPunct="1">
              <a:lnSpc>
                <a:spcPct val="90000"/>
              </a:lnSpc>
              <a:spcBef>
                <a:spcPct val="20000"/>
              </a:spcBef>
              <a:buClr>
                <a:schemeClr val="hlink"/>
              </a:buClr>
              <a:buSzPct val="65000"/>
              <a:buFont typeface="Wingdings" pitchFamily="2" charset="2"/>
              <a:buChar char="q"/>
              <a:defRPr/>
            </a:pPr>
            <a:endParaRPr lang="pt-BR" sz="2400" b="0" dirty="0">
              <a:effectLst>
                <a:outerShdw blurRad="38100" dist="38100" dir="2700000" algn="tl">
                  <a:srgbClr val="000000"/>
                </a:outerShdw>
              </a:effectLst>
            </a:endParaRP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Com base no conceito de “trabalho improdutivo” de Malthus, Keynes menciona que mesmo os gastos aparentemente "inúteis", como abrir buracos e construir pirâmides, tinham o poder de criar riqueza e manter um elevado nível de emprego. </a:t>
            </a:r>
          </a:p>
          <a:p>
            <a:pPr algn="just" eaLnBrk="1" hangingPunct="1">
              <a:lnSpc>
                <a:spcPct val="90000"/>
              </a:lnSpc>
              <a:spcBef>
                <a:spcPct val="20000"/>
              </a:spcBef>
              <a:buClr>
                <a:schemeClr val="hlink"/>
              </a:buClr>
              <a:buSzPct val="65000"/>
              <a:defRPr/>
            </a:pPr>
            <a:endParaRPr lang="pt-BR" sz="2400" b="0" dirty="0">
              <a:effectLst>
                <a:outerShdw blurRad="38100" dist="38100" dir="2700000" algn="tl">
                  <a:srgbClr val="000000"/>
                </a:outerShdw>
              </a:effectLst>
            </a:endParaRP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Admitindo que o desemprego é, em si mesmo, um custo social, os gastos "inúteis" podem enriquecer a comunidade pelo aumento que provocam na demanda efetiva (circulo virtuoso).</a:t>
            </a:r>
          </a:p>
        </p:txBody>
      </p:sp>
      <p:sp>
        <p:nvSpPr>
          <p:cNvPr id="3" name="Rectangle 2"/>
          <p:cNvSpPr>
            <a:spLocks noChangeArrowheads="1"/>
          </p:cNvSpPr>
          <p:nvPr/>
        </p:nvSpPr>
        <p:spPr bwMode="auto">
          <a:xfrm>
            <a:off x="492125" y="549275"/>
            <a:ext cx="8229600" cy="10318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Keynes</a:t>
            </a:r>
            <a:endParaRPr lang="pt-BR" sz="2800" b="0" dirty="0">
              <a:effectLst>
                <a:outerShdw blurRad="38100" dist="38100" dir="2700000" algn="tl">
                  <a:srgbClr val="000000"/>
                </a:outerShdw>
              </a:effectLs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8313" y="1052513"/>
            <a:ext cx="8280400" cy="5707062"/>
          </a:xfrm>
          <a:prstGeom prst="rect">
            <a:avLst/>
          </a:prstGeom>
        </p:spPr>
        <p:txBody>
          <a:bodyPr>
            <a:spAutoFit/>
          </a:bodyPr>
          <a:lstStyle/>
          <a:p>
            <a:pPr algn="ctr" eaLnBrk="1" hangingPunct="1">
              <a:lnSpc>
                <a:spcPct val="90000"/>
              </a:lnSpc>
              <a:spcBef>
                <a:spcPct val="20000"/>
              </a:spcBef>
              <a:buClr>
                <a:schemeClr val="hlink"/>
              </a:buClr>
              <a:buSzPct val="65000"/>
              <a:defRPr/>
            </a:pPr>
            <a:r>
              <a:rPr lang="pt-BR" sz="2400" dirty="0">
                <a:effectLst>
                  <a:outerShdw blurRad="38100" dist="38100" dir="2700000" algn="tl">
                    <a:srgbClr val="000000"/>
                  </a:outerShdw>
                </a:effectLst>
              </a:rPr>
              <a:t>O PAPEL DO ESTADO</a:t>
            </a:r>
          </a:p>
          <a:p>
            <a:pPr marL="342900" indent="-342900" algn="just" eaLnBrk="1" hangingPunct="1">
              <a:lnSpc>
                <a:spcPct val="90000"/>
              </a:lnSpc>
              <a:spcBef>
                <a:spcPct val="20000"/>
              </a:spcBef>
              <a:buClr>
                <a:schemeClr val="hlink"/>
              </a:buClr>
              <a:buSzPct val="65000"/>
              <a:buFont typeface="Wingdings" pitchFamily="2" charset="2"/>
              <a:buChar char="q"/>
              <a:defRPr/>
            </a:pPr>
            <a:endParaRPr lang="pt-BR" sz="2400" b="0" dirty="0">
              <a:effectLst>
                <a:outerShdw blurRad="38100" dist="38100" dir="2700000" algn="tl">
                  <a:srgbClr val="000000"/>
                </a:outerShdw>
              </a:effectLst>
            </a:endParaRP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A defesa que Keynes faz da intervenção do Estado na economia significa o fim da política do "laissez-faire", mas </a:t>
            </a:r>
            <a:r>
              <a:rPr lang="pt-BR" sz="2400" b="0" u="sng" dirty="0">
                <a:effectLst>
                  <a:outerShdw blurRad="38100" dist="38100" dir="2700000" algn="tl">
                    <a:srgbClr val="000000"/>
                  </a:outerShdw>
                </a:effectLst>
              </a:rPr>
              <a:t>não</a:t>
            </a:r>
            <a:r>
              <a:rPr lang="pt-BR" sz="2400" b="0" dirty="0">
                <a:effectLst>
                  <a:outerShdw blurRad="38100" dist="38100" dir="2700000" algn="tl">
                    <a:srgbClr val="000000"/>
                  </a:outerShdw>
                </a:effectLst>
              </a:rPr>
              <a:t> do individualismo como filosofia política e econômica. </a:t>
            </a: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Como a ação individual, para ele, não possui a capacidade de prover o interesse social, é proposta a ação estatal, não como negação da iniciativa individual, mas como condição de sua sobrevivência.</a:t>
            </a: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Estado e livre iniciativa não se opõem, mas se complementam. A livre iniciativa individual é cega em relação ao interesse social, mas, se for inteligentemente dirigida e controlada pelo Estado, ela ainda é o meio mais eficiente de se atingir o progresso econômico e social.</a:t>
            </a:r>
          </a:p>
        </p:txBody>
      </p:sp>
      <p:sp>
        <p:nvSpPr>
          <p:cNvPr id="3" name="Rectangle 2"/>
          <p:cNvSpPr>
            <a:spLocks noChangeArrowheads="1"/>
          </p:cNvSpPr>
          <p:nvPr/>
        </p:nvSpPr>
        <p:spPr bwMode="auto">
          <a:xfrm>
            <a:off x="492125" y="20638"/>
            <a:ext cx="8229600" cy="10318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Keynes</a:t>
            </a:r>
            <a:endParaRPr lang="pt-BR" sz="2800" b="0" dirty="0">
              <a:effectLst>
                <a:outerShdw blurRad="38100" dist="38100" dir="2700000" algn="tl">
                  <a:srgbClr val="000000"/>
                </a:outerShdw>
              </a:effectLs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92125" y="1412875"/>
            <a:ext cx="8066088" cy="5114925"/>
          </a:xfrm>
          <a:prstGeom prst="rect">
            <a:avLst/>
          </a:prstGeom>
        </p:spPr>
        <p:txBody>
          <a:bodyPr>
            <a:spAutoFit/>
          </a:bodyPr>
          <a:lstStyle/>
          <a:p>
            <a:pPr algn="ctr" eaLnBrk="1" hangingPunct="1">
              <a:lnSpc>
                <a:spcPct val="90000"/>
              </a:lnSpc>
              <a:spcBef>
                <a:spcPct val="20000"/>
              </a:spcBef>
              <a:buClr>
                <a:schemeClr val="hlink"/>
              </a:buClr>
              <a:buSzPct val="65000"/>
              <a:defRPr/>
            </a:pPr>
            <a:r>
              <a:rPr lang="pt-BR" sz="2400" dirty="0">
                <a:effectLst>
                  <a:outerShdw blurRad="38100" dist="38100" dir="2700000" algn="tl">
                    <a:srgbClr val="000000"/>
                  </a:outerShdw>
                </a:effectLst>
              </a:rPr>
              <a:t>CAPITAL INDUSTRIAL X FINANCEIRO</a:t>
            </a:r>
          </a:p>
          <a:p>
            <a:pPr marL="342900" indent="-342900" algn="just" eaLnBrk="1" hangingPunct="1">
              <a:lnSpc>
                <a:spcPct val="90000"/>
              </a:lnSpc>
              <a:spcBef>
                <a:spcPct val="20000"/>
              </a:spcBef>
              <a:buClr>
                <a:schemeClr val="hlink"/>
              </a:buClr>
              <a:buSzPct val="65000"/>
              <a:buFont typeface="Wingdings" pitchFamily="2" charset="2"/>
              <a:buChar char="q"/>
              <a:defRPr/>
            </a:pPr>
            <a:endParaRPr lang="pt-BR" sz="2400" b="0" dirty="0">
              <a:effectLst>
                <a:outerShdw blurRad="38100" dist="38100" dir="2700000" algn="tl">
                  <a:srgbClr val="000000"/>
                </a:outerShdw>
              </a:effectLst>
            </a:endParaRP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O grande conflito de interesses presente na Teoria geral está entre o capital industrial e o capital financeiro.</a:t>
            </a: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Keynes assume abertamente a defesa do capital industrial e propõe-se a eliminar o especulador financeiro. </a:t>
            </a: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Parece estar consciente da enorme força do capital financeiro, tanto que é ao seu predomínio sobre o capital industrial que atribui todos os males do capitalismo. </a:t>
            </a:r>
          </a:p>
          <a:p>
            <a:pPr marL="342900" indent="-342900" algn="just" eaLnBrk="1" hangingPunct="1">
              <a:lnSpc>
                <a:spcPct val="90000"/>
              </a:lnSpc>
              <a:spcBef>
                <a:spcPct val="20000"/>
              </a:spcBef>
              <a:buClr>
                <a:schemeClr val="hlink"/>
              </a:buClr>
              <a:buSzPct val="65000"/>
              <a:buFont typeface="Wingdings" pitchFamily="2" charset="2"/>
              <a:buChar char="q"/>
              <a:defRPr/>
            </a:pPr>
            <a:r>
              <a:rPr lang="pt-BR" sz="2400" b="0" dirty="0">
                <a:effectLst>
                  <a:outerShdw blurRad="38100" dist="38100" dir="2700000" algn="tl">
                    <a:srgbClr val="000000"/>
                  </a:outerShdw>
                </a:effectLst>
              </a:rPr>
              <a:t>A batalha final, no entanto, não se dará entre esses capitais, mas entre os interesses "escusos" do capitalismo financeiro e as ideias de Keynes</a:t>
            </a:r>
          </a:p>
        </p:txBody>
      </p:sp>
      <p:sp>
        <p:nvSpPr>
          <p:cNvPr id="3" name="Rectangle 2"/>
          <p:cNvSpPr>
            <a:spLocks noChangeArrowheads="1"/>
          </p:cNvSpPr>
          <p:nvPr/>
        </p:nvSpPr>
        <p:spPr bwMode="auto">
          <a:xfrm>
            <a:off x="492125" y="188913"/>
            <a:ext cx="8229600" cy="1031875"/>
          </a:xfrm>
          <a:prstGeom prst="rect">
            <a:avLst/>
          </a:prstGeom>
          <a:noFill/>
          <a:ln>
            <a:noFill/>
          </a:ln>
          <a:effectLst/>
          <a:extLst>
            <a:ext uri="{909E8E84-426E-40DD-AFC4-6F175D3DCCD1}"/>
            <a:ext uri="{91240B29-F687-4F45-9708-019B960494DF}"/>
            <a:ext uri="{AF507438-7753-43E0-B8FC-AC1667EBCBE1}"/>
          </a:extLst>
        </p:spPr>
        <p:txBody>
          <a:bodyPr anchor="ctr"/>
          <a:lstStyle/>
          <a:p>
            <a:pPr algn="ctr" eaLnBrk="1" hangingPunct="1">
              <a:defRPr/>
            </a:pPr>
            <a:r>
              <a:rPr lang="pt-BR" sz="3200" dirty="0">
                <a:effectLst>
                  <a:outerShdw blurRad="38100" dist="38100" dir="2700000" algn="tl">
                    <a:srgbClr val="000000"/>
                  </a:outerShdw>
                </a:effectLst>
              </a:rPr>
              <a:t>Keynes</a:t>
            </a:r>
            <a:endParaRPr lang="pt-BR" sz="2800" b="0" dirty="0">
              <a:effectLst>
                <a:outerShdw blurRad="38100" dist="38100" dir="2700000" algn="tl">
                  <a:srgbClr val="000000"/>
                </a:outerShdw>
              </a:effectLs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850" y="752475"/>
            <a:ext cx="8351838" cy="5484813"/>
          </a:xfrm>
          <a:prstGeom prst="rect">
            <a:avLst/>
          </a:prstGeom>
        </p:spPr>
        <p:txBody>
          <a:bodyPr>
            <a:spAutoFit/>
          </a:bodyPr>
          <a:lstStyle/>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“A presente crise, que (...) irrompeu no sistema capitalistas partir dos anos 70, com consequências nos níveis da produção e do emprego maiores que as vividas por Keynes (...), parece contradizer seus prognósticos. E o que é mais importante, nos 40 anos de políticas </a:t>
            </a:r>
            <a:r>
              <a:rPr lang="pt-BR" sz="2400" b="0" dirty="0" err="1">
                <a:effectLst>
                  <a:outerShdw blurRad="38100" dist="38100" dir="2700000" algn="tl">
                    <a:srgbClr val="000000"/>
                  </a:outerShdw>
                </a:effectLst>
              </a:rPr>
              <a:t>keynesianas</a:t>
            </a:r>
            <a:r>
              <a:rPr lang="pt-BR" sz="2400" b="0" dirty="0">
                <a:effectLst>
                  <a:outerShdw blurRad="38100" dist="38100" dir="2700000" algn="tl">
                    <a:srgbClr val="000000"/>
                  </a:outerShdw>
                </a:effectLst>
              </a:rPr>
              <a:t>, não só não se conseguiu exercer um controle sobre o capital financeiro — principal alvo de Keynes —, como a sua internacionalização o colocou fora do alcance dos governos nacionais. Esse fato talvez dê a especificidade da presente crise capitalista e revele a principal debilidade do Estado </a:t>
            </a:r>
            <a:r>
              <a:rPr lang="pt-BR" sz="2400" b="0" dirty="0" err="1">
                <a:effectLst>
                  <a:outerShdw blurRad="38100" dist="38100" dir="2700000" algn="tl">
                    <a:srgbClr val="000000"/>
                  </a:outerShdw>
                </a:effectLst>
              </a:rPr>
              <a:t>keynesiano</a:t>
            </a:r>
            <a:r>
              <a:rPr lang="pt-BR" sz="2400" b="0" dirty="0">
                <a:effectLst>
                  <a:outerShdw blurRad="38100" dist="38100" dir="2700000" algn="tl">
                    <a:srgbClr val="000000"/>
                  </a:outerShdw>
                </a:effectLst>
              </a:rPr>
              <a:t>.</a:t>
            </a:r>
          </a:p>
          <a:p>
            <a:pPr algn="just" eaLnBrk="1" hangingPunct="1">
              <a:lnSpc>
                <a:spcPct val="90000"/>
              </a:lnSpc>
              <a:spcBef>
                <a:spcPct val="20000"/>
              </a:spcBef>
              <a:buClr>
                <a:schemeClr val="hlink"/>
              </a:buClr>
              <a:buSzPct val="65000"/>
              <a:defRPr/>
            </a:pPr>
            <a:r>
              <a:rPr lang="pt-BR" sz="2400" b="0" dirty="0">
                <a:effectLst>
                  <a:outerShdw blurRad="38100" dist="38100" dir="2700000" algn="tl">
                    <a:srgbClr val="000000"/>
                  </a:outerShdw>
                </a:effectLst>
              </a:rPr>
              <a:t>A internacionalização do capital financeiro conferiu-lhe uma autonomia e um poder tais que tornam ineficazes não só os controles dos estados nacionais, mas também dos próprios organismos internacionais (FMI, BIRD), criados sob inspiração direta de Keynes.” (Gentil </a:t>
            </a:r>
            <a:r>
              <a:rPr lang="pt-BR" sz="2400" b="0" dirty="0" err="1">
                <a:effectLst>
                  <a:outerShdw blurRad="38100" dist="38100" dir="2700000" algn="tl">
                    <a:srgbClr val="000000"/>
                  </a:outerShdw>
                </a:effectLst>
              </a:rPr>
              <a:t>Corraza</a:t>
            </a:r>
            <a:r>
              <a:rPr lang="pt-BR" sz="2400" b="0" dirty="0">
                <a:effectLst>
                  <a:outerShdw blurRad="38100" dist="38100" dir="2700000" algn="tl">
                    <a:srgbClr val="000000"/>
                  </a:outerShdw>
                </a:effectLst>
              </a:rPr>
              <a:t>, 1986)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11113" y="1212850"/>
            <a:ext cx="8985250" cy="329882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defRPr/>
            </a:pPr>
            <a:r>
              <a:rPr lang="pt-BR" altLang="pt-BR" sz="2200" b="0" dirty="0" smtClean="0">
                <a:effectLst>
                  <a:outerShdw blurRad="38100" dist="38100" dir="2700000" algn="tl">
                    <a:srgbClr val="000000">
                      <a:alpha val="43137"/>
                    </a:srgbClr>
                  </a:outerShdw>
                </a:effectLst>
              </a:rPr>
              <a:t>[...] o ato instituidor do governo não constitui um contrato, mas uma lei; que os depositários do poder executivo não são em absoluto os senhores do povo, mas apenas seus oficiais; que o povo dispõe do direito de os nomear e os substituir quando bem lhe aprouver; que o problema, para eles, não consiste em contratar, mas em obedecer, e que, incumbindo-se das funções que lhes são impostas pelo Estado, outra coisa não fazem senão cumprir com seu dever de cidadãos, sem terem de maneira alguma o direito de discutir as suas condições.</a:t>
            </a:r>
          </a:p>
        </p:txBody>
      </p:sp>
      <p:sp>
        <p:nvSpPr>
          <p:cNvPr id="3" name="Rectangle 10"/>
          <p:cNvSpPr>
            <a:spLocks noChangeArrowheads="1"/>
          </p:cNvSpPr>
          <p:nvPr/>
        </p:nvSpPr>
        <p:spPr bwMode="auto">
          <a:xfrm>
            <a:off x="7938" y="4589463"/>
            <a:ext cx="8885237" cy="207962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800" b="1">
                <a:solidFill>
                  <a:schemeClr val="tx1"/>
                </a:solidFill>
                <a:latin typeface="Tahoma" pitchFamily="34" charset="0"/>
              </a:defRPr>
            </a:lvl1pPr>
            <a:lvl2pPr marL="742950" indent="-285750">
              <a:defRPr sz="2800" b="1">
                <a:solidFill>
                  <a:schemeClr val="tx1"/>
                </a:solidFill>
                <a:latin typeface="Tahoma" pitchFamily="34" charset="0"/>
              </a:defRPr>
            </a:lvl2pPr>
            <a:lvl3pPr marL="1143000" indent="-228600">
              <a:defRPr sz="2800" b="1">
                <a:solidFill>
                  <a:schemeClr val="tx1"/>
                </a:solidFill>
                <a:latin typeface="Tahoma" pitchFamily="34" charset="0"/>
              </a:defRPr>
            </a:lvl3pPr>
            <a:lvl4pPr marL="1600200" indent="-228600">
              <a:defRPr sz="2800" b="1">
                <a:solidFill>
                  <a:schemeClr val="tx1"/>
                </a:solidFill>
                <a:latin typeface="Tahoma" pitchFamily="34" charset="0"/>
              </a:defRPr>
            </a:lvl4pPr>
            <a:lvl5pPr marL="2057400" indent="-228600">
              <a:defRPr sz="2800" b="1">
                <a:solidFill>
                  <a:schemeClr val="tx1"/>
                </a:solidFill>
                <a:latin typeface="Tahoma" pitchFamily="34" charset="0"/>
              </a:defRPr>
            </a:lvl5pPr>
            <a:lvl6pPr marL="2514600" indent="-228600" algn="just" eaLnBrk="0" fontAlgn="base" hangingPunct="0">
              <a:spcBef>
                <a:spcPct val="0"/>
              </a:spcBef>
              <a:spcAft>
                <a:spcPct val="0"/>
              </a:spcAft>
              <a:buSzPct val="100000"/>
              <a:buChar char="•"/>
              <a:defRPr sz="2800" b="1">
                <a:solidFill>
                  <a:schemeClr val="tx1"/>
                </a:solidFill>
                <a:latin typeface="Tahoma" pitchFamily="34" charset="0"/>
              </a:defRPr>
            </a:lvl6pPr>
            <a:lvl7pPr marL="2971800" indent="-228600" algn="just" eaLnBrk="0" fontAlgn="base" hangingPunct="0">
              <a:spcBef>
                <a:spcPct val="0"/>
              </a:spcBef>
              <a:spcAft>
                <a:spcPct val="0"/>
              </a:spcAft>
              <a:buSzPct val="100000"/>
              <a:buChar char="•"/>
              <a:defRPr sz="2800" b="1">
                <a:solidFill>
                  <a:schemeClr val="tx1"/>
                </a:solidFill>
                <a:latin typeface="Tahoma" pitchFamily="34" charset="0"/>
              </a:defRPr>
            </a:lvl7pPr>
            <a:lvl8pPr marL="3429000" indent="-228600" algn="just" eaLnBrk="0" fontAlgn="base" hangingPunct="0">
              <a:spcBef>
                <a:spcPct val="0"/>
              </a:spcBef>
              <a:spcAft>
                <a:spcPct val="0"/>
              </a:spcAft>
              <a:buSzPct val="100000"/>
              <a:buChar char="•"/>
              <a:defRPr sz="2800" b="1">
                <a:solidFill>
                  <a:schemeClr val="tx1"/>
                </a:solidFill>
                <a:latin typeface="Tahoma" pitchFamily="34" charset="0"/>
              </a:defRPr>
            </a:lvl8pPr>
            <a:lvl9pPr marL="3886200" indent="-228600" algn="just" eaLnBrk="0" fontAlgn="base" hangingPunct="0">
              <a:spcBef>
                <a:spcPct val="0"/>
              </a:spcBef>
              <a:spcAft>
                <a:spcPct val="0"/>
              </a:spcAft>
              <a:buSzPct val="100000"/>
              <a:buChar char="•"/>
              <a:defRPr sz="2800" b="1">
                <a:solidFill>
                  <a:schemeClr val="tx1"/>
                </a:solidFill>
                <a:latin typeface="Tahoma" pitchFamily="34" charset="0"/>
              </a:defRPr>
            </a:lvl9pPr>
          </a:lstStyle>
          <a:p>
            <a:pPr algn="just">
              <a:lnSpc>
                <a:spcPct val="120000"/>
              </a:lnSpc>
              <a:spcBef>
                <a:spcPct val="50000"/>
              </a:spcBef>
              <a:defRPr/>
            </a:pPr>
            <a:r>
              <a:rPr lang="pt-BR" altLang="pt-BR" sz="2200" b="0" dirty="0" smtClean="0">
                <a:effectLst>
                  <a:outerShdw blurRad="38100" dist="38100" dir="2700000" algn="tl">
                    <a:srgbClr val="000000">
                      <a:alpha val="43137"/>
                    </a:srgbClr>
                  </a:outerShdw>
                </a:effectLst>
              </a:rPr>
              <a:t>Não há senão uma lei que, por sua natureza, exige um consentimento unânime: é o pacto social; porque a associação civil é o mais voluntário de todos os atos do mundo; uma vez que todo homem nasceu livre e senhor de si mesmo, não há quem possa, sob qualquer pretexto, sujeitá-lo, sem sua permissão.</a:t>
            </a:r>
          </a:p>
        </p:txBody>
      </p:sp>
      <p:sp>
        <p:nvSpPr>
          <p:cNvPr id="4" name="Rectangle 2"/>
          <p:cNvSpPr txBox="1">
            <a:spLocks noChangeArrowheads="1"/>
          </p:cNvSpPr>
          <p:nvPr/>
        </p:nvSpPr>
        <p:spPr>
          <a:xfrm>
            <a:off x="2482850" y="333375"/>
            <a:ext cx="4176713" cy="6477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pt-BR" altLang="pt-BR" sz="3200" kern="0" smtClean="0">
                <a:solidFill>
                  <a:schemeClr val="tx1"/>
                </a:solidFill>
                <a:effectLst/>
              </a:rPr>
              <a:t>O Contrato social</a:t>
            </a:r>
            <a:endParaRPr lang="pt-BR" altLang="pt-BR" sz="3200" b="0" kern="0" dirty="0" smtClean="0">
              <a:solidFill>
                <a:schemeClr val="tx1"/>
              </a:solidFill>
              <a:effectLst/>
            </a:endParaRPr>
          </a:p>
        </p:txBody>
      </p:sp>
    </p:spTree>
  </p:cSld>
  <p:clrMapOvr>
    <a:masterClrMapping/>
  </p:clrMapOvr>
</p:sld>
</file>

<file path=ppt/theme/theme1.xml><?xml version="1.0" encoding="utf-8"?>
<a:theme xmlns:a="http://schemas.openxmlformats.org/drawingml/2006/main" name="Texturizado">
  <a:themeElements>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izado">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just" defTabSz="914400" rtl="0" eaLnBrk="0" fontAlgn="base" latinLnBrk="0" hangingPunct="0">
          <a:lnSpc>
            <a:spcPct val="100000"/>
          </a:lnSpc>
          <a:spcBef>
            <a:spcPct val="0"/>
          </a:spcBef>
          <a:spcAft>
            <a:spcPct val="0"/>
          </a:spcAft>
          <a:buClrTx/>
          <a:buSzPct val="100000"/>
          <a:buFontTx/>
          <a:buChar char="•"/>
          <a:tabLst/>
          <a:defRPr kumimoji="0" lang="pt-BR"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just" defTabSz="914400" rtl="0" eaLnBrk="0" fontAlgn="base" latinLnBrk="0" hangingPunct="0">
          <a:lnSpc>
            <a:spcPct val="100000"/>
          </a:lnSpc>
          <a:spcBef>
            <a:spcPct val="0"/>
          </a:spcBef>
          <a:spcAft>
            <a:spcPct val="0"/>
          </a:spcAft>
          <a:buClrTx/>
          <a:buSzPct val="100000"/>
          <a:buFontTx/>
          <a:buChar char="•"/>
          <a:tabLst/>
          <a:defRPr kumimoji="0" lang="pt-BR"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Texturizad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izad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izad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izad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izad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izad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izad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docProps/app.xml><?xml version="1.0" encoding="utf-8"?>
<Properties xmlns="http://schemas.openxmlformats.org/officeDocument/2006/extended-properties" xmlns:vt="http://schemas.openxmlformats.org/officeDocument/2006/docPropsVTypes">
  <Template/>
  <TotalTime>5694</TotalTime>
  <Words>6843</Words>
  <Application>Microsoft Office PowerPoint</Application>
  <PresentationFormat>Apresentação na tela (4:3)</PresentationFormat>
  <Paragraphs>401</Paragraphs>
  <Slides>84</Slides>
  <Notes>15</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84</vt:i4>
      </vt:variant>
    </vt:vector>
  </HeadingPairs>
  <TitlesOfParts>
    <vt:vector size="94" baseType="lpstr">
      <vt:lpstr>Tahoma</vt:lpstr>
      <vt:lpstr>Arial</vt:lpstr>
      <vt:lpstr>Wingdings</vt:lpstr>
      <vt:lpstr>Times New Roman</vt:lpstr>
      <vt:lpstr>SimSun</vt:lpstr>
      <vt:lpstr>Arial Unicode MS</vt:lpstr>
      <vt:lpstr>Courier New</vt:lpstr>
      <vt:lpstr>TimesNewRoman</vt:lpstr>
      <vt:lpstr>Courier</vt:lpstr>
      <vt:lpstr>Texturizado</vt:lpstr>
      <vt:lpstr>Slide 1</vt:lpstr>
      <vt:lpstr>Slide 2</vt:lpstr>
      <vt:lpstr>Temas de Rousseau</vt:lpstr>
      <vt:lpstr>Slide 4</vt:lpstr>
      <vt:lpstr>Slide 5</vt:lpstr>
      <vt:lpstr>Slide 6</vt:lpstr>
      <vt:lpstr>Slide 7</vt:lpstr>
      <vt:lpstr>Slide 8</vt:lpstr>
      <vt:lpstr>Slide 9</vt:lpstr>
      <vt:lpstr>Slide 10</vt:lpstr>
      <vt:lpstr>Da Liberdade Natural  à Liberdade Civil</vt:lpstr>
      <vt:lpstr>República como condição  do exercício da vontade geral </vt:lpstr>
      <vt:lpstr>Slide 13</vt:lpstr>
      <vt:lpstr>Slide 14</vt:lpstr>
      <vt:lpstr>O Império da Lei</vt:lpstr>
      <vt:lpstr>O Papel da Propriedade</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Temas de Marx &amp; Engels</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vector>
  </TitlesOfParts>
  <Company>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José Mendes Ribeiro</dc:creator>
  <cp:lastModifiedBy>Luciene Aguiar</cp:lastModifiedBy>
  <cp:revision>1141</cp:revision>
  <dcterms:created xsi:type="dcterms:W3CDTF">2002-10-23T22:44:36Z</dcterms:created>
  <dcterms:modified xsi:type="dcterms:W3CDTF">2019-05-08T18:01:44Z</dcterms:modified>
</cp:coreProperties>
</file>