
<file path=[Content_Types].xml><?xml version="1.0" encoding="utf-8"?>
<Types xmlns="http://schemas.openxmlformats.org/package/2006/content-types">
  <Override PartName="/ppt/notesSlides/notesSlide4.xml" ContentType="application/vnd.openxmlformats-officedocument.presentationml.notesSlide+xml"/>
  <Override PartName="/ppt/slides/slide9.xml" ContentType="application/vnd.openxmlformats-officedocument.presentationml.slide+xml"/>
  <Default Extension="emf" ContentType="image/x-emf"/>
  <Override PartName="/ppt/slides/slide14.xml" ContentType="application/vnd.openxmlformats-officedocument.presentationml.slide+xml"/>
  <Override PartName="/ppt/slideLayouts/slideLayout9.xml" ContentType="application/vnd.openxmlformats-officedocument.presentationml.slideLayout+xml"/>
  <Override PartName="/ppt/notesSlides/notesSlide9.xml" ContentType="application/vnd.openxmlformats-officedocument.presentationml.notesSlide+xml"/>
  <Override PartName="/ppt/slides/slide5.xml" ContentType="application/vnd.openxmlformats-officedocument.presentationml.slide+xml"/>
  <Override PartName="/ppt/slideLayouts/slideLayout11.xml" ContentType="application/vnd.openxmlformats-officedocument.presentationml.slideLayout+xml"/>
  <Default Extension="rels" ContentType="application/vnd.openxmlformats-package.relationships+xml"/>
  <Default Extension="jpeg" ContentType="image/jpeg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Layouts/slideLayout5.xml" ContentType="application/vnd.openxmlformats-officedocument.presentationml.slideLayout+xml"/>
  <Override PartName="/ppt/notesSlides/notesSlide12.xml" ContentType="application/vnd.openxmlformats-officedocument.presentationml.notesSlide+xml"/>
  <Override PartName="/docProps/app.xml" ContentType="application/vnd.openxmlformats-officedocument.extended-properties+xml"/>
  <Override PartName="/ppt/theme/theme2.xml" ContentType="application/vnd.openxmlformats-officedocument.theme+xml"/>
  <Override PartName="/ppt/slideLayouts/slideLayout1.xml" ContentType="application/vnd.openxmlformats-officedocument.presentationml.slideLayout+xml"/>
  <Default Extension="xml" ContentType="application/xml"/>
  <Override PartName="/ppt/notesSlides/notesSlide5.xml" ContentType="application/vnd.openxmlformats-officedocument.presentationml.notesSlide+xml"/>
  <Override PartName="/ppt/tableStyles.xml" ContentType="application/vnd.openxmlformats-officedocument.presentationml.tableStyles+xml"/>
  <Override PartName="/ppt/slides/slide15.xml" ContentType="application/vnd.openxmlformats-officedocument.presentationml.slide+xml"/>
  <Override PartName="/ppt/notesSlides/notesSlide1.xml" ContentType="application/vnd.openxmlformats-officedocument.presentationml.notesSlide+xml"/>
  <Override PartName="/ppt/slides/slide6.xml" ContentType="application/vnd.openxmlformats-officedocument.presentationml.slide+xml"/>
  <Override PartName="/docProps/core.xml" ContentType="application/vnd.openxmlformats-package.core-properties+xml"/>
  <Override PartName="/ppt/slides/slide11.xml" ContentType="application/vnd.openxmlformats-officedocument.presentationml.slide+xml"/>
  <Override PartName="/ppt/slideLayouts/slideLayout6.xml" ContentType="application/vnd.openxmlformats-officedocument.presentationml.slideLayout+xml"/>
  <Override PartName="/ppt/notesSlides/notesSlide13.xml" ContentType="application/vnd.openxmlformats-officedocument.presentationml.notesSlide+xml"/>
  <Override PartName="/ppt/slides/slide2.xml" ContentType="application/vnd.openxmlformats-officedocument.presentationml.slide+xml"/>
  <Default Extension="png" ContentType="image/png"/>
  <Override PartName="/ppt/slideLayouts/slideLayout2.xml" ContentType="application/vnd.openxmlformats-officedocument.presentationml.slideLayout+xml"/>
  <Override PartName="/ppt/notesSlides/notesSlide6.xml" ContentType="application/vnd.openxmlformats-officedocument.presentationml.notesSlide+xml"/>
  <Override PartName="/ppt/slides/slide16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7.xml" ContentType="application/vnd.openxmlformats-officedocument.presentationml.slide+xml"/>
  <Override PartName="/ppt/presentation.xml" ContentType="application/vnd.openxmlformats-officedocument.presentationml.presentation.main+xml"/>
  <Override PartName="/ppt/slides/slide12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4.xml" ContentType="application/vnd.openxmlformats-officedocument.presentationml.notesSlide+xml"/>
  <Override PartName="/ppt/slides/slide3.xml" ContentType="application/vnd.openxmlformats-officedocument.presentationml.slide+xml"/>
  <Override PartName="/ppt/slideLayouts/slideLayout3.xml" ContentType="application/vnd.openxmlformats-officedocument.presentationml.slideLayout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slides/slide13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8.xml" ContentType="application/vnd.openxmlformats-officedocument.presentationml.notesSlide+xml"/>
  <Override PartName="/ppt/slideLayouts/slideLayout10.xml" ContentType="application/vnd.openxmlformats-officedocument.presentationml.slideLayout+xml"/>
  <Override PartName="/ppt/slides/slide4.xml" ContentType="application/vnd.openxmlformats-officedocument.presentationml.slide+xml"/>
  <Override PartName="/ppt/notesSlides/notesSlide11.xml" ContentType="application/vnd.openxmlformats-officedocument.presentationml.notesSlide+xml"/>
  <Override PartName="/ppt/slideLayouts/slideLayout4.xml" ContentType="application/vnd.openxmlformats-officedocument.presentationml.slideLayout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viewProps.xml" ContentType="application/vnd.openxmlformats-officedocument.presentationml.viewProps+xml"/>
  <Default Extension="bin" ContentType="application/vnd.openxmlformats-officedocument.presentationml.printerSettings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>
  <p:sldMasterIdLst>
    <p:sldMasterId id="2147483648" r:id="rId1"/>
  </p:sldMasterIdLst>
  <p:notesMasterIdLst>
    <p:notesMasterId r:id="rId18"/>
  </p:notesMasterIdLst>
  <p:sldIdLst>
    <p:sldId id="257" r:id="rId2"/>
    <p:sldId id="256" r:id="rId3"/>
    <p:sldId id="266" r:id="rId4"/>
    <p:sldId id="278" r:id="rId5"/>
    <p:sldId id="285" r:id="rId6"/>
    <p:sldId id="283" r:id="rId7"/>
    <p:sldId id="272" r:id="rId8"/>
    <p:sldId id="269" r:id="rId9"/>
    <p:sldId id="273" r:id="rId10"/>
    <p:sldId id="274" r:id="rId11"/>
    <p:sldId id="275" r:id="rId12"/>
    <p:sldId id="276" r:id="rId13"/>
    <p:sldId id="271" r:id="rId14"/>
    <p:sldId id="284" r:id="rId15"/>
    <p:sldId id="270" r:id="rId16"/>
    <p:sldId id="267" r:id="rId17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:p="http://schemas.openxmlformats.org/presentationml/2006/main" xmlns:r="http://schemas.openxmlformats.org/officeDocument/2006/relationships" xmlns:a="http://schemas.openxmlformats.org/drawingml/2006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>
          <a:srgbClr val="FF0000"/>
        </p14:laserClr>
      </p:ext>
      <p:ext uri="{2FDB2607-1784-4EEB-B798-7EB5836EED8A}">
        <p14:showMediaCtrls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"/>
      </p:ext>
    </p:extLst>
  </p:showPr>
  <p:extLst>
    <p:ext uri="{E76CE94A-603C-4142-B9EB-6D1370010A27}">
      <p14:discardImageEditData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0"/>
    </p:ext>
    <p:ext uri="{D31A062A-798A-4329-ABDD-BBA856620510}">
      <p14:defaultImageDpi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20"/>
    </p:ext>
    <p:ext uri="{FD5EFAAD-0ECE-453E-9831-46B23BE46B34}">
      <p15:chartTrackingRefBased xmlns:p15="http://schemas.microsoft.com/office/powerpoint/2012/main" xmlns:p="http://schemas.openxmlformats.org/presentationml/2006/main" xmlns:r="http://schemas.openxmlformats.org/officeDocument/2006/relationships" xmlns:a="http://schemas.openxmlformats.org/drawingml/2006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 horzBarState="maximized">
    <p:restoredLeft sz="13603" autoAdjust="0"/>
    <p:restoredTop sz="94660"/>
  </p:normalViewPr>
  <p:slideViewPr>
    <p:cSldViewPr>
      <p:cViewPr varScale="1">
        <p:scale>
          <a:sx n="99" d="100"/>
          <a:sy n="99" d="100"/>
        </p:scale>
        <p:origin x="-1000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presProps" Target="presProps.xml"/><Relationship Id="rId21" Type="http://schemas.openxmlformats.org/officeDocument/2006/relationships/viewProps" Target="viewProps.xml"/><Relationship Id="rId22" Type="http://schemas.openxmlformats.org/officeDocument/2006/relationships/theme" Target="theme/theme1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notesMaster" Target="notesMasters/notesMaster1.xml"/><Relationship Id="rId19" Type="http://schemas.openxmlformats.org/officeDocument/2006/relationships/printerSettings" Target="printerSettings/printerSettings1.bin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C9AFE91-E62F-4F9E-89F6-22C898F322BF}" type="datetimeFigureOut">
              <a:rPr lang="pt-BR" smtClean="0"/>
              <a:pPr/>
              <a:t>12/15/17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60825C0-BB5F-4847-98CC-61A927CA51E3}" type="slidenum">
              <a:rPr lang="pt-BR" smtClean="0"/>
              <a:pPr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4752650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2FD8BF9-4090-408B-94DD-CEDD082C9F65}" type="slidenum">
              <a:rPr lang="pt-BR"/>
              <a:pPr/>
              <a:t>1</a:t>
            </a:fld>
            <a:endParaRPr lang="pt-BR"/>
          </a:p>
        </p:txBody>
      </p:sp>
      <p:sp>
        <p:nvSpPr>
          <p:cNvPr id="226306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6307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18469820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E7C33D-A87E-4F30-9606-997E7CC51C56}" type="slidenum">
              <a:rPr lang="pt-BR" smtClean="0"/>
              <a:pPr/>
              <a:t>10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46604537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0825C0-BB5F-4847-98CC-61A927CA51E3}" type="slidenum">
              <a:rPr lang="pt-BR" smtClean="0"/>
              <a:pPr/>
              <a:t>13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54255661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0825C0-BB5F-4847-98CC-61A927CA51E3}" type="slidenum">
              <a:rPr lang="pt-BR" smtClean="0"/>
              <a:pPr/>
              <a:t>14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34213544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0825C0-BB5F-4847-98CC-61A927CA51E3}" type="slidenum">
              <a:rPr lang="pt-BR" smtClean="0"/>
              <a:pPr/>
              <a:t>15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63499214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0825C0-BB5F-4847-98CC-61A927CA51E3}" type="slidenum">
              <a:rPr lang="pt-BR" smtClean="0"/>
              <a:pPr/>
              <a:t>16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2861101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0825C0-BB5F-4847-98CC-61A927CA51E3}" type="slidenum">
              <a:rPr lang="pt-BR" smtClean="0"/>
              <a:pPr/>
              <a:t>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64093562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0825C0-BB5F-4847-98CC-61A927CA51E3}" type="slidenum">
              <a:rPr lang="pt-BR" smtClean="0"/>
              <a:pPr/>
              <a:t>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55547170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0825C0-BB5F-4847-98CC-61A927CA51E3}" type="slidenum">
              <a:rPr lang="pt-BR" smtClean="0"/>
              <a:pPr/>
              <a:t>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59819167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0825C0-BB5F-4847-98CC-61A927CA51E3}" type="slidenum">
              <a:rPr lang="pt-BR" smtClean="0"/>
              <a:pPr/>
              <a:t>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99696497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0825C0-BB5F-4847-98CC-61A927CA51E3}" type="slidenum">
              <a:rPr lang="pt-BR" smtClean="0"/>
              <a:pPr/>
              <a:t>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416729701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0825C0-BB5F-4847-98CC-61A927CA51E3}" type="slidenum">
              <a:rPr lang="pt-BR" smtClean="0"/>
              <a:pPr/>
              <a:t>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40411632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0825C0-BB5F-4847-98CC-61A927CA51E3}" type="slidenum">
              <a:rPr lang="pt-BR" smtClean="0"/>
              <a:pPr/>
              <a:t>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47344846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0825C0-BB5F-4847-98CC-61A927CA51E3}" type="slidenum">
              <a:rPr lang="pt-BR" smtClean="0"/>
              <a:pPr/>
              <a:t>9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8649446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FFB9A0-4EDF-41E5-ACE9-694527583251}" type="datetimeFigureOut">
              <a:rPr lang="pt-BR" smtClean="0"/>
              <a:pPr/>
              <a:t>12/15/17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A5BEE-B68A-4FDC-B799-D1BA7B2BEB1C}" type="slidenum">
              <a:rPr lang="pt-BR" smtClean="0"/>
              <a:pPr/>
              <a:t>‹#›</a:t>
            </a:fld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FFB9A0-4EDF-41E5-ACE9-694527583251}" type="datetimeFigureOut">
              <a:rPr lang="pt-BR" smtClean="0"/>
              <a:pPr/>
              <a:t>12/15/17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A5BEE-B68A-4FDC-B799-D1BA7B2BEB1C}" type="slidenum">
              <a:rPr lang="pt-BR" smtClean="0"/>
              <a:pPr/>
              <a:t>‹#›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FFB9A0-4EDF-41E5-ACE9-694527583251}" type="datetimeFigureOut">
              <a:rPr lang="pt-BR" smtClean="0"/>
              <a:pPr/>
              <a:t>12/15/17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A5BEE-B68A-4FDC-B799-D1BA7B2BEB1C}" type="slidenum">
              <a:rPr lang="pt-BR" smtClean="0"/>
              <a:pPr/>
              <a:t>‹#›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FFB9A0-4EDF-41E5-ACE9-694527583251}" type="datetimeFigureOut">
              <a:rPr lang="pt-BR" smtClean="0"/>
              <a:pPr/>
              <a:t>12/15/17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A5BEE-B68A-4FDC-B799-D1BA7B2BEB1C}" type="slidenum">
              <a:rPr lang="pt-BR" smtClean="0"/>
              <a:pPr/>
              <a:t>‹#›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FFB9A0-4EDF-41E5-ACE9-694527583251}" type="datetimeFigureOut">
              <a:rPr lang="pt-BR" smtClean="0"/>
              <a:pPr/>
              <a:t>12/15/17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A5BEE-B68A-4FDC-B799-D1BA7B2BEB1C}" type="slidenum">
              <a:rPr lang="pt-BR" smtClean="0"/>
              <a:pPr/>
              <a:t>‹#›</a:t>
            </a:fld>
            <a:endParaRPr lang="pt-B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FFB9A0-4EDF-41E5-ACE9-694527583251}" type="datetimeFigureOut">
              <a:rPr lang="pt-BR" smtClean="0"/>
              <a:pPr/>
              <a:t>12/15/17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A5BEE-B68A-4FDC-B799-D1BA7B2BEB1C}" type="slidenum">
              <a:rPr lang="pt-BR" smtClean="0"/>
              <a:pPr/>
              <a:t>‹#›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FFB9A0-4EDF-41E5-ACE9-694527583251}" type="datetimeFigureOut">
              <a:rPr lang="pt-BR" smtClean="0"/>
              <a:pPr/>
              <a:t>12/15/17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A5BEE-B68A-4FDC-B799-D1BA7B2BEB1C}" type="slidenum">
              <a:rPr lang="pt-BR" smtClean="0"/>
              <a:pPr/>
              <a:t>‹#›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FFB9A0-4EDF-41E5-ACE9-694527583251}" type="datetimeFigureOut">
              <a:rPr lang="pt-BR" smtClean="0"/>
              <a:pPr/>
              <a:t>12/15/17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A5BEE-B68A-4FDC-B799-D1BA7B2BEB1C}" type="slidenum">
              <a:rPr lang="pt-BR" smtClean="0"/>
              <a:pPr/>
              <a:t>‹#›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FFB9A0-4EDF-41E5-ACE9-694527583251}" type="datetimeFigureOut">
              <a:rPr lang="pt-BR" smtClean="0"/>
              <a:pPr/>
              <a:t>12/15/17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A5BEE-B68A-4FDC-B799-D1BA7B2BEB1C}" type="slidenum">
              <a:rPr lang="pt-BR" smtClean="0"/>
              <a:pPr/>
              <a:t>‹#›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FFB9A0-4EDF-41E5-ACE9-694527583251}" type="datetimeFigureOut">
              <a:rPr lang="pt-BR" smtClean="0"/>
              <a:pPr/>
              <a:t>12/15/17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A5BEE-B68A-4FDC-B799-D1BA7B2BEB1C}" type="slidenum">
              <a:rPr lang="pt-BR" smtClean="0"/>
              <a:pPr/>
              <a:t>‹#›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FFB9A0-4EDF-41E5-ACE9-694527583251}" type="datetimeFigureOut">
              <a:rPr lang="pt-BR" smtClean="0"/>
              <a:pPr/>
              <a:t>12/15/17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A5BEE-B68A-4FDC-B799-D1BA7B2BEB1C}" type="slidenum">
              <a:rPr lang="pt-BR" smtClean="0"/>
              <a:pPr/>
              <a:t>‹#›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FFB9A0-4EDF-41E5-ACE9-694527583251}" type="datetimeFigureOut">
              <a:rPr lang="pt-BR" smtClean="0"/>
              <a:pPr/>
              <a:t>12/15/17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7A5BEE-B68A-4FDC-B799-D1BA7B2BEB1C}" type="slidenum">
              <a:rPr lang="pt-BR" smtClean="0"/>
              <a:pPr/>
              <a:t>‹#›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6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hyperlink" Target="https://l.facebook.com/l.php?u=http://cebes.org.br/site/wp-content/uploads/2017/11/Austeridade_Politica_Socais.pdf&amp;h=ATNk07hvXogGx9xBdiUv-SMKX9oJVQ0VQzIHwp7IJxbfxGs1iK4VGXFqLReEgXaOszKHKBeDGkOK5qE4MO_KKjJOH-ZAwLmviKwT0XGipfKiT-B7qiLL8YGd6JZjFDkCNn8eZFHzDXOzjOU8bAGfKoKo_lEfQA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3.emf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282" name="Picture 1026" descr="transp_castelo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25283" name="Rectangle 1027"/>
          <p:cNvSpPr>
            <a:spLocks noGrp="1" noChangeArrowheads="1"/>
          </p:cNvSpPr>
          <p:nvPr>
            <p:ph type="ctrTitle"/>
          </p:nvPr>
        </p:nvSpPr>
        <p:spPr>
          <a:xfrm>
            <a:off x="251520" y="1556792"/>
            <a:ext cx="8568952" cy="1948408"/>
          </a:xfrm>
          <a:noFill/>
          <a:ln/>
        </p:spPr>
        <p:txBody>
          <a:bodyPr>
            <a:normAutofit/>
          </a:bodyPr>
          <a:lstStyle/>
          <a:p>
            <a:pPr algn="r"/>
            <a:r>
              <a:rPr lang="pt-BR" sz="2400" b="1" dirty="0" smtClean="0">
                <a:solidFill>
                  <a:srgbClr val="FFFFCC"/>
                </a:solidFill>
                <a:latin typeface="Verdana" pitchFamily="34" charset="0"/>
                <a:cs typeface="Times New Roman" pitchFamily="18" charset="0"/>
              </a:rPr>
              <a:t>Efeitos das políticas de Austeridade sobre as Políticas Sociais</a:t>
            </a:r>
            <a:endParaRPr lang="pt-BR" sz="2000" b="1" dirty="0">
              <a:solidFill>
                <a:srgbClr val="FFFFCC"/>
              </a:solidFill>
              <a:latin typeface="Verdana" pitchFamily="34" charset="0"/>
              <a:cs typeface="Times New Roman" pitchFamily="18" charset="0"/>
            </a:endParaRPr>
          </a:p>
        </p:txBody>
      </p:sp>
      <p:sp>
        <p:nvSpPr>
          <p:cNvPr id="225284" name="Text Box 1028"/>
          <p:cNvSpPr txBox="1">
            <a:spLocks noChangeArrowheads="1"/>
          </p:cNvSpPr>
          <p:nvPr/>
        </p:nvSpPr>
        <p:spPr bwMode="auto">
          <a:xfrm>
            <a:off x="4297363" y="3716338"/>
            <a:ext cx="4084637" cy="1107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lnSpc>
                <a:spcPct val="100000"/>
              </a:lnSpc>
            </a:pPr>
            <a:r>
              <a:rPr lang="pt-BR" sz="2300" i="1" u="none" dirty="0">
                <a:solidFill>
                  <a:srgbClr val="FFFFCC"/>
                </a:solidFill>
                <a:latin typeface="Verdana" pitchFamily="34" charset="0"/>
              </a:rPr>
              <a:t>Isabela Soares Santos</a:t>
            </a:r>
          </a:p>
          <a:p>
            <a:pPr algn="r">
              <a:lnSpc>
                <a:spcPct val="100000"/>
              </a:lnSpc>
            </a:pPr>
            <a:r>
              <a:rPr lang="pt-BR" i="1" dirty="0" err="1" smtClean="0">
                <a:solidFill>
                  <a:srgbClr val="FFFFCC"/>
                </a:solidFill>
                <a:latin typeface="Verdana" pitchFamily="34" charset="0"/>
              </a:rPr>
              <a:t>Cebes</a:t>
            </a:r>
            <a:r>
              <a:rPr lang="pt-BR" i="1" dirty="0" smtClean="0">
                <a:solidFill>
                  <a:srgbClr val="FFFFCC"/>
                </a:solidFill>
                <a:latin typeface="Verdana" pitchFamily="34" charset="0"/>
              </a:rPr>
              <a:t> e Fiocruz</a:t>
            </a:r>
            <a:endParaRPr lang="en-US" sz="2000" i="1" u="none" dirty="0">
              <a:solidFill>
                <a:srgbClr val="FFFFCC"/>
              </a:solidFill>
              <a:latin typeface="Verdana" pitchFamily="34" charset="0"/>
            </a:endParaRPr>
          </a:p>
          <a:p>
            <a:pPr algn="r">
              <a:lnSpc>
                <a:spcPct val="100000"/>
              </a:lnSpc>
            </a:pPr>
            <a:endParaRPr lang="pt-BR" sz="2300" i="1" u="none" dirty="0">
              <a:solidFill>
                <a:srgbClr val="FFFFCC"/>
              </a:solidFill>
              <a:latin typeface="Verdana" pitchFamily="34" charset="0"/>
            </a:endParaRPr>
          </a:p>
        </p:txBody>
      </p:sp>
      <p:sp>
        <p:nvSpPr>
          <p:cNvPr id="225285" name="Text Box 1029"/>
          <p:cNvSpPr txBox="1">
            <a:spLocks noChangeArrowheads="1"/>
          </p:cNvSpPr>
          <p:nvPr/>
        </p:nvSpPr>
        <p:spPr bwMode="auto">
          <a:xfrm>
            <a:off x="2267744" y="5445125"/>
            <a:ext cx="6696744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r">
              <a:lnSpc>
                <a:spcPct val="100000"/>
              </a:lnSpc>
            </a:pPr>
            <a:endParaRPr lang="pt-BR" sz="1600" u="none" dirty="0">
              <a:solidFill>
                <a:srgbClr val="FFFFCC"/>
              </a:solidFill>
              <a:latin typeface="Verdana" pitchFamily="34" charset="0"/>
            </a:endParaRPr>
          </a:p>
          <a:p>
            <a:pPr algn="r"/>
            <a:r>
              <a:rPr lang="pt-BR" sz="1600" i="1" smtClean="0">
                <a:solidFill>
                  <a:srgbClr val="FFFFCC"/>
                </a:solidFill>
                <a:latin typeface="Verdana" pitchFamily="34" charset="0"/>
              </a:rPr>
              <a:t>Fórum </a:t>
            </a:r>
            <a:r>
              <a:rPr lang="pt-BR" sz="1600" i="1" smtClean="0">
                <a:solidFill>
                  <a:srgbClr val="FFFFCC"/>
                </a:solidFill>
                <a:latin typeface="Verdana" pitchFamily="34" charset="0"/>
              </a:rPr>
              <a:t>Intersindical </a:t>
            </a:r>
            <a:r>
              <a:rPr lang="pt-BR" sz="1600" i="1" dirty="0" smtClean="0">
                <a:solidFill>
                  <a:srgbClr val="FFFFCC"/>
                </a:solidFill>
                <a:latin typeface="Verdana" pitchFamily="34" charset="0"/>
              </a:rPr>
              <a:t>Saúde – Trabalho - Direito</a:t>
            </a:r>
          </a:p>
          <a:p>
            <a:pPr algn="r">
              <a:lnSpc>
                <a:spcPct val="100000"/>
              </a:lnSpc>
            </a:pPr>
            <a:r>
              <a:rPr lang="pt-BR" sz="1400" i="1" u="none" dirty="0" smtClean="0">
                <a:solidFill>
                  <a:srgbClr val="FFFFCC"/>
                </a:solidFill>
                <a:latin typeface="Verdana" pitchFamily="34" charset="0"/>
              </a:rPr>
              <a:t>Rio </a:t>
            </a:r>
            <a:r>
              <a:rPr lang="pt-BR" sz="1400" i="1" dirty="0" smtClean="0">
                <a:solidFill>
                  <a:srgbClr val="FFFFCC"/>
                </a:solidFill>
                <a:latin typeface="Verdana" pitchFamily="34" charset="0"/>
              </a:rPr>
              <a:t>de </a:t>
            </a:r>
            <a:r>
              <a:rPr lang="pt-BR" sz="1400" i="1" u="none" dirty="0" smtClean="0">
                <a:solidFill>
                  <a:srgbClr val="FFFFCC"/>
                </a:solidFill>
                <a:latin typeface="Verdana" pitchFamily="34" charset="0"/>
              </a:rPr>
              <a:t>Janeiro, 15 de dezembro </a:t>
            </a:r>
            <a:r>
              <a:rPr lang="pt-BR" sz="1400" i="1" u="none" dirty="0">
                <a:solidFill>
                  <a:srgbClr val="FFFFCC"/>
                </a:solidFill>
                <a:latin typeface="Verdana" pitchFamily="34" charset="0"/>
              </a:rPr>
              <a:t>de </a:t>
            </a:r>
            <a:r>
              <a:rPr lang="pt-BR" sz="1400" i="1" u="none" dirty="0" smtClean="0">
                <a:solidFill>
                  <a:srgbClr val="FFFFCC"/>
                </a:solidFill>
                <a:latin typeface="Verdana" pitchFamily="34" charset="0"/>
              </a:rPr>
              <a:t>2017</a:t>
            </a:r>
            <a:endParaRPr lang="pt-BR" sz="1400" i="1" u="none" dirty="0">
              <a:solidFill>
                <a:srgbClr val="FFFFCC"/>
              </a:solidFill>
              <a:latin typeface="Verdan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9"/>
          <p:cNvSpPr>
            <a:spLocks noChangeArrowheads="1"/>
          </p:cNvSpPr>
          <p:nvPr/>
        </p:nvSpPr>
        <p:spPr bwMode="auto">
          <a:xfrm>
            <a:off x="914400" y="228600"/>
            <a:ext cx="7620000" cy="1066800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pt-BR" sz="2400" b="1" u="none" dirty="0" smtClean="0">
                <a:solidFill>
                  <a:srgbClr val="5F5F5F"/>
                </a:solidFill>
                <a:latin typeface="Tahoma" pitchFamily="34" charset="0"/>
              </a:rPr>
              <a:t>CUS  -   Definição(</a:t>
            </a:r>
            <a:r>
              <a:rPr lang="pt-BR" sz="2400" b="1" u="none" dirty="0" err="1" smtClean="0">
                <a:solidFill>
                  <a:srgbClr val="5F5F5F"/>
                </a:solidFill>
                <a:latin typeface="Tahoma" pitchFamily="34" charset="0"/>
              </a:rPr>
              <a:t>ões</a:t>
            </a:r>
            <a:r>
              <a:rPr lang="pt-BR" sz="2400" b="1" u="none" dirty="0" smtClean="0">
                <a:solidFill>
                  <a:srgbClr val="5F5F5F"/>
                </a:solidFill>
                <a:latin typeface="Tahoma" pitchFamily="34" charset="0"/>
              </a:rPr>
              <a:t>)</a:t>
            </a:r>
            <a:endParaRPr lang="en-US" sz="2400" b="1" u="none" dirty="0" smtClean="0">
              <a:solidFill>
                <a:srgbClr val="5F5F5F"/>
              </a:solidFill>
              <a:latin typeface="Tahoma" pitchFamily="34" charset="0"/>
            </a:endParaRPr>
          </a:p>
        </p:txBody>
      </p:sp>
      <p:sp>
        <p:nvSpPr>
          <p:cNvPr id="3" name="Espaço Reservado para Conteúdo 2"/>
          <p:cNvSpPr txBox="1">
            <a:spLocks/>
          </p:cNvSpPr>
          <p:nvPr/>
        </p:nvSpPr>
        <p:spPr>
          <a:xfrm>
            <a:off x="251520" y="2420888"/>
            <a:ext cx="8712968" cy="2376264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pt-BR" altLang="pt-BR" sz="2800" u="none" dirty="0" smtClean="0">
                <a:solidFill>
                  <a:schemeClr val="tx1"/>
                </a:solidFill>
              </a:rPr>
              <a:t>“A </a:t>
            </a:r>
            <a:r>
              <a:rPr lang="pt-BR" altLang="pt-BR" sz="2800" u="none" dirty="0">
                <a:solidFill>
                  <a:schemeClr val="tx1"/>
                </a:solidFill>
              </a:rPr>
              <a:t>situação em que todas pessoas tem acesso equitativo a serviços de saúde e não sofrem dificuldade financeira pagando pelos </a:t>
            </a:r>
            <a:r>
              <a:rPr lang="pt-BR" altLang="pt-BR" sz="2800" u="none" dirty="0" smtClean="0">
                <a:solidFill>
                  <a:schemeClr val="tx1"/>
                </a:solidFill>
              </a:rPr>
              <a:t>mesmos”</a:t>
            </a:r>
          </a:p>
          <a:p>
            <a:pPr algn="r"/>
            <a:endParaRPr lang="pt-BR" altLang="pt-BR" sz="1600" b="0" u="none" dirty="0" smtClean="0">
              <a:solidFill>
                <a:schemeClr val="tx1"/>
              </a:solidFill>
            </a:endParaRPr>
          </a:p>
          <a:p>
            <a:pPr algn="r"/>
            <a:r>
              <a:rPr lang="pt-BR" altLang="pt-BR" sz="1600" b="0" u="none" dirty="0" smtClean="0">
                <a:solidFill>
                  <a:schemeClr val="tx1"/>
                </a:solidFill>
              </a:rPr>
              <a:t>Tradução livre. </a:t>
            </a:r>
          </a:p>
          <a:p>
            <a:pPr algn="r"/>
            <a:r>
              <a:rPr lang="pt-BR" altLang="pt-BR" sz="1600" b="0" u="none" dirty="0" smtClean="0">
                <a:solidFill>
                  <a:schemeClr val="tx1"/>
                </a:solidFill>
              </a:rPr>
              <a:t>(</a:t>
            </a:r>
            <a:r>
              <a:rPr lang="pt-BR" altLang="pt-BR" sz="1600" b="0" u="none" dirty="0" err="1" smtClean="0">
                <a:solidFill>
                  <a:schemeClr val="tx1"/>
                </a:solidFill>
              </a:rPr>
              <a:t>Tangcharoensathien</a:t>
            </a:r>
            <a:r>
              <a:rPr lang="pt-BR" altLang="pt-BR" sz="1600" b="0" u="none" dirty="0" smtClean="0">
                <a:solidFill>
                  <a:schemeClr val="tx1"/>
                </a:solidFill>
              </a:rPr>
              <a:t> V, Evans D, </a:t>
            </a:r>
            <a:r>
              <a:rPr lang="pt-BR" altLang="pt-BR" sz="1600" b="0" u="none" dirty="0" err="1" smtClean="0">
                <a:solidFill>
                  <a:schemeClr val="tx1"/>
                </a:solidFill>
              </a:rPr>
              <a:t>Marten</a:t>
            </a:r>
            <a:r>
              <a:rPr lang="pt-BR" altLang="pt-BR" sz="1600" b="0" u="none" dirty="0" smtClean="0">
                <a:solidFill>
                  <a:schemeClr val="tx1"/>
                </a:solidFill>
              </a:rPr>
              <a:t> R. Universal Health </a:t>
            </a:r>
            <a:r>
              <a:rPr lang="pt-BR" altLang="pt-BR" sz="1600" b="0" u="none" dirty="0" err="1" smtClean="0">
                <a:solidFill>
                  <a:schemeClr val="tx1"/>
                </a:solidFill>
              </a:rPr>
              <a:t>Coverage</a:t>
            </a:r>
            <a:r>
              <a:rPr lang="pt-BR" altLang="pt-BR" sz="1600" b="0" u="none" dirty="0" smtClean="0">
                <a:solidFill>
                  <a:schemeClr val="tx1"/>
                </a:solidFill>
              </a:rPr>
              <a:t>: Setting Global </a:t>
            </a:r>
            <a:r>
              <a:rPr lang="pt-BR" altLang="pt-BR" sz="1600" b="0" u="none" dirty="0" err="1" smtClean="0">
                <a:solidFill>
                  <a:schemeClr val="tx1"/>
                </a:solidFill>
              </a:rPr>
              <a:t>and</a:t>
            </a:r>
            <a:r>
              <a:rPr lang="pt-BR" altLang="pt-BR" sz="1600" b="0" u="none" dirty="0" smtClean="0">
                <a:solidFill>
                  <a:schemeClr val="tx1"/>
                </a:solidFill>
              </a:rPr>
              <a:t> </a:t>
            </a:r>
            <a:r>
              <a:rPr lang="pt-BR" altLang="pt-BR" sz="1600" b="0" u="none" dirty="0" err="1" smtClean="0">
                <a:solidFill>
                  <a:schemeClr val="tx1"/>
                </a:solidFill>
              </a:rPr>
              <a:t>national</a:t>
            </a:r>
            <a:r>
              <a:rPr lang="pt-BR" altLang="pt-BR" sz="1600" b="0" u="none" dirty="0" smtClean="0">
                <a:solidFill>
                  <a:schemeClr val="tx1"/>
                </a:solidFill>
              </a:rPr>
              <a:t> Agendas. Global Health </a:t>
            </a:r>
            <a:r>
              <a:rPr lang="pt-BR" altLang="pt-BR" sz="1600" b="0" u="none" dirty="0" err="1" smtClean="0">
                <a:solidFill>
                  <a:schemeClr val="tx1"/>
                </a:solidFill>
              </a:rPr>
              <a:t>Governance</a:t>
            </a:r>
            <a:r>
              <a:rPr lang="pt-BR" altLang="pt-BR" sz="1600" b="0" u="none" dirty="0" smtClean="0">
                <a:solidFill>
                  <a:schemeClr val="tx1"/>
                </a:solidFill>
              </a:rPr>
              <a:t>, v1 n2, 2013)</a:t>
            </a:r>
          </a:p>
          <a:p>
            <a:pPr algn="r"/>
            <a:endParaRPr lang="pt-BR" altLang="pt-BR" sz="1600" u="none" dirty="0">
              <a:solidFill>
                <a:schemeClr val="tx1"/>
              </a:solidFill>
            </a:endParaRPr>
          </a:p>
          <a:p>
            <a:pPr algn="r"/>
            <a:endParaRPr lang="pt-BR" altLang="pt-BR" sz="2200" u="none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03647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-27384"/>
            <a:ext cx="8229600" cy="1143000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pt-BR" dirty="0" smtClean="0">
                <a:solidFill>
                  <a:srgbClr val="C00000"/>
                </a:solidFill>
              </a:rPr>
              <a:t>CUS (2005 ...)</a:t>
            </a:r>
            <a:endParaRPr lang="pt-BR" dirty="0">
              <a:solidFill>
                <a:srgbClr val="C00000"/>
              </a:solidFill>
            </a:endParaRPr>
          </a:p>
        </p:txBody>
      </p:sp>
      <p:sp>
        <p:nvSpPr>
          <p:cNvPr id="5" name="Espaço Reservado para Conteúdo 2"/>
          <p:cNvSpPr txBox="1">
            <a:spLocks/>
          </p:cNvSpPr>
          <p:nvPr/>
        </p:nvSpPr>
        <p:spPr bwMode="auto">
          <a:xfrm>
            <a:off x="107504" y="908720"/>
            <a:ext cx="8928992" cy="6237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ü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 eaLnBrk="1" hangingPunct="1"/>
            <a:r>
              <a:rPr lang="pt-BR" altLang="pt-BR" sz="2000" b="0" u="none" dirty="0" smtClean="0"/>
              <a:t>OMS/WHO: </a:t>
            </a:r>
          </a:p>
          <a:p>
            <a:pPr lvl="2" eaLnBrk="1" hangingPunct="1">
              <a:lnSpc>
                <a:spcPct val="100000"/>
              </a:lnSpc>
            </a:pPr>
            <a:r>
              <a:rPr lang="pt-BR" altLang="pt-BR" sz="1600" b="0" u="none" dirty="0" smtClean="0"/>
              <a:t>2005 – Assembleia Mundial de Saúde 58.33: “</a:t>
            </a:r>
            <a:r>
              <a:rPr lang="pt-BR" altLang="pt-BR" sz="1600" b="0" u="none" dirty="0" err="1" smtClean="0"/>
              <a:t>Sustenable</a:t>
            </a:r>
            <a:r>
              <a:rPr lang="pt-BR" altLang="pt-BR" sz="1600" b="0" u="none" dirty="0" smtClean="0"/>
              <a:t> </a:t>
            </a:r>
            <a:r>
              <a:rPr lang="pt-BR" altLang="pt-BR" sz="1600" b="0" u="none" dirty="0" err="1" smtClean="0"/>
              <a:t>health</a:t>
            </a:r>
            <a:r>
              <a:rPr lang="pt-BR" altLang="pt-BR" sz="1600" b="0" u="none" dirty="0" smtClean="0"/>
              <a:t> </a:t>
            </a:r>
            <a:r>
              <a:rPr lang="pt-BR" altLang="pt-BR" sz="1600" b="0" u="none" dirty="0" err="1" smtClean="0"/>
              <a:t>financing</a:t>
            </a:r>
            <a:r>
              <a:rPr lang="pt-BR" altLang="pt-BR" sz="1600" b="0" u="none" dirty="0" smtClean="0"/>
              <a:t>, UC </a:t>
            </a:r>
            <a:r>
              <a:rPr lang="pt-BR" altLang="pt-BR" sz="1600" b="0" u="none" dirty="0" err="1" smtClean="0"/>
              <a:t>and</a:t>
            </a:r>
            <a:r>
              <a:rPr lang="pt-BR" altLang="pt-BR" sz="1600" b="0" u="none" dirty="0" smtClean="0"/>
              <a:t> Social Health </a:t>
            </a:r>
            <a:r>
              <a:rPr lang="pt-BR" altLang="pt-BR" sz="1600" b="0" u="none" dirty="0" err="1" smtClean="0"/>
              <a:t>Insurance</a:t>
            </a:r>
            <a:r>
              <a:rPr lang="pt-BR" altLang="pt-BR" sz="1600" b="0" u="none" dirty="0" smtClean="0"/>
              <a:t>”</a:t>
            </a:r>
          </a:p>
          <a:p>
            <a:pPr lvl="2" eaLnBrk="1" hangingPunct="1">
              <a:lnSpc>
                <a:spcPct val="100000"/>
              </a:lnSpc>
            </a:pPr>
            <a:r>
              <a:rPr lang="pt-BR" altLang="pt-BR" sz="1600" b="0" u="none" dirty="0" smtClean="0"/>
              <a:t>2010 - Relatório Mundial da Saúde: “Health Systems </a:t>
            </a:r>
            <a:r>
              <a:rPr lang="pt-BR" altLang="pt-BR" sz="1600" b="0" u="none" dirty="0" err="1" smtClean="0"/>
              <a:t>Financing</a:t>
            </a:r>
            <a:r>
              <a:rPr lang="pt-BR" altLang="pt-BR" sz="1600" b="0" u="none" dirty="0" smtClean="0"/>
              <a:t> – </a:t>
            </a:r>
            <a:r>
              <a:rPr lang="pt-BR" altLang="pt-BR" sz="1600" b="0" u="none" dirty="0" err="1" smtClean="0"/>
              <a:t>the</a:t>
            </a:r>
            <a:r>
              <a:rPr lang="pt-BR" altLang="pt-BR" sz="1600" b="0" u="none" dirty="0" smtClean="0"/>
              <a:t> path for UC”</a:t>
            </a:r>
            <a:endParaRPr lang="pt-BR" altLang="pt-BR" sz="1600" b="0" u="none" dirty="0"/>
          </a:p>
          <a:p>
            <a:pPr lvl="2" eaLnBrk="1" hangingPunct="1">
              <a:lnSpc>
                <a:spcPct val="100000"/>
              </a:lnSpc>
            </a:pPr>
            <a:r>
              <a:rPr lang="pt-BR" altLang="pt-BR" sz="1600" b="0" u="none" dirty="0" smtClean="0"/>
              <a:t>2013 - </a:t>
            </a:r>
            <a:r>
              <a:rPr lang="pt-BR" altLang="pt-BR" sz="1600" b="0" u="none" dirty="0"/>
              <a:t>Relatório Mundial da </a:t>
            </a:r>
            <a:r>
              <a:rPr lang="pt-BR" altLang="pt-BR" sz="1600" b="0" u="none" dirty="0" smtClean="0"/>
              <a:t>Saúde: “Research for UHC”</a:t>
            </a:r>
          </a:p>
          <a:p>
            <a:pPr lvl="1" eaLnBrk="1" hangingPunct="1"/>
            <a:r>
              <a:rPr lang="pt-BR" altLang="pt-BR" sz="2000" b="0" u="none" dirty="0"/>
              <a:t>Fundação </a:t>
            </a:r>
            <a:r>
              <a:rPr lang="pt-BR" altLang="pt-BR" sz="2000" b="0" u="none" dirty="0" smtClean="0"/>
              <a:t>Rockefeller:</a:t>
            </a:r>
            <a:endParaRPr lang="pt-BR" altLang="pt-BR" sz="2000" b="0" u="none" dirty="0"/>
          </a:p>
          <a:p>
            <a:pPr lvl="2" eaLnBrk="1" hangingPunct="1">
              <a:lnSpc>
                <a:spcPct val="100000"/>
              </a:lnSpc>
            </a:pPr>
            <a:r>
              <a:rPr lang="pt-BR" altLang="pt-BR" sz="1800" b="0" u="none" dirty="0" smtClean="0"/>
              <a:t>2012 - “Future Health </a:t>
            </a:r>
            <a:r>
              <a:rPr lang="pt-BR" altLang="pt-BR" sz="1800" b="0" u="none" dirty="0" err="1" smtClean="0"/>
              <a:t>Markets</a:t>
            </a:r>
            <a:r>
              <a:rPr lang="pt-BR" altLang="pt-BR" sz="1800" b="0" u="none" dirty="0" smtClean="0"/>
              <a:t>: a meeting </a:t>
            </a:r>
            <a:r>
              <a:rPr lang="pt-BR" altLang="pt-BR" sz="1800" b="0" u="none" dirty="0" err="1" smtClean="0"/>
              <a:t>statement</a:t>
            </a:r>
            <a:r>
              <a:rPr lang="pt-BR" altLang="pt-BR" sz="1800" b="0" u="none" dirty="0" smtClean="0"/>
              <a:t> </a:t>
            </a:r>
            <a:r>
              <a:rPr lang="pt-BR" altLang="pt-BR" sz="1800" b="0" u="none" dirty="0" err="1" smtClean="0"/>
              <a:t>from</a:t>
            </a:r>
            <a:r>
              <a:rPr lang="pt-BR" altLang="pt-BR" sz="1800" b="0" u="none" dirty="0" smtClean="0"/>
              <a:t> </a:t>
            </a:r>
            <a:r>
              <a:rPr lang="pt-BR" altLang="pt-BR" sz="1800" b="0" u="none" dirty="0" err="1" smtClean="0"/>
              <a:t>Bellagio</a:t>
            </a:r>
            <a:r>
              <a:rPr lang="pt-BR" altLang="pt-BR" sz="1800" b="0" u="none" dirty="0" smtClean="0"/>
              <a:t>”:</a:t>
            </a:r>
          </a:p>
          <a:p>
            <a:pPr lvl="3" eaLnBrk="1" hangingPunct="1"/>
            <a:r>
              <a:rPr lang="pt-BR" altLang="pt-BR" sz="1800" b="0" u="none" dirty="0" smtClean="0"/>
              <a:t>“</a:t>
            </a:r>
            <a:r>
              <a:rPr lang="pt-BR" altLang="pt-BR" sz="1800" b="0" i="1" u="none" dirty="0" smtClean="0"/>
              <a:t>grande proporção da população disposta a pagar por serviços de saúde do setor privado</a:t>
            </a:r>
            <a:r>
              <a:rPr lang="pt-BR" altLang="pt-BR" sz="1800" b="0" u="none" dirty="0" smtClean="0"/>
              <a:t>” </a:t>
            </a:r>
            <a:r>
              <a:rPr lang="pt-BR" altLang="pt-BR" sz="1100" b="0" u="none" dirty="0" smtClean="0"/>
              <a:t>(“</a:t>
            </a:r>
            <a:r>
              <a:rPr lang="pt-BR" altLang="pt-BR" sz="1100" b="0" u="none" dirty="0" err="1" smtClean="0"/>
              <a:t>large</a:t>
            </a:r>
            <a:r>
              <a:rPr lang="pt-BR" altLang="pt-BR" sz="1100" b="0" u="none" dirty="0" smtClean="0"/>
              <a:t> </a:t>
            </a:r>
            <a:r>
              <a:rPr lang="pt-BR" altLang="pt-BR" sz="1100" b="0" u="none" dirty="0" err="1" smtClean="0"/>
              <a:t>proportion</a:t>
            </a:r>
            <a:r>
              <a:rPr lang="pt-BR" altLang="pt-BR" sz="1100" b="0" u="none" dirty="0" smtClean="0"/>
              <a:t> </a:t>
            </a:r>
            <a:r>
              <a:rPr lang="pt-BR" altLang="pt-BR" sz="1100" b="0" u="none" dirty="0" err="1" smtClean="0"/>
              <a:t>of</a:t>
            </a:r>
            <a:r>
              <a:rPr lang="pt-BR" altLang="pt-BR" sz="1100" b="0" u="none" dirty="0" smtClean="0"/>
              <a:t> </a:t>
            </a:r>
            <a:r>
              <a:rPr lang="pt-BR" altLang="pt-BR" sz="1100" b="0" u="none" dirty="0" err="1" smtClean="0"/>
              <a:t>population</a:t>
            </a:r>
            <a:r>
              <a:rPr lang="pt-BR" altLang="pt-BR" sz="1100" b="0" u="none" dirty="0" smtClean="0"/>
              <a:t> </a:t>
            </a:r>
            <a:r>
              <a:rPr lang="pt-BR" altLang="pt-BR" sz="1100" b="0" u="none" dirty="0" err="1" smtClean="0"/>
              <a:t>willing</a:t>
            </a:r>
            <a:r>
              <a:rPr lang="pt-BR" altLang="pt-BR" sz="1100" b="0" u="none" dirty="0" smtClean="0"/>
              <a:t> </a:t>
            </a:r>
            <a:r>
              <a:rPr lang="pt-BR" altLang="pt-BR" sz="1100" b="0" u="none" dirty="0" err="1" smtClean="0"/>
              <a:t>to</a:t>
            </a:r>
            <a:r>
              <a:rPr lang="pt-BR" altLang="pt-BR" sz="1100" b="0" u="none" dirty="0" smtClean="0"/>
              <a:t> </a:t>
            </a:r>
            <a:r>
              <a:rPr lang="pt-BR" altLang="pt-BR" sz="1100" b="0" u="none" dirty="0" err="1" smtClean="0"/>
              <a:t>pay</a:t>
            </a:r>
            <a:r>
              <a:rPr lang="pt-BR" altLang="pt-BR" sz="1100" b="0" u="none" dirty="0" smtClean="0"/>
              <a:t> for </a:t>
            </a:r>
            <a:r>
              <a:rPr lang="pt-BR" altLang="pt-BR" sz="1100" b="0" u="none" dirty="0" err="1" smtClean="0"/>
              <a:t>private</a:t>
            </a:r>
            <a:r>
              <a:rPr lang="pt-BR" altLang="pt-BR" sz="1100" b="0" u="none" dirty="0" smtClean="0"/>
              <a:t> sector </a:t>
            </a:r>
            <a:r>
              <a:rPr lang="pt-BR" altLang="pt-BR" sz="1100" b="0" u="none" dirty="0" err="1" smtClean="0"/>
              <a:t>services</a:t>
            </a:r>
            <a:r>
              <a:rPr lang="pt-BR" altLang="pt-BR" sz="1100" b="0" u="none" dirty="0" smtClean="0"/>
              <a:t>”)</a:t>
            </a:r>
            <a:endParaRPr lang="pt-BR" altLang="pt-BR" sz="1800" b="0" u="none" dirty="0"/>
          </a:p>
          <a:p>
            <a:pPr lvl="3" eaLnBrk="1" hangingPunct="1"/>
            <a:r>
              <a:rPr lang="pt-BR" altLang="pt-BR" sz="1800" b="0" u="none" dirty="0" smtClean="0"/>
              <a:t>“</a:t>
            </a:r>
            <a:r>
              <a:rPr lang="pt-BR" altLang="pt-BR" sz="1800" b="0" i="1" u="none" dirty="0" smtClean="0"/>
              <a:t>fortes agentes de mercado estão dispostos a pressionar pelo aumento de financiamento público e privado, especialmente nos países de média e baixa renda, para adotar políticas para financiar o seguro de saúde como um meio para a CUS”</a:t>
            </a:r>
            <a:r>
              <a:rPr lang="pt-BR" altLang="pt-BR" sz="1100" b="0" u="none" dirty="0" smtClean="0"/>
              <a:t> (“Strong Market players ... Are </a:t>
            </a:r>
            <a:r>
              <a:rPr lang="pt-BR" altLang="pt-BR" sz="1100" b="0" u="none" dirty="0" err="1" smtClean="0"/>
              <a:t>likely</a:t>
            </a:r>
            <a:r>
              <a:rPr lang="pt-BR" altLang="pt-BR" sz="1100" b="0" u="none" dirty="0" smtClean="0"/>
              <a:t> to </a:t>
            </a:r>
            <a:r>
              <a:rPr lang="pt-BR" altLang="pt-BR" sz="1100" b="0" u="none" dirty="0" err="1" smtClean="0"/>
              <a:t>increase</a:t>
            </a:r>
            <a:r>
              <a:rPr lang="pt-BR" altLang="pt-BR" sz="1100" b="0" u="none" dirty="0" smtClean="0"/>
              <a:t> </a:t>
            </a:r>
            <a:r>
              <a:rPr lang="pt-BR" altLang="pt-BR" sz="1100" b="0" u="none" dirty="0" err="1" smtClean="0"/>
              <a:t>preassure</a:t>
            </a:r>
            <a:r>
              <a:rPr lang="pt-BR" altLang="pt-BR" sz="1100" b="0" u="none" dirty="0" smtClean="0"/>
              <a:t> to </a:t>
            </a:r>
            <a:r>
              <a:rPr lang="pt-BR" altLang="pt-BR" sz="1100" b="0" u="none" dirty="0" err="1" smtClean="0"/>
              <a:t>attract</a:t>
            </a:r>
            <a:r>
              <a:rPr lang="pt-BR" altLang="pt-BR" sz="1100" b="0" u="none" dirty="0" smtClean="0"/>
              <a:t> </a:t>
            </a:r>
            <a:r>
              <a:rPr lang="pt-BR" altLang="pt-BR" sz="1100" b="0" u="none" dirty="0" err="1" smtClean="0"/>
              <a:t>public</a:t>
            </a:r>
            <a:r>
              <a:rPr lang="pt-BR" altLang="pt-BR" sz="1100" b="0" u="none" dirty="0" smtClean="0"/>
              <a:t> </a:t>
            </a:r>
            <a:r>
              <a:rPr lang="pt-BR" altLang="pt-BR" sz="1100" b="0" u="none" dirty="0" err="1" smtClean="0"/>
              <a:t>and</a:t>
            </a:r>
            <a:r>
              <a:rPr lang="pt-BR" altLang="pt-BR" sz="1100" b="0" u="none" dirty="0" smtClean="0"/>
              <a:t> </a:t>
            </a:r>
            <a:r>
              <a:rPr lang="pt-BR" altLang="pt-BR" sz="1100" b="0" u="none" dirty="0" err="1" smtClean="0"/>
              <a:t>private</a:t>
            </a:r>
            <a:r>
              <a:rPr lang="pt-BR" altLang="pt-BR" sz="1100" b="0" u="none" dirty="0" smtClean="0"/>
              <a:t> </a:t>
            </a:r>
            <a:r>
              <a:rPr lang="pt-BR" altLang="pt-BR" sz="1100" b="0" u="none" dirty="0" err="1" smtClean="0"/>
              <a:t>financing</a:t>
            </a:r>
            <a:r>
              <a:rPr lang="pt-BR" altLang="pt-BR" sz="1100" b="0" u="none" dirty="0" smtClean="0"/>
              <a:t>, </a:t>
            </a:r>
            <a:r>
              <a:rPr lang="pt-BR" altLang="pt-BR" sz="1100" b="0" u="none" dirty="0" err="1" smtClean="0"/>
              <a:t>particularly</a:t>
            </a:r>
            <a:r>
              <a:rPr lang="pt-BR" altLang="pt-BR" sz="1100" b="0" u="none" dirty="0" smtClean="0"/>
              <a:t> as </a:t>
            </a:r>
            <a:r>
              <a:rPr lang="pt-BR" altLang="pt-BR" sz="1100" b="0" u="none" dirty="0" err="1" smtClean="0"/>
              <a:t>LMICs</a:t>
            </a:r>
            <a:r>
              <a:rPr lang="pt-BR" altLang="pt-BR" sz="1100" b="0" u="none" dirty="0" smtClean="0"/>
              <a:t> </a:t>
            </a:r>
            <a:r>
              <a:rPr lang="pt-BR" altLang="pt-BR" sz="1100" b="0" u="none" dirty="0" err="1" smtClean="0"/>
              <a:t>adopt</a:t>
            </a:r>
            <a:r>
              <a:rPr lang="pt-BR" altLang="pt-BR" sz="1100" b="0" u="none" dirty="0" smtClean="0"/>
              <a:t> policies to </a:t>
            </a:r>
            <a:r>
              <a:rPr lang="pt-BR" altLang="pt-BR" sz="1100" b="0" u="none" dirty="0" err="1" smtClean="0"/>
              <a:t>finance</a:t>
            </a:r>
            <a:r>
              <a:rPr lang="pt-BR" altLang="pt-BR" sz="1100" b="0" u="none" dirty="0" smtClean="0"/>
              <a:t> </a:t>
            </a:r>
            <a:r>
              <a:rPr lang="pt-BR" altLang="pt-BR" sz="1100" b="0" u="none" dirty="0" err="1" smtClean="0"/>
              <a:t>health</a:t>
            </a:r>
            <a:r>
              <a:rPr lang="pt-BR" altLang="pt-BR" sz="1100" b="0" u="none" dirty="0" smtClean="0"/>
              <a:t> </a:t>
            </a:r>
            <a:r>
              <a:rPr lang="pt-BR" altLang="pt-BR" sz="1100" b="0" u="none" dirty="0" err="1" smtClean="0"/>
              <a:t>insurance</a:t>
            </a:r>
            <a:r>
              <a:rPr lang="pt-BR" altLang="pt-BR" sz="1100" b="0" u="none" dirty="0" smtClean="0"/>
              <a:t> as a </a:t>
            </a:r>
            <a:r>
              <a:rPr lang="pt-BR" altLang="pt-BR" sz="1100" b="0" u="none" dirty="0" err="1" smtClean="0"/>
              <a:t>means</a:t>
            </a:r>
            <a:r>
              <a:rPr lang="pt-BR" altLang="pt-BR" sz="1100" b="0" u="none" dirty="0" smtClean="0"/>
              <a:t> UHC”)</a:t>
            </a:r>
          </a:p>
          <a:p>
            <a:pPr lvl="3" eaLnBrk="1" hangingPunct="1"/>
            <a:endParaRPr lang="pt-BR" altLang="pt-BR" sz="700" b="0" u="none" dirty="0" smtClean="0"/>
          </a:p>
          <a:p>
            <a:pPr lvl="1" eaLnBrk="1" hangingPunct="1">
              <a:lnSpc>
                <a:spcPct val="100000"/>
              </a:lnSpc>
              <a:spcBef>
                <a:spcPts val="0"/>
              </a:spcBef>
            </a:pPr>
            <a:r>
              <a:rPr lang="pt-BR" altLang="pt-BR" sz="2000" b="0" u="none" dirty="0" smtClean="0"/>
              <a:t>ONU (2012, </a:t>
            </a:r>
            <a:r>
              <a:rPr lang="pt-BR" altLang="pt-BR" sz="1600" b="0" u="none" dirty="0" smtClean="0"/>
              <a:t>67ª </a:t>
            </a:r>
            <a:r>
              <a:rPr lang="pt-BR" altLang="pt-BR" sz="1200" b="0" u="none" dirty="0" smtClean="0"/>
              <a:t>Assembleia geral</a:t>
            </a:r>
            <a:r>
              <a:rPr lang="pt-BR" altLang="pt-BR" sz="2000" b="0" u="none" dirty="0">
                <a:sym typeface="Wingdings" panose="05000000000000000000" pitchFamily="2" charset="2"/>
              </a:rPr>
              <a:t>)</a:t>
            </a:r>
            <a:r>
              <a:rPr lang="pt-BR" altLang="pt-BR" sz="2000" b="0" u="none" dirty="0" smtClean="0">
                <a:sym typeface="Wingdings" panose="05000000000000000000" pitchFamily="2" charset="2"/>
              </a:rPr>
              <a:t>:</a:t>
            </a:r>
            <a:r>
              <a:rPr lang="pt-BR" altLang="pt-BR" sz="2000" b="0" u="none" dirty="0" smtClean="0"/>
              <a:t> Resolução para a CUS</a:t>
            </a:r>
          </a:p>
          <a:p>
            <a:pPr lvl="1" eaLnBrk="1" hangingPunct="1">
              <a:lnSpc>
                <a:spcPct val="100000"/>
              </a:lnSpc>
              <a:spcBef>
                <a:spcPts val="0"/>
              </a:spcBef>
            </a:pPr>
            <a:r>
              <a:rPr lang="pt-BR" altLang="pt-BR" sz="2000" b="0" u="none" dirty="0"/>
              <a:t>OMS e OPS </a:t>
            </a:r>
            <a:r>
              <a:rPr lang="pt-BR" altLang="pt-BR" sz="2000" b="0" u="none" dirty="0" smtClean="0"/>
              <a:t>(2014, </a:t>
            </a:r>
            <a:r>
              <a:rPr lang="pt-BR" altLang="pt-BR" sz="1200" b="0" u="none" dirty="0" smtClean="0"/>
              <a:t>154ª </a:t>
            </a:r>
            <a:r>
              <a:rPr lang="pt-BR" altLang="pt-BR" sz="1200" b="0" u="none" dirty="0"/>
              <a:t>sessão Comitê Executivo</a:t>
            </a:r>
            <a:r>
              <a:rPr lang="pt-BR" altLang="pt-BR" sz="2000" b="0" u="none" dirty="0" smtClean="0"/>
              <a:t>): Resolve </a:t>
            </a:r>
            <a:r>
              <a:rPr lang="pt-BR" altLang="pt-BR" sz="2000" b="0" u="none" dirty="0"/>
              <a:t>“</a:t>
            </a:r>
            <a:r>
              <a:rPr lang="es-ES" altLang="pt-BR" sz="2000" b="0" u="none" dirty="0"/>
              <a:t>Adoptar la Estrategia para la cobertura universal de salud</a:t>
            </a:r>
            <a:r>
              <a:rPr lang="pt-BR" altLang="pt-BR" sz="2000" b="0" u="none" dirty="0"/>
              <a:t>”</a:t>
            </a:r>
            <a:endParaRPr lang="pt-BR" altLang="pt-BR" sz="2000" b="0" u="none" dirty="0" smtClean="0"/>
          </a:p>
        </p:txBody>
      </p:sp>
      <p:sp>
        <p:nvSpPr>
          <p:cNvPr id="4" name="AutoShape 9"/>
          <p:cNvSpPr>
            <a:spLocks noChangeArrowheads="1"/>
          </p:cNvSpPr>
          <p:nvPr/>
        </p:nvSpPr>
        <p:spPr bwMode="auto">
          <a:xfrm>
            <a:off x="970831" y="4149080"/>
            <a:ext cx="504825" cy="215900"/>
          </a:xfrm>
          <a:prstGeom prst="rightArrow">
            <a:avLst>
              <a:gd name="adj1" fmla="val 50000"/>
              <a:gd name="adj2" fmla="val 58456"/>
            </a:avLst>
          </a:prstGeom>
          <a:solidFill>
            <a:srgbClr val="FF6600"/>
          </a:solidFill>
          <a:ln w="9525" algn="ctr">
            <a:solidFill>
              <a:srgbClr val="FF9900"/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pt-BR"/>
          </a:p>
        </p:txBody>
      </p:sp>
      <p:sp>
        <p:nvSpPr>
          <p:cNvPr id="6" name="AutoShape 9"/>
          <p:cNvSpPr>
            <a:spLocks noChangeArrowheads="1"/>
          </p:cNvSpPr>
          <p:nvPr/>
        </p:nvSpPr>
        <p:spPr bwMode="auto">
          <a:xfrm>
            <a:off x="971600" y="3501008"/>
            <a:ext cx="504825" cy="215900"/>
          </a:xfrm>
          <a:prstGeom prst="rightArrow">
            <a:avLst>
              <a:gd name="adj1" fmla="val 50000"/>
              <a:gd name="adj2" fmla="val 58456"/>
            </a:avLst>
          </a:prstGeom>
          <a:solidFill>
            <a:srgbClr val="FF6600"/>
          </a:solidFill>
          <a:ln w="9525" algn="ctr">
            <a:solidFill>
              <a:srgbClr val="FF9900"/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945560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ço Reservado para Conteúdo 2"/>
          <p:cNvSpPr txBox="1">
            <a:spLocks/>
          </p:cNvSpPr>
          <p:nvPr/>
        </p:nvSpPr>
        <p:spPr bwMode="auto">
          <a:xfrm>
            <a:off x="179512" y="980728"/>
            <a:ext cx="8964488" cy="6120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ü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>
              <a:spcAft>
                <a:spcPts val="600"/>
              </a:spcAft>
            </a:pPr>
            <a:r>
              <a:rPr lang="pt-BR" altLang="pt-BR" sz="2000" b="0" u="none" dirty="0" smtClean="0"/>
              <a:t>Esses documentos apontam para:</a:t>
            </a:r>
          </a:p>
          <a:p>
            <a:pPr lvl="1" eaLnBrk="1" hangingPunct="1">
              <a:lnSpc>
                <a:spcPct val="100000"/>
              </a:lnSpc>
              <a:spcAft>
                <a:spcPts val="600"/>
              </a:spcAft>
            </a:pPr>
            <a:r>
              <a:rPr lang="pt-BR" altLang="pt-BR" sz="2000" b="0" u="none" dirty="0" smtClean="0"/>
              <a:t>Necessidade de prover melhor acesso ao cuidado de saúde</a:t>
            </a:r>
          </a:p>
          <a:p>
            <a:pPr lvl="2" eaLnBrk="1" hangingPunct="1">
              <a:lnSpc>
                <a:spcPct val="100000"/>
              </a:lnSpc>
              <a:spcAft>
                <a:spcPts val="600"/>
              </a:spcAft>
            </a:pPr>
            <a:r>
              <a:rPr lang="pt-BR" altLang="pt-BR" sz="1800" b="0" u="none" dirty="0" smtClean="0"/>
              <a:t>“Cuidado primário de saúde” para os pobres (APS seletiva)</a:t>
            </a:r>
          </a:p>
          <a:p>
            <a:pPr lvl="2" eaLnBrk="1" hangingPunct="1">
              <a:lnSpc>
                <a:spcPct val="100000"/>
              </a:lnSpc>
              <a:spcAft>
                <a:spcPts val="600"/>
              </a:spcAft>
            </a:pPr>
            <a:r>
              <a:rPr lang="pt-BR" altLang="pt-BR" sz="1800" b="0" u="none" dirty="0" smtClean="0"/>
              <a:t>Seguro Privado de Saúde para quem pode pagar</a:t>
            </a:r>
            <a:endParaRPr lang="pt-BR" altLang="pt-BR" sz="1800" b="0" u="none" dirty="0"/>
          </a:p>
          <a:p>
            <a:pPr lvl="1" eaLnBrk="1" hangingPunct="1">
              <a:lnSpc>
                <a:spcPct val="100000"/>
              </a:lnSpc>
              <a:spcBef>
                <a:spcPts val="28"/>
              </a:spcBef>
              <a:spcAft>
                <a:spcPts val="600"/>
              </a:spcAft>
            </a:pPr>
            <a:r>
              <a:rPr lang="pt-BR" altLang="pt-BR" sz="2000" b="0" u="none" dirty="0" smtClean="0"/>
              <a:t>É necessário proteger a saúde contra os riscos financeiros dos sistemas públicos</a:t>
            </a:r>
          </a:p>
          <a:p>
            <a:pPr lvl="1" eaLnBrk="1" hangingPunct="1">
              <a:spcBef>
                <a:spcPts val="28"/>
              </a:spcBef>
              <a:spcAft>
                <a:spcPts val="600"/>
              </a:spcAft>
            </a:pPr>
            <a:r>
              <a:rPr lang="pt-BR" altLang="pt-BR" sz="2000" b="0" u="none" dirty="0" smtClean="0"/>
              <a:t>Esses riscos justificam a CUS</a:t>
            </a:r>
          </a:p>
          <a:p>
            <a:pPr eaLnBrk="1" hangingPunct="1">
              <a:lnSpc>
                <a:spcPct val="100000"/>
              </a:lnSpc>
              <a:spcBef>
                <a:spcPts val="28"/>
              </a:spcBef>
              <a:spcAft>
                <a:spcPts val="600"/>
              </a:spcAft>
            </a:pPr>
            <a:r>
              <a:rPr lang="pt-BR" altLang="pt-BR" sz="2000" b="0" u="none" dirty="0" smtClean="0"/>
              <a:t>“Risco” e “proteção” são ideias centrais do seguro privado e do mercado financeiro</a:t>
            </a:r>
          </a:p>
          <a:p>
            <a:pPr eaLnBrk="1" hangingPunct="1">
              <a:lnSpc>
                <a:spcPct val="100000"/>
              </a:lnSpc>
              <a:spcBef>
                <a:spcPts val="76"/>
              </a:spcBef>
              <a:spcAft>
                <a:spcPts val="600"/>
              </a:spcAft>
            </a:pPr>
            <a:r>
              <a:rPr lang="pt-BR" altLang="pt-BR" sz="2000" b="0" u="none" dirty="0" smtClean="0"/>
              <a:t>Esses documentos propõem o seguro privado para defender os sistemas públicos, mas ... </a:t>
            </a:r>
            <a:r>
              <a:rPr lang="pt-BR" altLang="pt-BR" sz="2000" b="0" i="1" u="none" dirty="0" smtClean="0"/>
              <a:t>é contraditório defender a solidariedade usando a lógica do seguro privado</a:t>
            </a:r>
          </a:p>
          <a:p>
            <a:pPr eaLnBrk="1" hangingPunct="1">
              <a:lnSpc>
                <a:spcPct val="100000"/>
              </a:lnSpc>
              <a:spcAft>
                <a:spcPts val="600"/>
              </a:spcAft>
            </a:pPr>
            <a:r>
              <a:rPr lang="pt-BR" altLang="pt-BR" sz="2000" b="0" i="1" u="none" dirty="0"/>
              <a:t>CUS é um risco ao Direito Universal à </a:t>
            </a:r>
            <a:r>
              <a:rPr lang="pt-BR" altLang="pt-BR" sz="2000" b="0" i="1" u="none" dirty="0" smtClean="0"/>
              <a:t>Saúde </a:t>
            </a:r>
            <a:endParaRPr lang="pt-BR" altLang="pt-BR" sz="2000" b="0" i="1" u="none" dirty="0"/>
          </a:p>
          <a:p>
            <a:pPr lvl="1" eaLnBrk="1" hangingPunct="1">
              <a:lnSpc>
                <a:spcPct val="100000"/>
              </a:lnSpc>
              <a:spcAft>
                <a:spcPts val="600"/>
              </a:spcAft>
              <a:buNone/>
            </a:pPr>
            <a:endParaRPr lang="pt-BR" altLang="pt-BR" sz="2000" b="0" u="none" dirty="0" smtClean="0"/>
          </a:p>
        </p:txBody>
      </p:sp>
      <p:sp>
        <p:nvSpPr>
          <p:cNvPr id="6" name="Título 1"/>
          <p:cNvSpPr txBox="1">
            <a:spLocks/>
          </p:cNvSpPr>
          <p:nvPr/>
        </p:nvSpPr>
        <p:spPr>
          <a:xfrm>
            <a:off x="457200" y="-27384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pt-BR" u="none" dirty="0" smtClean="0">
                <a:solidFill>
                  <a:srgbClr val="C00000"/>
                </a:solidFill>
              </a:rPr>
              <a:t>CUS: análise</a:t>
            </a: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447472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-108520" y="-243408"/>
            <a:ext cx="9361040" cy="1470025"/>
          </a:xfrm>
        </p:spPr>
        <p:txBody>
          <a:bodyPr/>
          <a:lstStyle/>
          <a:p>
            <a:r>
              <a:rPr lang="pt-BR" dirty="0" smtClean="0"/>
              <a:t>Agenda para Brasil: Austeridade e CUS</a:t>
            </a:r>
            <a:endParaRPr lang="pt-BR" dirty="0"/>
          </a:p>
        </p:txBody>
      </p:sp>
      <p:sp>
        <p:nvSpPr>
          <p:cNvPr id="4" name="CaixaDeTexto 3"/>
          <p:cNvSpPr txBox="1"/>
          <p:nvPr/>
        </p:nvSpPr>
        <p:spPr>
          <a:xfrm>
            <a:off x="1331640" y="220486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pt-BR" dirty="0"/>
          </a:p>
        </p:txBody>
      </p:sp>
      <p:sp>
        <p:nvSpPr>
          <p:cNvPr id="8" name="CaixaDeTexto 7"/>
          <p:cNvSpPr txBox="1"/>
          <p:nvPr/>
        </p:nvSpPr>
        <p:spPr>
          <a:xfrm>
            <a:off x="539552" y="764704"/>
            <a:ext cx="8456229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BR" dirty="0"/>
          </a:p>
          <a:p>
            <a:pPr marL="285750" indent="-285750">
              <a:buFontTx/>
              <a:buChar char="-"/>
            </a:pPr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  <a:sym typeface="Wingdings 2" pitchFamily="18" charset="2"/>
              </a:rPr>
              <a:t>SUS: Austeridade desde 1990 (histórico de desmonte do SUS) – FSE/DRU ... EC 29/2000 ... Saúde + 10 ... EP ... PEC 451/2014 ... abertura K estrangeiro/2015 ... EC 95</a:t>
            </a:r>
          </a:p>
          <a:p>
            <a:pPr marL="285750" indent="-285750">
              <a:buFontTx/>
              <a:buChar char="-"/>
            </a:pPr>
            <a:endParaRPr lang="pt-BR" dirty="0" smtClean="0">
              <a:latin typeface="Arial" panose="020B0604020202020204" pitchFamily="34" charset="0"/>
              <a:cs typeface="Arial" panose="020B0604020202020204" pitchFamily="34" charset="0"/>
              <a:sym typeface="Wingdings 2" pitchFamily="18" charset="2"/>
            </a:endParaRPr>
          </a:p>
          <a:p>
            <a:pPr marL="285750" indent="-285750">
              <a:buFontTx/>
              <a:buChar char="-"/>
            </a:pPr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  <a:sym typeface="Wingdings 2" pitchFamily="18" charset="2"/>
              </a:rPr>
              <a:t>Agenda Brasil (</a:t>
            </a:r>
            <a:r>
              <a:rPr lang="pt-BR" dirty="0" err="1" smtClean="0">
                <a:latin typeface="Arial" panose="020B0604020202020204" pitchFamily="34" charset="0"/>
                <a:cs typeface="Arial" panose="020B0604020202020204" pitchFamily="34" charset="0"/>
                <a:sym typeface="Wingdings 2" pitchFamily="18" charset="2"/>
              </a:rPr>
              <a:t>ago</a:t>
            </a:r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  <a:sym typeface="Wingdings 2" pitchFamily="18" charset="2"/>
              </a:rPr>
              <a:t>/2015) e Ponte para o Futuro (2016): </a:t>
            </a:r>
          </a:p>
          <a:p>
            <a:pPr marL="742950" lvl="1" indent="-285750">
              <a:buFontTx/>
              <a:buChar char="-"/>
            </a:pPr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  <a:sym typeface="Wingdings 2" pitchFamily="18" charset="2"/>
              </a:rPr>
              <a:t>gasto social para “quem precisa”</a:t>
            </a:r>
          </a:p>
          <a:p>
            <a:pPr marL="742950" lvl="1" indent="-285750">
              <a:buFontTx/>
              <a:buChar char="-"/>
            </a:pPr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  <a:sym typeface="Wingdings 2" pitchFamily="18" charset="2"/>
              </a:rPr>
              <a:t>Aumento competição </a:t>
            </a:r>
            <a:r>
              <a:rPr lang="pt-BR" dirty="0" err="1" smtClean="0">
                <a:latin typeface="Arial" panose="020B0604020202020204" pitchFamily="34" charset="0"/>
                <a:cs typeface="Arial" panose="020B0604020202020204" pitchFamily="34" charset="0"/>
                <a:sym typeface="Wingdings 2" pitchFamily="18" charset="2"/>
              </a:rPr>
              <a:t>públ</a:t>
            </a:r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  <a:sym typeface="Wingdings 2" pitchFamily="18" charset="2"/>
              </a:rPr>
              <a:t>-privado</a:t>
            </a:r>
          </a:p>
          <a:p>
            <a:pPr marL="742950" lvl="1" indent="-285750">
              <a:buFontTx/>
              <a:buChar char="-"/>
            </a:pPr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  <a:sym typeface="Wingdings 2" pitchFamily="18" charset="2"/>
              </a:rPr>
              <a:t>Diminuição:</a:t>
            </a:r>
          </a:p>
          <a:p>
            <a:pPr marL="1200150" lvl="2" indent="-285750">
              <a:buFontTx/>
              <a:buChar char="-"/>
            </a:pPr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  <a:sym typeface="Wingdings 2" pitchFamily="18" charset="2"/>
              </a:rPr>
              <a:t>áreas de proteção ambiental</a:t>
            </a:r>
          </a:p>
          <a:p>
            <a:pPr marL="1200150" lvl="2" indent="-285750">
              <a:buFontTx/>
              <a:buChar char="-"/>
            </a:pPr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  <a:sym typeface="Wingdings 2" pitchFamily="18" charset="2"/>
              </a:rPr>
              <a:t>Patrimônio público do </a:t>
            </a:r>
            <a:r>
              <a:rPr lang="pt-BR" dirty="0" err="1" smtClean="0">
                <a:latin typeface="Arial" panose="020B0604020202020204" pitchFamily="34" charset="0"/>
                <a:cs typeface="Arial" panose="020B0604020202020204" pitchFamily="34" charset="0"/>
                <a:sym typeface="Wingdings 2" pitchFamily="18" charset="2"/>
              </a:rPr>
              <a:t>pré</a:t>
            </a:r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  <a:sym typeface="Wingdings 2" pitchFamily="18" charset="2"/>
              </a:rPr>
              <a:t>-sal</a:t>
            </a:r>
          </a:p>
          <a:p>
            <a:pPr marL="1200150" lvl="2" indent="-285750">
              <a:buFontTx/>
              <a:buChar char="-"/>
            </a:pPr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  <a:sym typeface="Wingdings 2" pitchFamily="18" charset="2"/>
              </a:rPr>
              <a:t>escopo dos direitos sociais</a:t>
            </a:r>
          </a:p>
          <a:p>
            <a:pPr marL="742950" lvl="1" indent="-285750">
              <a:buFontTx/>
              <a:buChar char="-"/>
            </a:pPr>
            <a:endParaRPr lang="pt-BR" dirty="0" smtClean="0">
              <a:latin typeface="Arial" panose="020B0604020202020204" pitchFamily="34" charset="0"/>
              <a:cs typeface="Arial" panose="020B0604020202020204" pitchFamily="34" charset="0"/>
              <a:sym typeface="Wingdings 2" pitchFamily="18" charset="2"/>
            </a:endParaRPr>
          </a:p>
          <a:p>
            <a:pPr marL="285750" indent="-285750">
              <a:buFontTx/>
              <a:buChar char="-"/>
            </a:pPr>
            <a:endParaRPr lang="pt-BR" dirty="0" smtClean="0">
              <a:latin typeface="Arial" panose="020B0604020202020204" pitchFamily="34" charset="0"/>
              <a:cs typeface="Arial" panose="020B0604020202020204" pitchFamily="34" charset="0"/>
              <a:sym typeface="Wingdings 2" pitchFamily="18" charset="2"/>
            </a:endParaRPr>
          </a:p>
          <a:p>
            <a:pPr marL="285750" indent="-285750">
              <a:buFontTx/>
              <a:buChar char="-"/>
            </a:pPr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  <a:sym typeface="Wingdings 2" pitchFamily="18" charset="2"/>
              </a:rPr>
              <a:t>Henrique </a:t>
            </a: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  <a:sym typeface="Wingdings 2" pitchFamily="18" charset="2"/>
              </a:rPr>
              <a:t>Meirelles: “</a:t>
            </a:r>
            <a:r>
              <a:rPr lang="pt-BR" i="1" dirty="0">
                <a:latin typeface="Arial" panose="020B0604020202020204" pitchFamily="34" charset="0"/>
                <a:cs typeface="Arial" panose="020B0604020202020204" pitchFamily="34" charset="0"/>
                <a:sym typeface="Wingdings 2" pitchFamily="18" charset="2"/>
              </a:rPr>
              <a:t>as despesas com educação e saúde são itens que ... Junto com previdência, inviabilizaram um controle maior das despesas nas últimas décadas</a:t>
            </a: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  <a:sym typeface="Wingdings 2" pitchFamily="18" charset="2"/>
              </a:rPr>
              <a:t>” ... “</a:t>
            </a:r>
            <a:r>
              <a:rPr lang="pt-BR" i="1" dirty="0">
                <a:latin typeface="Arial" panose="020B0604020202020204" pitchFamily="34" charset="0"/>
                <a:cs typeface="Arial" panose="020B0604020202020204" pitchFamily="34" charset="0"/>
                <a:sym typeface="Wingdings 2" pitchFamily="18" charset="2"/>
              </a:rPr>
              <a:t>Educação e Saúde inviabilizam ajustes</a:t>
            </a: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  <a:sym typeface="Wingdings 2" pitchFamily="18" charset="2"/>
              </a:rPr>
              <a:t>” (entrevista em 01/07/2016)</a:t>
            </a:r>
          </a:p>
          <a:p>
            <a:pPr marL="285750" indent="-285750">
              <a:buFontTx/>
              <a:buChar char="-"/>
            </a:pPr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506664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-108520" y="-243408"/>
            <a:ext cx="9361040" cy="1470025"/>
          </a:xfrm>
        </p:spPr>
        <p:txBody>
          <a:bodyPr/>
          <a:lstStyle/>
          <a:p>
            <a:r>
              <a:rPr lang="pt-BR" dirty="0" smtClean="0"/>
              <a:t>Agenda para Brasil: Austeridade e CUS</a:t>
            </a:r>
            <a:endParaRPr lang="pt-BR" dirty="0"/>
          </a:p>
        </p:txBody>
      </p:sp>
      <p:sp>
        <p:nvSpPr>
          <p:cNvPr id="4" name="CaixaDeTexto 3"/>
          <p:cNvSpPr txBox="1"/>
          <p:nvPr/>
        </p:nvSpPr>
        <p:spPr>
          <a:xfrm>
            <a:off x="1331640" y="220486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pt-BR" dirty="0"/>
          </a:p>
        </p:txBody>
      </p:sp>
      <p:pic>
        <p:nvPicPr>
          <p:cNvPr id="7" name="Imagem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332656" y="4293096"/>
            <a:ext cx="4752528" cy="2532826"/>
          </a:xfrm>
          <a:prstGeom prst="rect">
            <a:avLst/>
          </a:prstGeom>
        </p:spPr>
      </p:pic>
      <p:sp>
        <p:nvSpPr>
          <p:cNvPr id="8" name="CaixaDeTexto 7"/>
          <p:cNvSpPr txBox="1"/>
          <p:nvPr/>
        </p:nvSpPr>
        <p:spPr>
          <a:xfrm>
            <a:off x="251520" y="620688"/>
            <a:ext cx="8456229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BR" dirty="0"/>
          </a:p>
          <a:p>
            <a:pPr marL="285750" indent="-285750">
              <a:buFontTx/>
              <a:buChar char="-"/>
            </a:pPr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Documento </a:t>
            </a: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Bird </a:t>
            </a:r>
          </a:p>
          <a:p>
            <a:pPr marL="285750" indent="-285750">
              <a:buFontTx/>
              <a:buChar char="-"/>
            </a:pPr>
            <a:endParaRPr lang="pt-BR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Tx/>
              <a:buChar char="-"/>
            </a:pPr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Planos </a:t>
            </a: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acessíveis (“</a:t>
            </a:r>
            <a:r>
              <a:rPr lang="pt-BR" dirty="0" err="1">
                <a:latin typeface="Arial" panose="020B0604020202020204" pitchFamily="34" charset="0"/>
                <a:cs typeface="Arial" panose="020B0604020202020204" pitchFamily="34" charset="0"/>
              </a:rPr>
              <a:t>planecos</a:t>
            </a:r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”)</a:t>
            </a:r>
          </a:p>
          <a:p>
            <a:pPr marL="285750" indent="-285750">
              <a:buFontTx/>
              <a:buChar char="-"/>
            </a:pPr>
            <a:endParaRPr lang="pt-BR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Tx/>
              <a:buChar char="-"/>
            </a:pPr>
            <a:r>
              <a:rPr lang="pt-BR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Copagamento</a:t>
            </a:r>
            <a:endParaRPr lang="pt-BR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Tx/>
              <a:buChar char="-"/>
            </a:pPr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Tx/>
              <a:buChar char="-"/>
            </a:pPr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Planos privados não aliviam o SUS!!!!</a:t>
            </a:r>
          </a:p>
          <a:p>
            <a:pPr marL="285750" indent="-285750">
              <a:buFontTx/>
              <a:buChar char="-"/>
            </a:pPr>
            <a:endParaRPr lang="pt-BR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Tx/>
              <a:buChar char="-"/>
            </a:pPr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Estelionato:</a:t>
            </a:r>
          </a:p>
          <a:p>
            <a:pPr marL="742950" lvl="1" indent="-285750">
              <a:buFontTx/>
              <a:buChar char="-"/>
            </a:pPr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Aposentadoria</a:t>
            </a:r>
          </a:p>
          <a:p>
            <a:pPr marL="742950" lvl="1" indent="-285750">
              <a:buFontTx/>
              <a:buChar char="-"/>
            </a:pPr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Pop. formadora de opinião deixa de </a:t>
            </a:r>
          </a:p>
          <a:p>
            <a:pPr lvl="1"/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defender o SUS</a:t>
            </a:r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97222" y="1038447"/>
            <a:ext cx="6039474" cy="47668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867557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827584" y="-243408"/>
            <a:ext cx="7772400" cy="1470025"/>
          </a:xfrm>
        </p:spPr>
        <p:txBody>
          <a:bodyPr/>
          <a:lstStyle/>
          <a:p>
            <a:r>
              <a:rPr lang="pt-BR" dirty="0" smtClean="0"/>
              <a:t>Austeridade e CUS</a:t>
            </a:r>
            <a:endParaRPr lang="pt-BR" dirty="0"/>
          </a:p>
        </p:txBody>
      </p:sp>
      <p:sp>
        <p:nvSpPr>
          <p:cNvPr id="4" name="CaixaDeTexto 3"/>
          <p:cNvSpPr txBox="1"/>
          <p:nvPr/>
        </p:nvSpPr>
        <p:spPr>
          <a:xfrm>
            <a:off x="1331640" y="220486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pt-BR" dirty="0"/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52536" y="836712"/>
            <a:ext cx="10249991" cy="5462660"/>
          </a:xfrm>
          <a:prstGeom prst="rect">
            <a:avLst/>
          </a:prstGeom>
        </p:spPr>
      </p:pic>
      <p:sp>
        <p:nvSpPr>
          <p:cNvPr id="6" name="CaixaDeTexto 5"/>
          <p:cNvSpPr txBox="1"/>
          <p:nvPr/>
        </p:nvSpPr>
        <p:spPr>
          <a:xfrm>
            <a:off x="827584" y="6218148"/>
            <a:ext cx="69127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dirty="0" smtClean="0"/>
              <a:t>Fonte: apresentação de Thomas </a:t>
            </a:r>
            <a:r>
              <a:rPr lang="pt-BR" sz="1200" dirty="0" err="1" smtClean="0"/>
              <a:t>Hone</a:t>
            </a:r>
            <a:r>
              <a:rPr lang="pt-BR" sz="1200" dirty="0" smtClean="0"/>
              <a:t> (Imperial </a:t>
            </a:r>
            <a:r>
              <a:rPr lang="pt-BR" sz="1200" dirty="0" err="1" smtClean="0"/>
              <a:t>College</a:t>
            </a:r>
            <a:r>
              <a:rPr lang="pt-BR" sz="1200" dirty="0" smtClean="0"/>
              <a:t> London) no </a:t>
            </a:r>
            <a:r>
              <a:rPr lang="pt-BR" sz="1200" dirty="0" err="1" smtClean="0"/>
              <a:t>Seminario</a:t>
            </a:r>
            <a:r>
              <a:rPr lang="pt-BR" sz="1200" dirty="0" smtClean="0"/>
              <a:t> da Opas em 04 dez 2017. “</a:t>
            </a:r>
            <a:r>
              <a:rPr lang="pt-BR" sz="1200" dirty="0" err="1" smtClean="0"/>
              <a:t>Recession</a:t>
            </a:r>
            <a:r>
              <a:rPr lang="pt-BR" sz="1200" dirty="0" smtClean="0"/>
              <a:t> </a:t>
            </a:r>
            <a:r>
              <a:rPr lang="pt-BR" sz="1200" dirty="0" err="1" smtClean="0"/>
              <a:t>and</a:t>
            </a:r>
            <a:r>
              <a:rPr lang="pt-BR" sz="1200" dirty="0" smtClean="0"/>
              <a:t> </a:t>
            </a:r>
            <a:r>
              <a:rPr lang="pt-BR" sz="1200" dirty="0" err="1" smtClean="0"/>
              <a:t>Austerity</a:t>
            </a:r>
            <a:r>
              <a:rPr lang="pt-BR" sz="1200" dirty="0" smtClean="0"/>
              <a:t> in </a:t>
            </a:r>
            <a:r>
              <a:rPr lang="pt-BR" sz="1200" dirty="0" err="1" smtClean="0"/>
              <a:t>Europe</a:t>
            </a:r>
            <a:r>
              <a:rPr lang="pt-BR" sz="1200" dirty="0" smtClean="0"/>
              <a:t> </a:t>
            </a:r>
            <a:r>
              <a:rPr lang="pt-BR" sz="1200" dirty="0" err="1" smtClean="0"/>
              <a:t>and</a:t>
            </a:r>
            <a:r>
              <a:rPr lang="pt-BR" sz="1200" dirty="0" smtClean="0"/>
              <a:t> </a:t>
            </a:r>
            <a:r>
              <a:rPr lang="pt-BR" sz="1200" dirty="0" err="1" smtClean="0"/>
              <a:t>Latin</a:t>
            </a:r>
            <a:r>
              <a:rPr lang="pt-BR" sz="1200" dirty="0" smtClean="0"/>
              <a:t> </a:t>
            </a:r>
            <a:r>
              <a:rPr lang="pt-BR" sz="1200" dirty="0" err="1" smtClean="0"/>
              <a:t>America</a:t>
            </a:r>
            <a:endParaRPr lang="pt-BR" sz="1200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296869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827584" y="-27384"/>
            <a:ext cx="7772400" cy="864096"/>
          </a:xfrm>
        </p:spPr>
        <p:txBody>
          <a:bodyPr>
            <a:normAutofit/>
          </a:bodyPr>
          <a:lstStyle/>
          <a:p>
            <a:r>
              <a:rPr lang="pt-BR" dirty="0" smtClean="0"/>
              <a:t>Perspectivas</a:t>
            </a:r>
            <a:endParaRPr lang="pt-BR" dirty="0"/>
          </a:p>
        </p:txBody>
      </p:sp>
      <p:sp>
        <p:nvSpPr>
          <p:cNvPr id="4" name="CaixaDeTexto 3"/>
          <p:cNvSpPr txBox="1"/>
          <p:nvPr/>
        </p:nvSpPr>
        <p:spPr>
          <a:xfrm>
            <a:off x="1331640" y="220486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pt-BR" dirty="0"/>
          </a:p>
        </p:txBody>
      </p:sp>
      <p:sp>
        <p:nvSpPr>
          <p:cNvPr id="6" name="CaixaDeTexto 5"/>
          <p:cNvSpPr txBox="1"/>
          <p:nvPr/>
        </p:nvSpPr>
        <p:spPr>
          <a:xfrm>
            <a:off x="467544" y="444142"/>
            <a:ext cx="8352928" cy="77559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spcBef>
                <a:spcPct val="50000"/>
              </a:spcBef>
            </a:pPr>
            <a:endParaRPr lang="pt-BR" sz="1600" b="1" dirty="0" smtClean="0">
              <a:latin typeface="Arial" panose="020B0604020202020204" pitchFamily="34" charset="0"/>
              <a:cs typeface="Arial" panose="020B0604020202020204" pitchFamily="34" charset="0"/>
              <a:sym typeface="Wingdings 2" pitchFamily="18" charset="2"/>
            </a:endParaRPr>
          </a:p>
          <a:p>
            <a:pPr marL="342900" indent="-342900" algn="just">
              <a:spcBef>
                <a:spcPct val="50000"/>
              </a:spcBef>
              <a:buFont typeface="Arial" pitchFamily="34" charset="0"/>
              <a:buChar char="•"/>
            </a:pPr>
            <a:r>
              <a:rPr lang="pt-BR" sz="1600" dirty="0" smtClean="0">
                <a:latin typeface="Arial" panose="020B0604020202020204" pitchFamily="34" charset="0"/>
                <a:cs typeface="Arial" panose="020B0604020202020204" pitchFamily="34" charset="0"/>
                <a:sym typeface="Wingdings 2" pitchFamily="18" charset="2"/>
              </a:rPr>
              <a:t>Tendência ao aprofundamento e </a:t>
            </a:r>
            <a:r>
              <a:rPr lang="pt-BR" sz="1600" dirty="0" err="1" smtClean="0">
                <a:latin typeface="Arial" panose="020B0604020202020204" pitchFamily="34" charset="0"/>
                <a:cs typeface="Arial" panose="020B0604020202020204" pitchFamily="34" charset="0"/>
                <a:sym typeface="Wingdings 2" pitchFamily="18" charset="2"/>
              </a:rPr>
              <a:t>embrutamento</a:t>
            </a:r>
            <a:r>
              <a:rPr lang="pt-BR" sz="1600" dirty="0" smtClean="0">
                <a:latin typeface="Arial" panose="020B0604020202020204" pitchFamily="34" charset="0"/>
                <a:cs typeface="Arial" panose="020B0604020202020204" pitchFamily="34" charset="0"/>
                <a:sym typeface="Wingdings 2" pitchFamily="18" charset="2"/>
              </a:rPr>
              <a:t> das respostas aos grandes poderes                  (capital financeiro, elite agrária e mídia)</a:t>
            </a:r>
          </a:p>
          <a:p>
            <a:pPr marL="342900" indent="-342900" algn="just">
              <a:spcBef>
                <a:spcPct val="50000"/>
              </a:spcBef>
              <a:buFont typeface="Arial" pitchFamily="34" charset="0"/>
              <a:buChar char="•"/>
            </a:pPr>
            <a:r>
              <a:rPr lang="pt-BR" sz="1600" dirty="0">
                <a:latin typeface="Arial" panose="020B0604020202020204" pitchFamily="34" charset="0"/>
                <a:cs typeface="Arial" panose="020B0604020202020204" pitchFamily="34" charset="0"/>
                <a:sym typeface="Wingdings 2" pitchFamily="18" charset="2"/>
              </a:rPr>
              <a:t>Brasil como </a:t>
            </a:r>
            <a:r>
              <a:rPr lang="pt-BR" sz="1600" dirty="0" err="1">
                <a:latin typeface="Arial" panose="020B0604020202020204" pitchFamily="34" charset="0"/>
                <a:cs typeface="Arial" panose="020B0604020202020204" pitchFamily="34" charset="0"/>
                <a:sym typeface="Wingdings 2" pitchFamily="18" charset="2"/>
              </a:rPr>
              <a:t>Grecia</a:t>
            </a:r>
            <a:r>
              <a:rPr lang="pt-BR" sz="1600" dirty="0">
                <a:latin typeface="Arial" panose="020B0604020202020204" pitchFamily="34" charset="0"/>
                <a:cs typeface="Arial" panose="020B0604020202020204" pitchFamily="34" charset="0"/>
                <a:sym typeface="Wingdings 2" pitchFamily="18" charset="2"/>
              </a:rPr>
              <a:t>?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Yanis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Varoufakis: </a:t>
            </a:r>
            <a:r>
              <a:rPr lang="pt-BR" sz="1600" dirty="0">
                <a:latin typeface="Arial" panose="020B0604020202020204" pitchFamily="34" charset="0"/>
                <a:cs typeface="Arial" panose="020B0604020202020204" pitchFamily="34" charset="0"/>
                <a:sym typeface="Wingdings 2" pitchFamily="18" charset="2"/>
              </a:rPr>
              <a:t>“</a:t>
            </a:r>
            <a:r>
              <a:rPr lang="pt-BR" sz="1600" i="1" dirty="0">
                <a:latin typeface="Arial" panose="020B0604020202020204" pitchFamily="34" charset="0"/>
                <a:cs typeface="Arial" panose="020B0604020202020204" pitchFamily="34" charset="0"/>
                <a:sym typeface="Wingdings 2" pitchFamily="18" charset="2"/>
              </a:rPr>
              <a:t>o que importa agora é  a tarefa de acabar com a desertificação da Grécia ... seus novos empréstimos insustentáveis e a austeridade </a:t>
            </a:r>
            <a:r>
              <a:rPr lang="pt-BR" sz="1600" i="1" dirty="0" err="1">
                <a:latin typeface="Arial" panose="020B0604020202020204" pitchFamily="34" charset="0"/>
                <a:cs typeface="Arial" panose="020B0604020202020204" pitchFamily="34" charset="0"/>
                <a:sym typeface="Wingdings 2" pitchFamily="18" charset="2"/>
              </a:rPr>
              <a:t>auto-destrutiva</a:t>
            </a:r>
            <a:r>
              <a:rPr lang="pt-BR" sz="1600" dirty="0">
                <a:latin typeface="Arial" panose="020B0604020202020204" pitchFamily="34" charset="0"/>
                <a:cs typeface="Arial" panose="020B0604020202020204" pitchFamily="34" charset="0"/>
                <a:sym typeface="Wingdings 2" pitchFamily="18" charset="2"/>
              </a:rPr>
              <a:t>” 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tradução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livre, </a:t>
            </a:r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entrevista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ao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The Guardian, 24/07/2017)</a:t>
            </a:r>
            <a:endParaRPr lang="pt-BR" sz="1600" dirty="0">
              <a:latin typeface="Arial" panose="020B0604020202020204" pitchFamily="34" charset="0"/>
              <a:cs typeface="Arial" panose="020B0604020202020204" pitchFamily="34" charset="0"/>
              <a:sym typeface="Wingdings 2" pitchFamily="18" charset="2"/>
            </a:endParaRPr>
          </a:p>
          <a:p>
            <a:pPr marL="342900" indent="-342900" algn="just">
              <a:spcBef>
                <a:spcPct val="50000"/>
              </a:spcBef>
              <a:buFont typeface="Arial" pitchFamily="34" charset="0"/>
              <a:buChar char="•"/>
            </a:pPr>
            <a:r>
              <a:rPr lang="pt-BR" sz="1600" dirty="0" smtClean="0">
                <a:latin typeface="Arial" panose="020B0604020202020204" pitchFamily="34" charset="0"/>
                <a:cs typeface="Arial" panose="020B0604020202020204" pitchFamily="34" charset="0"/>
                <a:sym typeface="Wingdings 2" pitchFamily="18" charset="2"/>
              </a:rPr>
              <a:t>Argumentos do campo da ciência e da razão, da economia e dos direitos humanos:      - revisão dos argumentos ideológicos e dogmáticos de defesa da austeridade</a:t>
            </a:r>
          </a:p>
          <a:p>
            <a:pPr marL="342900" indent="-342900" algn="just">
              <a:spcBef>
                <a:spcPct val="50000"/>
              </a:spcBef>
              <a:buFont typeface="Arial" pitchFamily="34" charset="0"/>
              <a:buChar char="•"/>
            </a:pPr>
            <a:r>
              <a:rPr lang="pt-BR" sz="1600" dirty="0" smtClean="0">
                <a:latin typeface="Arial" panose="020B0604020202020204" pitchFamily="34" charset="0"/>
                <a:cs typeface="Arial" panose="020B0604020202020204" pitchFamily="34" charset="0"/>
                <a:sym typeface="Wingdings 2" pitchFamily="18" charset="2"/>
              </a:rPr>
              <a:t>Única saída é retomar a Proteção Social de caráter universal</a:t>
            </a:r>
          </a:p>
          <a:p>
            <a:pPr marL="342900" indent="-342900" algn="just">
              <a:spcBef>
                <a:spcPct val="50000"/>
              </a:spcBef>
              <a:buFont typeface="Arial" pitchFamily="34" charset="0"/>
              <a:buChar char="•"/>
            </a:pPr>
            <a:r>
              <a:rPr lang="pt-BR" sz="1600" dirty="0" smtClean="0">
                <a:latin typeface="Arial" panose="020B0604020202020204" pitchFamily="34" charset="0"/>
                <a:cs typeface="Arial" panose="020B0604020202020204" pitchFamily="34" charset="0"/>
                <a:sym typeface="Wingdings 2" pitchFamily="18" charset="2"/>
              </a:rPr>
              <a:t>A grande maioria da população brasileira deseja saúde, educação etc. pública e de qualidade para todos brasileiros. Isso só é possível com um sistema público, universal e forte. Para isso precisamos de investimento e propostas concretas para o SUS.</a:t>
            </a:r>
          </a:p>
          <a:p>
            <a:pPr marL="342900" indent="-342900" algn="just">
              <a:spcBef>
                <a:spcPct val="50000"/>
              </a:spcBef>
              <a:buFont typeface="Arial" pitchFamily="34" charset="0"/>
              <a:buChar char="•"/>
            </a:pPr>
            <a:endParaRPr lang="pt-BR" sz="1600" dirty="0" smtClean="0">
              <a:latin typeface="Arial" panose="020B0604020202020204" pitchFamily="34" charset="0"/>
              <a:cs typeface="Arial" panose="020B0604020202020204" pitchFamily="34" charset="0"/>
              <a:sym typeface="Wingdings 2" pitchFamily="18" charset="2"/>
            </a:endParaRPr>
          </a:p>
          <a:p>
            <a:pPr algn="just">
              <a:spcBef>
                <a:spcPct val="50000"/>
              </a:spcBef>
            </a:pPr>
            <a:r>
              <a:rPr lang="pt-BR" sz="1600" b="1" dirty="0" smtClean="0">
                <a:latin typeface="Arial" panose="020B0604020202020204" pitchFamily="34" charset="0"/>
                <a:cs typeface="Arial" panose="020B0604020202020204" pitchFamily="34" charset="0"/>
                <a:sym typeface="Wingdings 2" pitchFamily="18" charset="2"/>
              </a:rPr>
              <a:t>PAPEL DA ACADEMIA E DOS MOVIMENTOS SOCIAIS:</a:t>
            </a:r>
            <a:endParaRPr lang="pt-BR" sz="1600" b="1" dirty="0">
              <a:latin typeface="Arial" panose="020B0604020202020204" pitchFamily="34" charset="0"/>
              <a:cs typeface="Arial" panose="020B0604020202020204" pitchFamily="34" charset="0"/>
              <a:sym typeface="Wingdings 2" pitchFamily="18" charset="2"/>
            </a:endParaRPr>
          </a:p>
          <a:p>
            <a:pPr marL="342900" indent="-342900" algn="just">
              <a:spcBef>
                <a:spcPct val="50000"/>
              </a:spcBef>
              <a:buFont typeface="Arial" pitchFamily="34" charset="0"/>
              <a:buChar char="•"/>
            </a:pPr>
            <a:r>
              <a:rPr lang="pt-BR" sz="1600" dirty="0" smtClean="0">
                <a:latin typeface="Arial" panose="020B0604020202020204" pitchFamily="34" charset="0"/>
                <a:cs typeface="Arial" panose="020B0604020202020204" pitchFamily="34" charset="0"/>
                <a:sym typeface="Wingdings 2" pitchFamily="18" charset="2"/>
              </a:rPr>
              <a:t>Cada um de nós a cumprir papel cívico de resgatar o país dos rumos que estamos, tanto diante da crise econômica, como da questão humanitária e de solidariedade dos direitos humanos fundamentais. </a:t>
            </a:r>
          </a:p>
          <a:p>
            <a:pPr marL="342900" indent="-342900" algn="just">
              <a:spcBef>
                <a:spcPct val="50000"/>
              </a:spcBef>
              <a:buFont typeface="Arial" pitchFamily="34" charset="0"/>
              <a:buChar char="•"/>
            </a:pPr>
            <a:r>
              <a:rPr lang="pt-BR" sz="1600" dirty="0" smtClean="0">
                <a:latin typeface="Arial" panose="020B0604020202020204" pitchFamily="34" charset="0"/>
                <a:cs typeface="Arial" panose="020B0604020202020204" pitchFamily="34" charset="0"/>
                <a:sym typeface="Wingdings 2" pitchFamily="18" charset="2"/>
              </a:rPr>
              <a:t>ANALISAR, RESISTIR, FORMULAR, PROPOR</a:t>
            </a:r>
          </a:p>
          <a:p>
            <a:pPr marL="342900" indent="-342900" algn="just">
              <a:spcBef>
                <a:spcPct val="50000"/>
              </a:spcBef>
              <a:buFont typeface="Arial" pitchFamily="34" charset="0"/>
              <a:buChar char="•"/>
            </a:pPr>
            <a:r>
              <a:rPr lang="pt-BR" sz="1600" dirty="0" smtClean="0">
                <a:latin typeface="Arial" panose="020B0604020202020204" pitchFamily="34" charset="0"/>
                <a:cs typeface="Arial" panose="020B0604020202020204" pitchFamily="34" charset="0"/>
                <a:sym typeface="Wingdings 2" pitchFamily="18" charset="2"/>
              </a:rPr>
              <a:t>Convite ao seminário das entidades do MRSB (SBB presente) para debater um projeto concreto para a saúde brasileira:  1º semestre de 2018</a:t>
            </a:r>
          </a:p>
          <a:p>
            <a:pPr marL="342900" indent="-342900" algn="just">
              <a:spcBef>
                <a:spcPct val="50000"/>
              </a:spcBef>
              <a:buFont typeface="Arial" pitchFamily="34" charset="0"/>
              <a:buChar char="•"/>
            </a:pPr>
            <a:endParaRPr lang="pt-BR" sz="1600" dirty="0" smtClean="0">
              <a:latin typeface="Arial" panose="020B0604020202020204" pitchFamily="34" charset="0"/>
              <a:cs typeface="Arial" panose="020B0604020202020204" pitchFamily="34" charset="0"/>
              <a:sym typeface="Wingdings 2" pitchFamily="18" charset="2"/>
            </a:endParaRPr>
          </a:p>
          <a:p>
            <a:pPr algn="just">
              <a:spcBef>
                <a:spcPct val="50000"/>
              </a:spcBef>
            </a:pPr>
            <a:endParaRPr lang="pt-BR" sz="1600" dirty="0" smtClean="0">
              <a:latin typeface="Arial" panose="020B0604020202020204" pitchFamily="34" charset="0"/>
              <a:cs typeface="Arial" panose="020B0604020202020204" pitchFamily="34" charset="0"/>
              <a:sym typeface="Wingdings 2" pitchFamily="18" charset="2"/>
            </a:endParaRPr>
          </a:p>
          <a:p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pt-BR" sz="1600" dirty="0" smtClean="0">
              <a:latin typeface="Arial" panose="020B0604020202020204" pitchFamily="34" charset="0"/>
              <a:cs typeface="Arial" panose="020B0604020202020204" pitchFamily="34" charset="0"/>
              <a:sym typeface="Wingdings 2" pitchFamily="18" charset="2"/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4205028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3568" y="1310903"/>
            <a:ext cx="7992888" cy="4422353"/>
          </a:xfrm>
        </p:spPr>
        <p:txBody>
          <a:bodyPr>
            <a:normAutofit fontScale="90000"/>
          </a:bodyPr>
          <a:lstStyle/>
          <a:p>
            <a:r>
              <a:rPr lang="pt-BR" sz="3600" dirty="0" smtClean="0"/>
              <a:t/>
            </a:r>
            <a:br>
              <a:rPr lang="pt-BR" sz="3600" dirty="0" smtClean="0"/>
            </a:br>
            <a:r>
              <a:rPr lang="pt-BR" sz="3600" dirty="0" smtClean="0"/>
              <a:t>Como as POLÍTICAS SOCIAIS são afetadas pelo austericídio da agenda neoliberal                     no Brasil e no mundo?</a:t>
            </a:r>
            <a:br>
              <a:rPr lang="pt-BR" sz="3600" dirty="0" smtClean="0"/>
            </a:br>
            <a:r>
              <a:rPr lang="pt-BR" sz="1300" dirty="0" smtClean="0"/>
              <a:t>Fonte: </a:t>
            </a:r>
            <a:r>
              <a:rPr lang="pt-BR" sz="1800" u="sng" dirty="0">
                <a:hlinkClick r:id="rId3"/>
              </a:rPr>
              <a:t>http://cebes.org.br/site/wp-content/uploads/2017/11/Austeridade_Politica_Socais.pdf</a:t>
            </a:r>
            <a:r>
              <a:rPr lang="pt-BR" sz="3600" dirty="0" smtClean="0"/>
              <a:t/>
            </a:r>
            <a:br>
              <a:rPr lang="pt-BR" sz="3600" dirty="0" smtClean="0"/>
            </a:br>
            <a:r>
              <a:rPr lang="pt-BR" sz="3600" dirty="0" smtClean="0"/>
              <a:t/>
            </a:r>
            <a:br>
              <a:rPr lang="pt-BR" sz="3600" dirty="0" smtClean="0"/>
            </a:br>
            <a:r>
              <a:rPr lang="pt-BR" sz="3600" dirty="0" smtClean="0"/>
              <a:t/>
            </a:r>
            <a:br>
              <a:rPr lang="pt-BR" sz="3600" dirty="0" smtClean="0"/>
            </a:br>
            <a:r>
              <a:rPr lang="pt-BR" sz="3600" dirty="0" smtClean="0"/>
              <a:t>Qual a relação com o setor de saúde?</a:t>
            </a:r>
            <a:br>
              <a:rPr lang="pt-BR" sz="3600" dirty="0" smtClean="0"/>
            </a:br>
            <a:r>
              <a:rPr lang="pt-BR" sz="3600" dirty="0" smtClean="0"/>
              <a:t>Austeridade &amp; CUS </a:t>
            </a:r>
            <a:br>
              <a:rPr lang="pt-BR" sz="3600" dirty="0" smtClean="0"/>
            </a:br>
            <a:r>
              <a:rPr lang="pt-BR" sz="3600" dirty="0" smtClean="0"/>
              <a:t/>
            </a:r>
            <a:br>
              <a:rPr lang="pt-BR" sz="3600" dirty="0" smtClean="0"/>
            </a:br>
            <a:r>
              <a:rPr lang="pt-BR" sz="3600" dirty="0" smtClean="0"/>
              <a:t>Quais as saídas?</a:t>
            </a:r>
            <a:r>
              <a:rPr lang="pt-BR" sz="3600" dirty="0"/>
              <a:t/>
            </a:r>
            <a:br>
              <a:rPr lang="pt-BR" sz="3600" dirty="0"/>
            </a:br>
            <a:endParaRPr lang="pt-BR" sz="3600" dirty="0"/>
          </a:p>
        </p:txBody>
      </p:sp>
      <p:sp>
        <p:nvSpPr>
          <p:cNvPr id="4" name="CaixaDeTexto 3"/>
          <p:cNvSpPr txBox="1"/>
          <p:nvPr/>
        </p:nvSpPr>
        <p:spPr>
          <a:xfrm>
            <a:off x="1331640" y="220486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pt-BR" dirty="0"/>
          </a:p>
        </p:txBody>
      </p:sp>
      <p:sp>
        <p:nvSpPr>
          <p:cNvPr id="6" name="Título 1"/>
          <p:cNvSpPr txBox="1">
            <a:spLocks/>
          </p:cNvSpPr>
          <p:nvPr/>
        </p:nvSpPr>
        <p:spPr>
          <a:xfrm>
            <a:off x="827584" y="-27384"/>
            <a:ext cx="77724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dirty="0" smtClean="0">
                <a:solidFill>
                  <a:srgbClr val="C00000"/>
                </a:solidFill>
              </a:rPr>
              <a:t>Perguntas</a:t>
            </a:r>
            <a:endParaRPr lang="pt-BR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827584" y="-27384"/>
            <a:ext cx="7772400" cy="864096"/>
          </a:xfrm>
        </p:spPr>
        <p:txBody>
          <a:bodyPr>
            <a:normAutofit/>
          </a:bodyPr>
          <a:lstStyle/>
          <a:p>
            <a:r>
              <a:rPr lang="pt-BR" sz="3600" dirty="0" smtClean="0"/>
              <a:t>Austeridade</a:t>
            </a:r>
            <a:endParaRPr lang="pt-BR" sz="5400" dirty="0"/>
          </a:p>
        </p:txBody>
      </p:sp>
      <p:sp>
        <p:nvSpPr>
          <p:cNvPr id="4" name="CaixaDeTexto 3"/>
          <p:cNvSpPr txBox="1"/>
          <p:nvPr/>
        </p:nvSpPr>
        <p:spPr>
          <a:xfrm>
            <a:off x="1331640" y="220486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pt-BR" dirty="0"/>
          </a:p>
        </p:txBody>
      </p:sp>
      <p:sp>
        <p:nvSpPr>
          <p:cNvPr id="6" name="CaixaDeTexto 5"/>
          <p:cNvSpPr txBox="1"/>
          <p:nvPr/>
        </p:nvSpPr>
        <p:spPr>
          <a:xfrm>
            <a:off x="683568" y="764704"/>
            <a:ext cx="7488832" cy="60324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Bef>
                <a:spcPct val="50000"/>
              </a:spcBef>
            </a:pPr>
            <a:endParaRPr lang="pt-BR" sz="2000" b="1" dirty="0" smtClean="0">
              <a:latin typeface="Arial" panose="020B0604020202020204" pitchFamily="34" charset="0"/>
              <a:cs typeface="Arial" panose="020B0604020202020204" pitchFamily="34" charset="0"/>
              <a:sym typeface="Wingdings 2" pitchFamily="18" charset="2"/>
            </a:endParaRPr>
          </a:p>
          <a:p>
            <a:pPr algn="just">
              <a:spcBef>
                <a:spcPct val="50000"/>
              </a:spcBef>
            </a:pPr>
            <a:r>
              <a:rPr lang="pt-BR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Conceito</a:t>
            </a:r>
            <a:endParaRPr lang="pt-BR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spcBef>
                <a:spcPct val="50000"/>
              </a:spcBef>
            </a:pPr>
            <a:endParaRPr lang="pt-BR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spcBef>
                <a:spcPct val="50000"/>
              </a:spcBef>
            </a:pPr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“da filosofia </a:t>
            </a: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moral que, inicialmente buscava transpor, sem mediação, virtudes individuais (sobriedade, parcimônia, prudência) para o plano </a:t>
            </a:r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público. </a:t>
            </a:r>
          </a:p>
          <a:p>
            <a:pPr algn="just">
              <a:spcBef>
                <a:spcPct val="50000"/>
              </a:spcBef>
            </a:pPr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No </a:t>
            </a: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plano econômico, é a política de ajuste fundada na redução dos gastos públicos e do papel do Estado em suas funções de indutor do crescimento econômico e promotor do bem estar </a:t>
            </a:r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social”.</a:t>
            </a:r>
          </a:p>
          <a:p>
            <a:pPr algn="just">
              <a:spcBef>
                <a:spcPct val="50000"/>
              </a:spcBef>
            </a:pPr>
            <a:endParaRPr lang="pt-BR" sz="1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>
              <a:spcBef>
                <a:spcPct val="50000"/>
              </a:spcBef>
            </a:pPr>
            <a:r>
              <a:rPr lang="pt-B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(Pedro Rossi, </a:t>
            </a:r>
            <a:r>
              <a:rPr lang="pt-BR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Audiencia</a:t>
            </a:r>
            <a:r>
              <a:rPr lang="pt-B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Pública CDH/SF, out 2017)</a:t>
            </a:r>
          </a:p>
          <a:p>
            <a:pPr marL="342900" indent="-342900" algn="just">
              <a:spcBef>
                <a:spcPct val="50000"/>
              </a:spcBef>
              <a:buFont typeface="Arial" pitchFamily="34" charset="0"/>
              <a:buChar char="•"/>
            </a:pPr>
            <a:endParaRPr lang="pt-BR" sz="2000" dirty="0">
              <a:latin typeface="Arial" panose="020B0604020202020204" pitchFamily="34" charset="0"/>
              <a:cs typeface="Arial" panose="020B0604020202020204" pitchFamily="34" charset="0"/>
              <a:sym typeface="Wingdings 2" pitchFamily="18" charset="2"/>
            </a:endParaRPr>
          </a:p>
          <a:p>
            <a:pPr algn="just">
              <a:spcBef>
                <a:spcPct val="50000"/>
              </a:spcBef>
            </a:pPr>
            <a:endParaRPr lang="pt-BR" sz="2000" dirty="0" smtClean="0">
              <a:latin typeface="Arial" panose="020B0604020202020204" pitchFamily="34" charset="0"/>
              <a:cs typeface="Arial" panose="020B0604020202020204" pitchFamily="34" charset="0"/>
              <a:sym typeface="Wingdings 2" pitchFamily="18" charset="2"/>
            </a:endParaRPr>
          </a:p>
          <a:p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pt-BR" sz="2000" dirty="0" smtClean="0">
              <a:latin typeface="Arial" panose="020B0604020202020204" pitchFamily="34" charset="0"/>
              <a:cs typeface="Arial" panose="020B0604020202020204" pitchFamily="34" charset="0"/>
              <a:sym typeface="Wingdings 2" pitchFamily="18" charset="2"/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88039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1331640" y="220486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pt-BR" dirty="0"/>
          </a:p>
        </p:txBody>
      </p:sp>
      <p:sp>
        <p:nvSpPr>
          <p:cNvPr id="6" name="CaixaDeTexto 5"/>
          <p:cNvSpPr txBox="1"/>
          <p:nvPr/>
        </p:nvSpPr>
        <p:spPr>
          <a:xfrm>
            <a:off x="827584" y="1373867"/>
            <a:ext cx="7272808" cy="54476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ct val="50000"/>
              </a:spcBef>
            </a:pPr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Evidência científica dos efeitos da política de Austeridade (</a:t>
            </a:r>
            <a:r>
              <a:rPr lang="pt-BR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ver lista)</a:t>
            </a:r>
          </a:p>
          <a:p>
            <a:pPr algn="ctr">
              <a:spcBef>
                <a:spcPct val="50000"/>
              </a:spcBef>
            </a:pPr>
            <a:endParaRPr lang="pt-BR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pt-BR" sz="2000" dirty="0" err="1" smtClean="0">
                <a:latin typeface="Arial" panose="020B0604020202020204" pitchFamily="34" charset="0"/>
                <a:cs typeface="Arial" panose="020B0604020202020204" pitchFamily="34" charset="0"/>
                <a:sym typeface="Wingdings 2" pitchFamily="18" charset="2"/>
              </a:rPr>
              <a:t>Rel</a:t>
            </a:r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  <a:sym typeface="Wingdings 2" pitchFamily="18" charset="2"/>
              </a:rPr>
              <a:t> funcionários e </a:t>
            </a:r>
            <a:r>
              <a:rPr lang="pt-BR" sz="2000" dirty="0" err="1" smtClean="0">
                <a:latin typeface="Arial" panose="020B0604020202020204" pitchFamily="34" charset="0"/>
                <a:cs typeface="Arial" panose="020B0604020202020204" pitchFamily="34" charset="0"/>
                <a:sym typeface="Wingdings 2" pitchFamily="18" charset="2"/>
              </a:rPr>
              <a:t>ex</a:t>
            </a:r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  <a:sym typeface="Wingdings 2" pitchFamily="18" charset="2"/>
              </a:rPr>
              <a:t> dirigentes FMI sobre AL </a:t>
            </a:r>
            <a:r>
              <a:rPr lang="pt-BR" sz="1400" dirty="0" smtClean="0">
                <a:latin typeface="Arial" panose="020B0604020202020204" pitchFamily="34" charset="0"/>
                <a:cs typeface="Arial" panose="020B0604020202020204" pitchFamily="34" charset="0"/>
                <a:sym typeface="Wingdings 2" pitchFamily="18" charset="2"/>
              </a:rPr>
              <a:t>(Ostry et al, 2016)</a:t>
            </a:r>
          </a:p>
          <a:p>
            <a:pPr marL="342900" indent="-342900">
              <a:spcBef>
                <a:spcPct val="50000"/>
              </a:spcBef>
              <a:buFont typeface="Arial" panose="020B0604020202020204" pitchFamily="34" charset="0"/>
              <a:buChar char="•"/>
            </a:pPr>
            <a:endParaRPr lang="pt-BR" sz="1200" dirty="0" smtClean="0">
              <a:latin typeface="Arial" panose="020B0604020202020204" pitchFamily="34" charset="0"/>
              <a:cs typeface="Arial" panose="020B0604020202020204" pitchFamily="34" charset="0"/>
              <a:sym typeface="Wingdings 2" pitchFamily="18" charset="2"/>
            </a:endParaRPr>
          </a:p>
          <a:p>
            <a:pPr marL="342900" indent="-342900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  <a:sym typeface="Wingdings 2" pitchFamily="18" charset="2"/>
              </a:rPr>
              <a:t>Afeta desproporcionalmente os mais vulneráveis</a:t>
            </a:r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  <a:sym typeface="Wingdings 2" pitchFamily="18" charset="2"/>
              </a:rPr>
              <a:t> </a:t>
            </a:r>
            <a:r>
              <a:rPr lang="pt-BR" sz="1400" dirty="0" smtClean="0">
                <a:latin typeface="Arial" panose="020B0604020202020204" pitchFamily="34" charset="0"/>
                <a:cs typeface="Arial" panose="020B0604020202020204" pitchFamily="34" charset="0"/>
                <a:sym typeface="Wingdings 2" pitchFamily="18" charset="2"/>
              </a:rPr>
              <a:t>(Thomas </a:t>
            </a:r>
            <a:r>
              <a:rPr lang="pt-BR" sz="1400" dirty="0" err="1" smtClean="0">
                <a:latin typeface="Arial" panose="020B0604020202020204" pitchFamily="34" charset="0"/>
                <a:cs typeface="Arial" panose="020B0604020202020204" pitchFamily="34" charset="0"/>
                <a:sym typeface="Wingdings 2" pitchFamily="18" charset="2"/>
              </a:rPr>
              <a:t>Hone</a:t>
            </a:r>
            <a:r>
              <a:rPr lang="pt-BR" sz="1400" dirty="0" smtClean="0">
                <a:latin typeface="Arial" panose="020B0604020202020204" pitchFamily="34" charset="0"/>
                <a:cs typeface="Arial" panose="020B0604020202020204" pitchFamily="34" charset="0"/>
                <a:sym typeface="Wingdings 2" pitchFamily="18" charset="2"/>
              </a:rPr>
              <a:t> e </a:t>
            </a:r>
            <a:r>
              <a:rPr lang="pt-BR" sz="1400" dirty="0" err="1" smtClean="0">
                <a:latin typeface="Arial" panose="020B0604020202020204" pitchFamily="34" charset="0"/>
                <a:cs typeface="Arial" panose="020B0604020202020204" pitchFamily="34" charset="0"/>
                <a:sym typeface="Wingdings 2" pitchFamily="18" charset="2"/>
              </a:rPr>
              <a:t>Davide</a:t>
            </a:r>
            <a:r>
              <a:rPr lang="pt-BR" sz="1400" dirty="0" smtClean="0">
                <a:latin typeface="Arial" panose="020B0604020202020204" pitchFamily="34" charset="0"/>
                <a:cs typeface="Arial" panose="020B0604020202020204" pitchFamily="34" charset="0"/>
                <a:sym typeface="Wingdings 2" pitchFamily="18" charset="2"/>
              </a:rPr>
              <a:t> </a:t>
            </a:r>
            <a:r>
              <a:rPr lang="pt-BR" sz="1400" dirty="0" err="1" smtClean="0">
                <a:latin typeface="Arial" panose="020B0604020202020204" pitchFamily="34" charset="0"/>
                <a:cs typeface="Arial" panose="020B0604020202020204" pitchFamily="34" charset="0"/>
                <a:sym typeface="Wingdings 2" pitchFamily="18" charset="2"/>
              </a:rPr>
              <a:t>Rasella</a:t>
            </a:r>
            <a:r>
              <a:rPr lang="pt-BR" sz="1400" dirty="0" smtClean="0">
                <a:latin typeface="Arial" panose="020B0604020202020204" pitchFamily="34" charset="0"/>
                <a:cs typeface="Arial" panose="020B0604020202020204" pitchFamily="34" charset="0"/>
                <a:sym typeface="Wingdings 2" pitchFamily="18" charset="2"/>
              </a:rPr>
              <a:t>)</a:t>
            </a:r>
          </a:p>
          <a:p>
            <a:pPr marL="342900" indent="-342900">
              <a:spcBef>
                <a:spcPct val="50000"/>
              </a:spcBef>
              <a:buFont typeface="Arial" panose="020B0604020202020204" pitchFamily="34" charset="0"/>
              <a:buChar char="•"/>
            </a:pPr>
            <a:endParaRPr lang="pt-BR" sz="1200" dirty="0" smtClean="0">
              <a:latin typeface="Arial" panose="020B0604020202020204" pitchFamily="34" charset="0"/>
              <a:cs typeface="Arial" panose="020B0604020202020204" pitchFamily="34" charset="0"/>
              <a:sym typeface="Wingdings 2" pitchFamily="18" charset="2"/>
            </a:endParaRPr>
          </a:p>
          <a:p>
            <a:pPr marL="342900" indent="-342900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  <a:sym typeface="Wingdings 2" pitchFamily="18" charset="2"/>
              </a:rPr>
              <a:t>“</a:t>
            </a:r>
            <a:r>
              <a:rPr lang="pt-BR" sz="2000" i="1" dirty="0">
                <a:latin typeface="Arial" panose="020B0604020202020204" pitchFamily="34" charset="0"/>
                <a:cs typeface="Arial" panose="020B0604020202020204" pitchFamily="34" charset="0"/>
                <a:sym typeface="Wingdings 2" pitchFamily="18" charset="2"/>
              </a:rPr>
              <a:t>Políticas de austeridade costumam afetar mais os pobres. É plausível pensar que os níveis de desigualdade vão parar de melhorar nos próximos anos se essas políticas forem implementadas</a:t>
            </a: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  <a:sym typeface="Wingdings 2" pitchFamily="18" charset="2"/>
              </a:rPr>
              <a:t>”                 </a:t>
            </a:r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  <a:sym typeface="Wingdings 2" pitchFamily="18" charset="2"/>
              </a:rPr>
              <a:t>                                                 </a:t>
            </a:r>
            <a:r>
              <a:rPr lang="pt-BR" sz="1600" dirty="0">
                <a:sym typeface="Wingdings 2" pitchFamily="18" charset="2"/>
              </a:rPr>
              <a:t>(Marc Morgan </a:t>
            </a:r>
            <a:r>
              <a:rPr lang="pt-BR" sz="1600" dirty="0" err="1">
                <a:sym typeface="Wingdings 2" pitchFamily="18" charset="2"/>
              </a:rPr>
              <a:t>Milá</a:t>
            </a:r>
            <a:r>
              <a:rPr lang="pt-BR" sz="1600" dirty="0">
                <a:sym typeface="Wingdings 2" pitchFamily="18" charset="2"/>
              </a:rPr>
              <a:t>, economista irlandês, em entrevista à FSP, 29/09/2017)</a:t>
            </a:r>
          </a:p>
          <a:p>
            <a:pPr algn="ctr">
              <a:spcBef>
                <a:spcPct val="50000"/>
              </a:spcBef>
            </a:pPr>
            <a:endParaRPr lang="pt-BR" sz="24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ítulo 1"/>
          <p:cNvSpPr txBox="1">
            <a:spLocks/>
          </p:cNvSpPr>
          <p:nvPr/>
        </p:nvSpPr>
        <p:spPr>
          <a:xfrm>
            <a:off x="827584" y="-27384"/>
            <a:ext cx="7772400" cy="86409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4000" dirty="0" smtClean="0">
                <a:solidFill>
                  <a:srgbClr val="C00000"/>
                </a:solidFill>
              </a:rPr>
              <a:t>Austeridade Fiscal</a:t>
            </a:r>
            <a:endParaRPr lang="pt-BR" sz="40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807525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827584" y="-27384"/>
            <a:ext cx="7772400" cy="864096"/>
          </a:xfrm>
        </p:spPr>
        <p:txBody>
          <a:bodyPr>
            <a:noAutofit/>
          </a:bodyPr>
          <a:lstStyle/>
          <a:p>
            <a:r>
              <a:rPr lang="pt-BR" sz="4000" dirty="0">
                <a:solidFill>
                  <a:srgbClr val="C00000"/>
                </a:solidFill>
              </a:rPr>
              <a:t>Austeridade Fiscal e Desigualdade</a:t>
            </a:r>
          </a:p>
        </p:txBody>
      </p:sp>
      <p:sp>
        <p:nvSpPr>
          <p:cNvPr id="4" name="CaixaDeTexto 3"/>
          <p:cNvSpPr txBox="1"/>
          <p:nvPr/>
        </p:nvSpPr>
        <p:spPr>
          <a:xfrm>
            <a:off x="1331640" y="220486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pt-BR" dirty="0"/>
          </a:p>
        </p:txBody>
      </p:sp>
      <p:sp>
        <p:nvSpPr>
          <p:cNvPr id="6" name="CaixaDeTexto 5"/>
          <p:cNvSpPr txBox="1"/>
          <p:nvPr/>
        </p:nvSpPr>
        <p:spPr>
          <a:xfrm>
            <a:off x="323528" y="764704"/>
            <a:ext cx="8568952" cy="61516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spcBef>
                <a:spcPct val="50000"/>
              </a:spcBef>
              <a:buFont typeface="Arial" pitchFamily="34" charset="0"/>
              <a:buChar char="•"/>
            </a:pPr>
            <a:r>
              <a:rPr lang="pt-BR" sz="2000" i="1" dirty="0" smtClean="0">
                <a:latin typeface="Arial" panose="020B0604020202020204" pitchFamily="34" charset="0"/>
                <a:cs typeface="Arial" panose="020B0604020202020204" pitchFamily="34" charset="0"/>
                <a:sym typeface="Wingdings 2" pitchFamily="18" charset="2"/>
              </a:rPr>
              <a:t>“</a:t>
            </a:r>
            <a:r>
              <a:rPr lang="pt-BR" sz="2000" i="1" dirty="0">
                <a:latin typeface="Arial" panose="020B0604020202020204" pitchFamily="34" charset="0"/>
                <a:cs typeface="Arial" panose="020B0604020202020204" pitchFamily="34" charset="0"/>
                <a:sym typeface="Wingdings 2" pitchFamily="18" charset="2"/>
              </a:rPr>
              <a:t>The </a:t>
            </a:r>
            <a:r>
              <a:rPr lang="pt-BR" sz="2000" i="1" dirty="0" err="1">
                <a:latin typeface="Arial" panose="020B0604020202020204" pitchFamily="34" charset="0"/>
                <a:cs typeface="Arial" panose="020B0604020202020204" pitchFamily="34" charset="0"/>
                <a:sym typeface="Wingdings 2" pitchFamily="18" charset="2"/>
              </a:rPr>
              <a:t>higher</a:t>
            </a:r>
            <a:r>
              <a:rPr lang="pt-BR" sz="2000" i="1" dirty="0">
                <a:latin typeface="Arial" panose="020B0604020202020204" pitchFamily="34" charset="0"/>
                <a:cs typeface="Arial" panose="020B0604020202020204" pitchFamily="34" charset="0"/>
                <a:sym typeface="Wingdings 2" pitchFamily="18" charset="2"/>
              </a:rPr>
              <a:t> </a:t>
            </a:r>
            <a:r>
              <a:rPr lang="pt-BR" sz="2000" i="1" dirty="0" err="1">
                <a:latin typeface="Arial" panose="020B0604020202020204" pitchFamily="34" charset="0"/>
                <a:cs typeface="Arial" panose="020B0604020202020204" pitchFamily="34" charset="0"/>
                <a:sym typeface="Wingdings 2" pitchFamily="18" charset="2"/>
              </a:rPr>
              <a:t>the</a:t>
            </a:r>
            <a:r>
              <a:rPr lang="pt-BR" sz="2000" i="1" dirty="0">
                <a:latin typeface="Arial" panose="020B0604020202020204" pitchFamily="34" charset="0"/>
                <a:cs typeface="Arial" panose="020B0604020202020204" pitchFamily="34" charset="0"/>
                <a:sym typeface="Wingdings 2" pitchFamily="18" charset="2"/>
              </a:rPr>
              <a:t> </a:t>
            </a:r>
            <a:r>
              <a:rPr lang="pt-BR" sz="2000" i="1" dirty="0" err="1">
                <a:latin typeface="Arial" panose="020B0604020202020204" pitchFamily="34" charset="0"/>
                <a:cs typeface="Arial" panose="020B0604020202020204" pitchFamily="34" charset="0"/>
                <a:sym typeface="Wingdings 2" pitchFamily="18" charset="2"/>
              </a:rPr>
              <a:t>inequality</a:t>
            </a:r>
            <a:r>
              <a:rPr lang="pt-BR" sz="2000" i="1" dirty="0">
                <a:latin typeface="Arial" panose="020B0604020202020204" pitchFamily="34" charset="0"/>
                <a:cs typeface="Arial" panose="020B0604020202020204" pitchFamily="34" charset="0"/>
                <a:sym typeface="Wingdings 2" pitchFamily="18" charset="2"/>
              </a:rPr>
              <a:t>, </a:t>
            </a:r>
            <a:r>
              <a:rPr lang="pt-BR" sz="2000" i="1" dirty="0" err="1">
                <a:latin typeface="Arial" panose="020B0604020202020204" pitchFamily="34" charset="0"/>
                <a:cs typeface="Arial" panose="020B0604020202020204" pitchFamily="34" charset="0"/>
                <a:sym typeface="Wingdings 2" pitchFamily="18" charset="2"/>
              </a:rPr>
              <a:t>the</a:t>
            </a:r>
            <a:r>
              <a:rPr lang="pt-BR" sz="2000" i="1" dirty="0">
                <a:latin typeface="Arial" panose="020B0604020202020204" pitchFamily="34" charset="0"/>
                <a:cs typeface="Arial" panose="020B0604020202020204" pitchFamily="34" charset="0"/>
                <a:sym typeface="Wingdings 2" pitchFamily="18" charset="2"/>
              </a:rPr>
              <a:t> more </a:t>
            </a:r>
            <a:r>
              <a:rPr lang="pt-BR" sz="2000" i="1" dirty="0" err="1">
                <a:latin typeface="Arial" panose="020B0604020202020204" pitchFamily="34" charset="0"/>
                <a:cs typeface="Arial" panose="020B0604020202020204" pitchFamily="34" charset="0"/>
                <a:sym typeface="Wingdings 2" pitchFamily="18" charset="2"/>
              </a:rPr>
              <a:t>likely</a:t>
            </a:r>
            <a:r>
              <a:rPr lang="pt-BR" sz="2000" i="1" dirty="0">
                <a:latin typeface="Arial" panose="020B0604020202020204" pitchFamily="34" charset="0"/>
                <a:cs typeface="Arial" panose="020B0604020202020204" pitchFamily="34" charset="0"/>
                <a:sym typeface="Wingdings 2" pitchFamily="18" charset="2"/>
              </a:rPr>
              <a:t> </a:t>
            </a:r>
            <a:r>
              <a:rPr lang="pt-BR" sz="2000" i="1" dirty="0" err="1">
                <a:latin typeface="Arial" panose="020B0604020202020204" pitchFamily="34" charset="0"/>
                <a:cs typeface="Arial" panose="020B0604020202020204" pitchFamily="34" charset="0"/>
                <a:sym typeface="Wingdings 2" pitchFamily="18" charset="2"/>
              </a:rPr>
              <a:t>we</a:t>
            </a:r>
            <a:r>
              <a:rPr lang="pt-BR" sz="2000" i="1" dirty="0">
                <a:latin typeface="Arial" panose="020B0604020202020204" pitchFamily="34" charset="0"/>
                <a:cs typeface="Arial" panose="020B0604020202020204" pitchFamily="34" charset="0"/>
                <a:sym typeface="Wingdings 2" pitchFamily="18" charset="2"/>
              </a:rPr>
              <a:t> are </a:t>
            </a:r>
            <a:r>
              <a:rPr lang="pt-BR" sz="2000" i="1" dirty="0" err="1">
                <a:latin typeface="Arial" panose="020B0604020202020204" pitchFamily="34" charset="0"/>
                <a:cs typeface="Arial" panose="020B0604020202020204" pitchFamily="34" charset="0"/>
                <a:sym typeface="Wingdings 2" pitchFamily="18" charset="2"/>
              </a:rPr>
              <a:t>to</a:t>
            </a:r>
            <a:r>
              <a:rPr lang="pt-BR" sz="2000" i="1" dirty="0">
                <a:latin typeface="Arial" panose="020B0604020202020204" pitchFamily="34" charset="0"/>
                <a:cs typeface="Arial" panose="020B0604020202020204" pitchFamily="34" charset="0"/>
                <a:sym typeface="Wingdings 2" pitchFamily="18" charset="2"/>
              </a:rPr>
              <a:t> move </a:t>
            </a:r>
            <a:r>
              <a:rPr lang="pt-BR" sz="2000" i="1" dirty="0" err="1">
                <a:latin typeface="Arial" panose="020B0604020202020204" pitchFamily="34" charset="0"/>
                <a:cs typeface="Arial" panose="020B0604020202020204" pitchFamily="34" charset="0"/>
                <a:sym typeface="Wingdings 2" pitchFamily="18" charset="2"/>
              </a:rPr>
              <a:t>away</a:t>
            </a:r>
            <a:r>
              <a:rPr lang="pt-BR" sz="2000" i="1" dirty="0">
                <a:latin typeface="Arial" panose="020B0604020202020204" pitchFamily="34" charset="0"/>
                <a:cs typeface="Arial" panose="020B0604020202020204" pitchFamily="34" charset="0"/>
                <a:sym typeface="Wingdings 2" pitchFamily="18" charset="2"/>
              </a:rPr>
              <a:t> </a:t>
            </a:r>
            <a:r>
              <a:rPr lang="pt-BR" sz="2000" i="1" dirty="0" err="1">
                <a:latin typeface="Arial" panose="020B0604020202020204" pitchFamily="34" charset="0"/>
                <a:cs typeface="Arial" panose="020B0604020202020204" pitchFamily="34" charset="0"/>
                <a:sym typeface="Wingdings 2" pitchFamily="18" charset="2"/>
              </a:rPr>
              <a:t>from</a:t>
            </a:r>
            <a:r>
              <a:rPr lang="pt-BR" sz="2000" i="1" dirty="0">
                <a:latin typeface="Arial" panose="020B0604020202020204" pitchFamily="34" charset="0"/>
                <a:cs typeface="Arial" panose="020B0604020202020204" pitchFamily="34" charset="0"/>
                <a:sym typeface="Wingdings 2" pitchFamily="18" charset="2"/>
              </a:rPr>
              <a:t> </a:t>
            </a:r>
            <a:r>
              <a:rPr lang="pt-BR" sz="2000" i="1" dirty="0" err="1">
                <a:latin typeface="Arial" panose="020B0604020202020204" pitchFamily="34" charset="0"/>
                <a:cs typeface="Arial" panose="020B0604020202020204" pitchFamily="34" charset="0"/>
                <a:sym typeface="Wingdings 2" pitchFamily="18" charset="2"/>
              </a:rPr>
              <a:t>democracy</a:t>
            </a:r>
            <a:r>
              <a:rPr lang="pt-BR" sz="2000" i="1" dirty="0">
                <a:latin typeface="Arial" panose="020B0604020202020204" pitchFamily="34" charset="0"/>
                <a:cs typeface="Arial" panose="020B0604020202020204" pitchFamily="34" charset="0"/>
                <a:sym typeface="Wingdings 2" pitchFamily="18" charset="2"/>
              </a:rPr>
              <a:t>” </a:t>
            </a:r>
            <a:r>
              <a:rPr lang="pt-BR" sz="2000" i="1" dirty="0" smtClean="0">
                <a:latin typeface="Arial" panose="020B0604020202020204" pitchFamily="34" charset="0"/>
                <a:cs typeface="Arial" panose="020B0604020202020204" pitchFamily="34" charset="0"/>
                <a:sym typeface="Wingdings 2" pitchFamily="18" charset="2"/>
              </a:rPr>
              <a:t>                                                                                             </a:t>
            </a:r>
            <a:r>
              <a:rPr lang="pt-BR" sz="1600" dirty="0" smtClean="0">
                <a:sym typeface="Wingdings 2" pitchFamily="18" charset="2"/>
              </a:rPr>
              <a:t>(</a:t>
            </a:r>
            <a:r>
              <a:rPr lang="pt-BR" sz="1600" dirty="0">
                <a:sym typeface="Wingdings 2" pitchFamily="18" charset="2"/>
              </a:rPr>
              <a:t>Branko </a:t>
            </a:r>
            <a:r>
              <a:rPr lang="pt-BR" sz="1600" dirty="0" err="1">
                <a:sym typeface="Wingdings 2" pitchFamily="18" charset="2"/>
              </a:rPr>
              <a:t>Milanovic</a:t>
            </a:r>
            <a:r>
              <a:rPr lang="pt-BR" sz="1600" dirty="0">
                <a:sym typeface="Wingdings 2" pitchFamily="18" charset="2"/>
              </a:rPr>
              <a:t>, economista especialista em equidade, The Guardian, 02/05/2017)</a:t>
            </a:r>
          </a:p>
          <a:p>
            <a:pPr marL="342900" indent="-342900" algn="just">
              <a:spcBef>
                <a:spcPct val="50000"/>
              </a:spcBef>
              <a:buFont typeface="Arial" pitchFamily="34" charset="0"/>
              <a:buChar char="•"/>
            </a:pPr>
            <a:endParaRPr lang="pt-BR" sz="1600" dirty="0" smtClean="0">
              <a:latin typeface="Arial" panose="020B0604020202020204" pitchFamily="34" charset="0"/>
              <a:cs typeface="Arial" panose="020B0604020202020204" pitchFamily="34" charset="0"/>
              <a:sym typeface="Wingdings 2" pitchFamily="18" charset="2"/>
            </a:endParaRPr>
          </a:p>
          <a:p>
            <a:pPr marL="342900" indent="-342900" algn="just">
              <a:spcBef>
                <a:spcPct val="50000"/>
              </a:spcBef>
              <a:buFont typeface="Arial" pitchFamily="34" charset="0"/>
              <a:buChar char="•"/>
            </a:pPr>
            <a:r>
              <a:rPr lang="pt-BR" sz="1600" dirty="0" smtClean="0">
                <a:latin typeface="Arial" panose="020B0604020202020204" pitchFamily="34" charset="0"/>
                <a:cs typeface="Arial" panose="020B0604020202020204" pitchFamily="34" charset="0"/>
                <a:sym typeface="Wingdings 2" pitchFamily="18" charset="2"/>
              </a:rPr>
              <a:t>“</a:t>
            </a:r>
            <a:r>
              <a:rPr lang="pt-BR" sz="1600" i="1" dirty="0">
                <a:latin typeface="Arial" panose="020B0604020202020204" pitchFamily="34" charset="0"/>
                <a:cs typeface="Arial" panose="020B0604020202020204" pitchFamily="34" charset="0"/>
                <a:sym typeface="Wingdings 2" pitchFamily="18" charset="2"/>
              </a:rPr>
              <a:t>diferentes tabulações da </a:t>
            </a:r>
            <a:r>
              <a:rPr lang="pt-BR" sz="1600" i="1" dirty="0" smtClean="0">
                <a:latin typeface="Arial" panose="020B0604020202020204" pitchFamily="34" charset="0"/>
                <a:cs typeface="Arial" panose="020B0604020202020204" pitchFamily="34" charset="0"/>
                <a:sym typeface="Wingdings 2" pitchFamily="18" charset="2"/>
              </a:rPr>
              <a:t>DIRPF .... métodos </a:t>
            </a:r>
            <a:r>
              <a:rPr lang="pt-BR" sz="1600" i="1" dirty="0">
                <a:latin typeface="Arial" panose="020B0604020202020204" pitchFamily="34" charset="0"/>
                <a:cs typeface="Arial" panose="020B0604020202020204" pitchFamily="34" charset="0"/>
                <a:sym typeface="Wingdings 2" pitchFamily="18" charset="2"/>
              </a:rPr>
              <a:t>de cálculo da desigualdade </a:t>
            </a:r>
            <a:r>
              <a:rPr lang="pt-BR" sz="1600" i="1" dirty="0" smtClean="0">
                <a:latin typeface="Arial" panose="020B0604020202020204" pitchFamily="34" charset="0"/>
                <a:cs typeface="Arial" panose="020B0604020202020204" pitchFamily="34" charset="0"/>
                <a:sym typeface="Wingdings 2" pitchFamily="18" charset="2"/>
              </a:rPr>
              <a:t>... com </a:t>
            </a:r>
            <a:r>
              <a:rPr lang="pt-BR" sz="1600" i="1" dirty="0">
                <a:latin typeface="Arial" panose="020B0604020202020204" pitchFamily="34" charset="0"/>
                <a:cs typeface="Arial" panose="020B0604020202020204" pitchFamily="34" charset="0"/>
                <a:sym typeface="Wingdings 2" pitchFamily="18" charset="2"/>
              </a:rPr>
              <a:t>ou sem uso da Pnad, e distintos denominadores de renda levam a resultados convergentes</a:t>
            </a:r>
            <a:r>
              <a:rPr lang="pt-BR" sz="1600" i="1" dirty="0" smtClean="0">
                <a:latin typeface="Arial" panose="020B0604020202020204" pitchFamily="34" charset="0"/>
                <a:cs typeface="Arial" panose="020B0604020202020204" pitchFamily="34" charset="0"/>
                <a:sym typeface="Wingdings 2" pitchFamily="18" charset="2"/>
              </a:rPr>
              <a:t>: ...</a:t>
            </a:r>
            <a:r>
              <a:rPr lang="pt-BR" sz="2000" i="1" dirty="0" smtClean="0">
                <a:latin typeface="Arial" panose="020B0604020202020204" pitchFamily="34" charset="0"/>
                <a:cs typeface="Arial" panose="020B0604020202020204" pitchFamily="34" charset="0"/>
                <a:sym typeface="Wingdings 2" pitchFamily="18" charset="2"/>
              </a:rPr>
              <a:t> </a:t>
            </a:r>
            <a:r>
              <a:rPr lang="pt-BR" sz="2000" i="1" dirty="0">
                <a:latin typeface="Arial" panose="020B0604020202020204" pitchFamily="34" charset="0"/>
                <a:cs typeface="Arial" panose="020B0604020202020204" pitchFamily="34" charset="0"/>
                <a:sym typeface="Wingdings 2" pitchFamily="18" charset="2"/>
              </a:rPr>
              <a:t>grande importância dos ricos para explicar a desigualdade entre 2006 e 2012</a:t>
            </a:r>
            <a:r>
              <a:rPr lang="pt-BR" sz="1600" dirty="0">
                <a:latin typeface="Arial" panose="020B0604020202020204" pitchFamily="34" charset="0"/>
                <a:cs typeface="Arial" panose="020B0604020202020204" pitchFamily="34" charset="0"/>
                <a:sym typeface="Wingdings 2" pitchFamily="18" charset="2"/>
              </a:rPr>
              <a:t>” </a:t>
            </a:r>
            <a:r>
              <a:rPr lang="pt-BR" sz="1600" dirty="0" smtClean="0">
                <a:latin typeface="Arial" panose="020B0604020202020204" pitchFamily="34" charset="0"/>
                <a:cs typeface="Arial" panose="020B0604020202020204" pitchFamily="34" charset="0"/>
                <a:sym typeface="Wingdings 2" pitchFamily="18" charset="2"/>
              </a:rPr>
              <a:t>                                                                                       (</a:t>
            </a:r>
            <a:r>
              <a:rPr lang="pt-BR" sz="1600" dirty="0" smtClean="0">
                <a:sym typeface="Wingdings 2" pitchFamily="18" charset="2"/>
              </a:rPr>
              <a:t>Medeiros </a:t>
            </a:r>
            <a:r>
              <a:rPr lang="pt-BR" sz="1600" dirty="0">
                <a:sym typeface="Wingdings 2" pitchFamily="18" charset="2"/>
              </a:rPr>
              <a:t>e </a:t>
            </a:r>
            <a:r>
              <a:rPr lang="pt-BR" sz="1600" dirty="0" smtClean="0">
                <a:sym typeface="Wingdings 2" pitchFamily="18" charset="2"/>
              </a:rPr>
              <a:t>Souza</a:t>
            </a:r>
            <a:r>
              <a:rPr lang="pt-BR" sz="1600" dirty="0">
                <a:sym typeface="Wingdings 2" pitchFamily="18" charset="2"/>
              </a:rPr>
              <a:t>, </a:t>
            </a:r>
            <a:r>
              <a:rPr lang="pt-BR" sz="1600" dirty="0" smtClean="0">
                <a:sym typeface="Wingdings 2" pitchFamily="18" charset="2"/>
              </a:rPr>
              <a:t>2016)</a:t>
            </a:r>
            <a:endParaRPr lang="pt-BR" sz="1600" dirty="0">
              <a:sym typeface="Wingdings 2" pitchFamily="18" charset="2"/>
            </a:endParaRPr>
          </a:p>
          <a:p>
            <a:pPr marL="342900" indent="-342900" algn="just">
              <a:spcBef>
                <a:spcPct val="50000"/>
              </a:spcBef>
              <a:buFont typeface="Arial" pitchFamily="34" charset="0"/>
              <a:buChar char="•"/>
            </a:pPr>
            <a:endParaRPr lang="pt-BR" sz="1050" dirty="0" smtClean="0">
              <a:latin typeface="Arial" panose="020B0604020202020204" pitchFamily="34" charset="0"/>
              <a:cs typeface="Arial" panose="020B0604020202020204" pitchFamily="34" charset="0"/>
              <a:sym typeface="Wingdings 2" pitchFamily="18" charset="2"/>
            </a:endParaRPr>
          </a:p>
          <a:p>
            <a:pPr marL="342900" indent="-342900" algn="just">
              <a:spcBef>
                <a:spcPct val="50000"/>
              </a:spcBef>
              <a:buFont typeface="Arial" pitchFamily="34" charset="0"/>
              <a:buChar char="•"/>
            </a:pPr>
            <a:r>
              <a:rPr lang="pt-BR" sz="2000" i="1" dirty="0">
                <a:latin typeface="Arial" panose="020B0604020202020204" pitchFamily="34" charset="0"/>
                <a:cs typeface="Arial" panose="020B0604020202020204" pitchFamily="34" charset="0"/>
                <a:sym typeface="Wingdings 2" pitchFamily="18" charset="2"/>
              </a:rPr>
              <a:t>A regressividade do sistema tributário brasileiro sobre os mais pobres é “contrabalanceada pela progressividade nos gastos sociais, que tem esses mesmos extratos como os principais receptores</a:t>
            </a:r>
            <a:r>
              <a:rPr lang="pt-BR" sz="1600" dirty="0" smtClean="0">
                <a:latin typeface="Arial" panose="020B0604020202020204" pitchFamily="34" charset="0"/>
                <a:cs typeface="Arial" panose="020B0604020202020204" pitchFamily="34" charset="0"/>
                <a:sym typeface="Wingdings 2" pitchFamily="18" charset="2"/>
              </a:rPr>
              <a:t>”                         </a:t>
            </a:r>
            <a:r>
              <a:rPr lang="pt-BR" sz="1600" dirty="0" smtClean="0">
                <a:sym typeface="Wingdings 2" pitchFamily="18" charset="2"/>
              </a:rPr>
              <a:t>(</a:t>
            </a:r>
            <a:r>
              <a:rPr lang="pt-BR" sz="1600" dirty="0" err="1">
                <a:sym typeface="Wingdings 2" pitchFamily="18" charset="2"/>
              </a:rPr>
              <a:t>Siveira</a:t>
            </a:r>
            <a:r>
              <a:rPr lang="pt-BR" sz="1600" dirty="0">
                <a:sym typeface="Wingdings 2" pitchFamily="18" charset="2"/>
              </a:rPr>
              <a:t> e Ferreira, 2011</a:t>
            </a:r>
            <a:r>
              <a:rPr lang="pt-BR" sz="1600" dirty="0" smtClean="0">
                <a:sym typeface="Wingdings 2" pitchFamily="18" charset="2"/>
              </a:rPr>
              <a:t>)</a:t>
            </a:r>
          </a:p>
          <a:p>
            <a:pPr marL="342900" indent="-342900" algn="just">
              <a:spcBef>
                <a:spcPct val="50000"/>
              </a:spcBef>
              <a:buFont typeface="Arial" pitchFamily="34" charset="0"/>
              <a:buChar char="•"/>
            </a:pPr>
            <a:endParaRPr lang="pt-BR" sz="1600" dirty="0" smtClean="0">
              <a:sym typeface="Wingdings 2" pitchFamily="18" charset="2"/>
            </a:endParaRPr>
          </a:p>
          <a:p>
            <a:pPr marL="342900" indent="-342900" algn="just">
              <a:spcBef>
                <a:spcPct val="50000"/>
              </a:spcBef>
              <a:buFont typeface="Arial" pitchFamily="34" charset="0"/>
              <a:buChar char="•"/>
            </a:pPr>
            <a:r>
              <a:rPr lang="pt-BR" sz="1600" dirty="0">
                <a:latin typeface="Arial" panose="020B0604020202020204" pitchFamily="34" charset="0"/>
                <a:cs typeface="Arial" panose="020B0604020202020204" pitchFamily="34" charset="0"/>
                <a:sym typeface="Wingdings 2" pitchFamily="18" charset="2"/>
              </a:rPr>
              <a:t>“</a:t>
            </a:r>
            <a:r>
              <a:rPr lang="pt-BR" sz="1600" i="1" dirty="0">
                <a:latin typeface="Arial" panose="020B0604020202020204" pitchFamily="34" charset="0"/>
                <a:cs typeface="Arial" panose="020B0604020202020204" pitchFamily="34" charset="0"/>
                <a:sym typeface="Wingdings 2" pitchFamily="18" charset="2"/>
              </a:rPr>
              <a:t>Brasil não voltará a crescer de forma sustentável enquanto não reduzir sua desigualdade e a extrema concentração de renda no topo da pirâmide social</a:t>
            </a:r>
            <a:r>
              <a:rPr lang="pt-BR" sz="1600" dirty="0">
                <a:latin typeface="Arial" panose="020B0604020202020204" pitchFamily="34" charset="0"/>
                <a:cs typeface="Arial" panose="020B0604020202020204" pitchFamily="34" charset="0"/>
                <a:sym typeface="Wingdings 2" pitchFamily="18" charset="2"/>
              </a:rPr>
              <a:t>”</a:t>
            </a:r>
          </a:p>
          <a:p>
            <a:pPr marL="342900" indent="-342900" algn="just">
              <a:spcBef>
                <a:spcPct val="50000"/>
              </a:spcBef>
              <a:buFont typeface="Arial" pitchFamily="34" charset="0"/>
              <a:buChar char="•"/>
            </a:pPr>
            <a:r>
              <a:rPr lang="pt-BR" sz="1600" dirty="0">
                <a:latin typeface="Arial" panose="020B0604020202020204" pitchFamily="34" charset="0"/>
                <a:cs typeface="Arial" panose="020B0604020202020204" pitchFamily="34" charset="0"/>
                <a:sym typeface="Wingdings 2" pitchFamily="18" charset="2"/>
              </a:rPr>
              <a:t>Brasil: a desigualdade pior do mundo, só tem semelhança com a África do Sul e países do Oriente Médio </a:t>
            </a:r>
            <a:r>
              <a:rPr lang="pt-BR" sz="1600" b="1" dirty="0">
                <a:latin typeface="Arial" panose="020B0604020202020204" pitchFamily="34" charset="0"/>
                <a:cs typeface="Arial" panose="020B0604020202020204" pitchFamily="34" charset="0"/>
                <a:sym typeface="Wingdings 2" pitchFamily="18" charset="2"/>
              </a:rPr>
              <a:t>Thomas Piketty, 2017 </a:t>
            </a:r>
            <a:r>
              <a:rPr lang="pt-BR" sz="1600" dirty="0">
                <a:latin typeface="Arial" panose="020B0604020202020204" pitchFamily="34" charset="0"/>
                <a:cs typeface="Arial" panose="020B0604020202020204" pitchFamily="34" charset="0"/>
                <a:sym typeface="Wingdings 2" pitchFamily="18" charset="2"/>
              </a:rPr>
              <a:t>(entrevista à FSP, 28/09/2017)</a:t>
            </a:r>
          </a:p>
          <a:p>
            <a:pPr marL="342900" indent="-342900" algn="just">
              <a:spcBef>
                <a:spcPct val="50000"/>
              </a:spcBef>
              <a:buFont typeface="Arial" pitchFamily="34" charset="0"/>
              <a:buChar char="•"/>
            </a:pPr>
            <a:endParaRPr lang="pt-BR" sz="1600" dirty="0">
              <a:sym typeface="Wingdings 2" pitchFamily="18" charset="2"/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653057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1331640" y="220486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pt-BR" dirty="0"/>
          </a:p>
        </p:txBody>
      </p:sp>
      <p:sp>
        <p:nvSpPr>
          <p:cNvPr id="6" name="CaixaDeTexto 5"/>
          <p:cNvSpPr txBox="1"/>
          <p:nvPr/>
        </p:nvSpPr>
        <p:spPr>
          <a:xfrm>
            <a:off x="611560" y="1116027"/>
            <a:ext cx="7992888" cy="49552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Bef>
                <a:spcPct val="50000"/>
              </a:spcBef>
            </a:pPr>
            <a:endParaRPr lang="pt-BR" sz="2800" b="1" dirty="0" smtClean="0">
              <a:latin typeface="Arial" panose="020B0604020202020204" pitchFamily="34" charset="0"/>
              <a:cs typeface="Arial" panose="020B0604020202020204" pitchFamily="34" charset="0"/>
              <a:sym typeface="Wingdings 2" pitchFamily="18" charset="2"/>
            </a:endParaRPr>
          </a:p>
          <a:p>
            <a:pPr marL="342900" indent="-342900" algn="just">
              <a:spcBef>
                <a:spcPct val="50000"/>
              </a:spcBef>
              <a:buFont typeface="Arial" pitchFamily="34" charset="0"/>
              <a:buChar char="•"/>
            </a:pPr>
            <a:r>
              <a:rPr lang="pt-B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Multiplicador Fiscal</a:t>
            </a:r>
          </a:p>
          <a:p>
            <a:pPr marL="342900" indent="-342900" algn="just">
              <a:spcBef>
                <a:spcPct val="50000"/>
              </a:spcBef>
              <a:buFont typeface="Arial" pitchFamily="34" charset="0"/>
              <a:buChar char="•"/>
            </a:pPr>
            <a:endParaRPr lang="pt-BR" sz="2400" dirty="0" smtClean="0"/>
          </a:p>
          <a:p>
            <a:pPr marL="342900" indent="-342900" algn="just">
              <a:spcBef>
                <a:spcPct val="50000"/>
              </a:spcBef>
              <a:buFont typeface="Arial" pitchFamily="34" charset="0"/>
              <a:buChar char="•"/>
            </a:pPr>
            <a:r>
              <a:rPr lang="pt-BR" sz="2400" dirty="0" smtClean="0"/>
              <a:t>quando </a:t>
            </a:r>
            <a:r>
              <a:rPr lang="pt-BR" sz="2400" dirty="0"/>
              <a:t>o governo gasta mais e investe na economia, a criação de empregos se multiplica e as finanças públicas se </a:t>
            </a:r>
            <a:r>
              <a:rPr lang="pt-BR" sz="2400" dirty="0" smtClean="0"/>
              <a:t>fortalecem </a:t>
            </a:r>
            <a:r>
              <a:rPr lang="pt-BR" dirty="0" smtClean="0"/>
              <a:t>(Stiglitz, 2017)</a:t>
            </a:r>
            <a:endParaRPr lang="pt-BR" sz="2400" dirty="0"/>
          </a:p>
          <a:p>
            <a:pPr marL="342900" indent="-342900" algn="just">
              <a:spcBef>
                <a:spcPct val="50000"/>
              </a:spcBef>
              <a:buFont typeface="Arial" pitchFamily="34" charset="0"/>
              <a:buChar char="•"/>
            </a:pPr>
            <a:r>
              <a:rPr lang="pt-BR" sz="2400" dirty="0"/>
              <a:t>dívida do Estado é diferente da dívida das famílias, quando uma crise econômica exige a redução dos gastos</a:t>
            </a:r>
          </a:p>
          <a:p>
            <a:pPr marL="342900" indent="-342900" algn="just">
              <a:spcBef>
                <a:spcPct val="50000"/>
              </a:spcBef>
              <a:buFont typeface="Arial" pitchFamily="34" charset="0"/>
              <a:buChar char="•"/>
            </a:pPr>
            <a:endParaRPr lang="pt-BR" sz="2400" dirty="0" smtClean="0"/>
          </a:p>
          <a:p>
            <a:pPr algn="just">
              <a:spcBef>
                <a:spcPct val="50000"/>
              </a:spcBef>
            </a:pPr>
            <a:endParaRPr lang="pt-BR" sz="2400" dirty="0">
              <a:latin typeface="Arial" panose="020B0604020202020204" pitchFamily="34" charset="0"/>
              <a:cs typeface="Arial" panose="020B0604020202020204" pitchFamily="34" charset="0"/>
              <a:sym typeface="Wingdings 2" pitchFamily="18" charset="2"/>
            </a:endParaRPr>
          </a:p>
        </p:txBody>
      </p:sp>
      <p:sp>
        <p:nvSpPr>
          <p:cNvPr id="7" name="Título 1"/>
          <p:cNvSpPr txBox="1">
            <a:spLocks/>
          </p:cNvSpPr>
          <p:nvPr/>
        </p:nvSpPr>
        <p:spPr>
          <a:xfrm>
            <a:off x="827584" y="-27384"/>
            <a:ext cx="7772400" cy="86409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4000" dirty="0" smtClean="0">
                <a:solidFill>
                  <a:srgbClr val="C00000"/>
                </a:solidFill>
              </a:rPr>
              <a:t>Austeridade Fiscal</a:t>
            </a:r>
            <a:endParaRPr lang="pt-BR" sz="40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927562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827584" y="-27384"/>
            <a:ext cx="7772400" cy="1470025"/>
          </a:xfrm>
        </p:spPr>
        <p:txBody>
          <a:bodyPr>
            <a:normAutofit/>
          </a:bodyPr>
          <a:lstStyle/>
          <a:p>
            <a:r>
              <a:rPr lang="pt-BR" dirty="0">
                <a:solidFill>
                  <a:srgbClr val="C00000"/>
                </a:solidFill>
              </a:rPr>
              <a:t>Direito Social</a:t>
            </a:r>
            <a:br>
              <a:rPr lang="pt-BR" dirty="0">
                <a:solidFill>
                  <a:srgbClr val="C00000"/>
                </a:solidFill>
              </a:rPr>
            </a:br>
            <a:r>
              <a:rPr lang="pt-BR" dirty="0">
                <a:solidFill>
                  <a:srgbClr val="C00000"/>
                </a:solidFill>
              </a:rPr>
              <a:t>de caráter universal</a:t>
            </a:r>
          </a:p>
        </p:txBody>
      </p:sp>
      <p:sp>
        <p:nvSpPr>
          <p:cNvPr id="4" name="CaixaDeTexto 3"/>
          <p:cNvSpPr txBox="1"/>
          <p:nvPr/>
        </p:nvSpPr>
        <p:spPr>
          <a:xfrm>
            <a:off x="1331640" y="220486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pt-BR" dirty="0"/>
          </a:p>
        </p:txBody>
      </p:sp>
      <p:sp>
        <p:nvSpPr>
          <p:cNvPr id="5" name="CaixaDeTexto 4"/>
          <p:cNvSpPr txBox="1"/>
          <p:nvPr/>
        </p:nvSpPr>
        <p:spPr>
          <a:xfrm>
            <a:off x="323528" y="1484784"/>
            <a:ext cx="8496944" cy="52783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Bef>
                <a:spcPts val="600"/>
              </a:spcBef>
              <a:buFont typeface="Wingdings" panose="05000000000000000000" pitchFamily="2" charset="2"/>
              <a:buChar char="v"/>
            </a:pPr>
            <a:r>
              <a:rPr lang="pt-BR" sz="2400" dirty="0"/>
              <a:t>Quando uma política social é para toda a população, dizemos que é de caráter universal, isto é, seus efeitos </a:t>
            </a:r>
            <a:r>
              <a:rPr lang="pt-BR" sz="2400" dirty="0" smtClean="0"/>
              <a:t>atingem </a:t>
            </a:r>
            <a:r>
              <a:rPr lang="pt-BR" sz="2400" dirty="0"/>
              <a:t>todo o universo dessa população</a:t>
            </a:r>
          </a:p>
          <a:p>
            <a:pPr marL="342900" indent="-342900">
              <a:spcBef>
                <a:spcPts val="600"/>
              </a:spcBef>
              <a:buFont typeface="Wingdings" panose="05000000000000000000" pitchFamily="2" charset="2"/>
              <a:buChar char="v"/>
            </a:pPr>
            <a:r>
              <a:rPr lang="pt-BR" sz="2400" dirty="0"/>
              <a:t>D</a:t>
            </a:r>
            <a:r>
              <a:rPr lang="pt-BR" sz="2400" dirty="0" smtClean="0"/>
              <a:t>ireitos </a:t>
            </a:r>
            <a:r>
              <a:rPr lang="pt-BR" sz="2400" dirty="0"/>
              <a:t>sociais são também conhecidos como direitos de cidadania</a:t>
            </a:r>
          </a:p>
          <a:p>
            <a:pPr marL="342900" indent="-342900">
              <a:spcBef>
                <a:spcPts val="600"/>
              </a:spcBef>
              <a:buFont typeface="Wingdings" panose="05000000000000000000" pitchFamily="2" charset="2"/>
              <a:buChar char="v"/>
            </a:pPr>
            <a:r>
              <a:rPr lang="pt-BR" sz="2400" dirty="0"/>
              <a:t>Parte da premissa do reconhecimento pelo Estado de que para haver maior igualdade social é preciso que uma série de necessidades básicas dos cidadãos seja atendida mediante políticas públicas, com importante papel para as políticas sociais</a:t>
            </a:r>
          </a:p>
          <a:p>
            <a:pPr marL="342900" indent="-342900">
              <a:spcBef>
                <a:spcPts val="600"/>
              </a:spcBef>
              <a:buFont typeface="Wingdings" panose="05000000000000000000" pitchFamily="2" charset="2"/>
              <a:buChar char="v"/>
            </a:pPr>
            <a:endParaRPr lang="pt-BR" sz="2400" dirty="0" smtClean="0"/>
          </a:p>
          <a:p>
            <a:pPr marL="342900" indent="-342900">
              <a:spcBef>
                <a:spcPts val="600"/>
              </a:spcBef>
              <a:buFont typeface="Wingdings" panose="05000000000000000000" pitchFamily="2" charset="2"/>
              <a:buChar char="v"/>
            </a:pPr>
            <a:r>
              <a:rPr lang="pt-B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Efeitos da Proteção Social desde Constituição Cidadã de 1988 nas últimas 3 décadas</a:t>
            </a:r>
            <a:r>
              <a:rPr lang="pt-BR" sz="2400" dirty="0" smtClean="0"/>
              <a:t> </a:t>
            </a:r>
          </a:p>
          <a:p>
            <a:pPr marL="342900" indent="-342900">
              <a:spcBef>
                <a:spcPts val="600"/>
              </a:spcBef>
              <a:buFont typeface="Wingdings" panose="05000000000000000000" pitchFamily="2" charset="2"/>
              <a:buChar char="v"/>
            </a:pPr>
            <a:endParaRPr lang="pt-BR" sz="2400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236815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827584" y="-171400"/>
            <a:ext cx="7772400" cy="1470025"/>
          </a:xfrm>
        </p:spPr>
        <p:txBody>
          <a:bodyPr/>
          <a:lstStyle/>
          <a:p>
            <a:r>
              <a:rPr lang="pt-BR" dirty="0" smtClean="0"/>
              <a:t>Efeitos da proteção social no BR</a:t>
            </a:r>
            <a:endParaRPr lang="pt-BR" dirty="0"/>
          </a:p>
        </p:txBody>
      </p:sp>
      <p:sp>
        <p:nvSpPr>
          <p:cNvPr id="4" name="CaixaDeTexto 3"/>
          <p:cNvSpPr txBox="1"/>
          <p:nvPr/>
        </p:nvSpPr>
        <p:spPr>
          <a:xfrm>
            <a:off x="1331640" y="220486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pt-BR" dirty="0"/>
          </a:p>
        </p:txBody>
      </p:sp>
      <p:sp>
        <p:nvSpPr>
          <p:cNvPr id="3" name="CaixaDeTexto 2"/>
          <p:cNvSpPr txBox="1"/>
          <p:nvPr/>
        </p:nvSpPr>
        <p:spPr>
          <a:xfrm>
            <a:off x="827584" y="6218148"/>
            <a:ext cx="69127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dirty="0" smtClean="0"/>
              <a:t>Fonte: apresentação de Thomas </a:t>
            </a:r>
            <a:r>
              <a:rPr lang="pt-BR" sz="1200" dirty="0" err="1" smtClean="0"/>
              <a:t>Hone</a:t>
            </a:r>
            <a:r>
              <a:rPr lang="pt-BR" sz="1200" dirty="0" smtClean="0"/>
              <a:t> (Imperial </a:t>
            </a:r>
            <a:r>
              <a:rPr lang="pt-BR" sz="1200" dirty="0" err="1" smtClean="0"/>
              <a:t>College</a:t>
            </a:r>
            <a:r>
              <a:rPr lang="pt-BR" sz="1200" dirty="0" smtClean="0"/>
              <a:t> London) no </a:t>
            </a:r>
            <a:r>
              <a:rPr lang="pt-BR" sz="1200" dirty="0" err="1" smtClean="0"/>
              <a:t>Seminario</a:t>
            </a:r>
            <a:r>
              <a:rPr lang="pt-BR" sz="1200" dirty="0" smtClean="0"/>
              <a:t> da Opas em 04 dez 2017. “</a:t>
            </a:r>
            <a:r>
              <a:rPr lang="pt-BR" sz="1200" dirty="0" err="1" smtClean="0"/>
              <a:t>Recession</a:t>
            </a:r>
            <a:r>
              <a:rPr lang="pt-BR" sz="1200" dirty="0" smtClean="0"/>
              <a:t> </a:t>
            </a:r>
            <a:r>
              <a:rPr lang="pt-BR" sz="1200" dirty="0" err="1" smtClean="0"/>
              <a:t>and</a:t>
            </a:r>
            <a:r>
              <a:rPr lang="pt-BR" sz="1200" dirty="0" smtClean="0"/>
              <a:t> </a:t>
            </a:r>
            <a:r>
              <a:rPr lang="pt-BR" sz="1200" dirty="0" err="1" smtClean="0"/>
              <a:t>Austerity</a:t>
            </a:r>
            <a:r>
              <a:rPr lang="pt-BR" sz="1200" dirty="0" smtClean="0"/>
              <a:t> in </a:t>
            </a:r>
            <a:r>
              <a:rPr lang="pt-BR" sz="1200" dirty="0" err="1" smtClean="0"/>
              <a:t>Europe</a:t>
            </a:r>
            <a:r>
              <a:rPr lang="pt-BR" sz="1200" dirty="0" smtClean="0"/>
              <a:t> </a:t>
            </a:r>
            <a:r>
              <a:rPr lang="pt-BR" sz="1200" dirty="0" err="1" smtClean="0"/>
              <a:t>and</a:t>
            </a:r>
            <a:r>
              <a:rPr lang="pt-BR" sz="1200" dirty="0" smtClean="0"/>
              <a:t> </a:t>
            </a:r>
            <a:r>
              <a:rPr lang="pt-BR" sz="1200" dirty="0" err="1" smtClean="0"/>
              <a:t>Latin</a:t>
            </a:r>
            <a:r>
              <a:rPr lang="pt-BR" sz="1200" dirty="0" smtClean="0"/>
              <a:t> </a:t>
            </a:r>
            <a:r>
              <a:rPr lang="pt-BR" sz="1200" dirty="0" err="1" smtClean="0"/>
              <a:t>America</a:t>
            </a:r>
            <a:endParaRPr lang="pt-BR" sz="1200" dirty="0"/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72008" y="1157486"/>
            <a:ext cx="9396536" cy="50078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121738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827584" y="-27384"/>
            <a:ext cx="7772400" cy="1470025"/>
          </a:xfrm>
        </p:spPr>
        <p:txBody>
          <a:bodyPr/>
          <a:lstStyle/>
          <a:p>
            <a:r>
              <a:rPr lang="pt-BR" dirty="0" smtClean="0"/>
              <a:t>Cobertura Universal de Saúde</a:t>
            </a:r>
            <a:endParaRPr lang="pt-BR" dirty="0"/>
          </a:p>
        </p:txBody>
      </p:sp>
      <p:sp>
        <p:nvSpPr>
          <p:cNvPr id="4" name="CaixaDeTexto 3"/>
          <p:cNvSpPr txBox="1"/>
          <p:nvPr/>
        </p:nvSpPr>
        <p:spPr>
          <a:xfrm>
            <a:off x="1331640" y="220486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pt-BR" dirty="0"/>
          </a:p>
        </p:txBody>
      </p:sp>
      <p:pic>
        <p:nvPicPr>
          <p:cNvPr id="6" name="Imagem 5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915816" y="2060848"/>
            <a:ext cx="3312368" cy="458607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882411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569</TotalTime>
  <Words>1499</Words>
  <Application>Microsoft Macintosh PowerPoint</Application>
  <PresentationFormat>On-screen Show (4:3)</PresentationFormat>
  <Paragraphs>137</Paragraphs>
  <Slides>16</Slides>
  <Notes>14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Tema do Office</vt:lpstr>
      <vt:lpstr>Efeitos das políticas de Austeridade sobre as Políticas Sociais</vt:lpstr>
      <vt:lpstr> Como as POLÍTICAS SOCIAIS são afetadas pelo austericídio da agenda neoliberal                     no Brasil e no mundo? Fonte: http://cebes.org.br/site/wp-content/uploads/2017/11/Austeridade_Politica_Socais.pdf   Qual a relação com o setor de saúde? Austeridade &amp; CUS   Quais as saídas? </vt:lpstr>
      <vt:lpstr>Austeridade</vt:lpstr>
      <vt:lpstr>Slide 4</vt:lpstr>
      <vt:lpstr>Austeridade Fiscal e Desigualdade</vt:lpstr>
      <vt:lpstr>Slide 6</vt:lpstr>
      <vt:lpstr>Direito Social de caráter universal</vt:lpstr>
      <vt:lpstr>Efeitos da proteção social no BR</vt:lpstr>
      <vt:lpstr>Cobertura Universal de Saúde</vt:lpstr>
      <vt:lpstr>Slide 10</vt:lpstr>
      <vt:lpstr>CUS (2005 ...)</vt:lpstr>
      <vt:lpstr>Slide 12</vt:lpstr>
      <vt:lpstr>Agenda para Brasil: Austeridade e CUS</vt:lpstr>
      <vt:lpstr>Agenda para Brasil: Austeridade e CUS</vt:lpstr>
      <vt:lpstr>Austeridade e CUS</vt:lpstr>
      <vt:lpstr>Perspectivas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Bela</dc:creator>
  <cp:lastModifiedBy>Luciene de Aguiar Barcelos Coutinho</cp:lastModifiedBy>
  <cp:revision>194</cp:revision>
  <dcterms:created xsi:type="dcterms:W3CDTF">2017-12-15T21:28:09Z</dcterms:created>
  <dcterms:modified xsi:type="dcterms:W3CDTF">2017-12-15T21:29:40Z</dcterms:modified>
</cp:coreProperties>
</file>