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3" r:id="rId3"/>
    <p:sldId id="265" r:id="rId4"/>
    <p:sldId id="266" r:id="rId5"/>
    <p:sldId id="269" r:id="rId6"/>
    <p:sldId id="270" r:id="rId7"/>
    <p:sldId id="271" r:id="rId8"/>
    <p:sldId id="272" r:id="rId9"/>
    <p:sldId id="273" r:id="rId10"/>
    <p:sldId id="274" r:id="rId11"/>
  </p:sldIdLst>
  <p:sldSz cx="11430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2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410" y="-102"/>
      </p:cViewPr>
      <p:guideLst>
        <p:guide orient="horz" pos="216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3A67C7-41D9-46FF-A779-1BC5FEC51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11260138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7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238250" y="1828800"/>
            <a:ext cx="9715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238250" y="6248400"/>
            <a:ext cx="238125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6250" y="6248400"/>
            <a:ext cx="36195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2500" y="6248400"/>
            <a:ext cx="238125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AF88256-D3C5-4AC4-9FA7-46A8891A77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CABD-8CE4-4116-B007-CF797A36F2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55063" y="617538"/>
            <a:ext cx="2438400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38275" y="617538"/>
            <a:ext cx="7164388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983E-2191-40EF-81F8-16A8D2E54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D051B-59B0-40B4-89E5-39269C2C75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3288" y="4406900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3288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CBB9-26A7-43AA-9B4A-028588CCB0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77963" y="2017713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1913" y="2017713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A4697-D197-43A4-825B-EDAF1DB2FE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498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498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07075" y="1535113"/>
            <a:ext cx="50514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07075" y="2174875"/>
            <a:ext cx="50514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2C89-2C71-4297-A18F-2BF5B02762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EF6A-5ADE-409C-B3C3-EFCE500B22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61A4-E1CE-47A6-ADBF-B6A95A09C6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376078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813" y="273050"/>
            <a:ext cx="63896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1500" y="1435100"/>
            <a:ext cx="37607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100F8-268C-4358-AA1B-B34647C50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9963" y="4800600"/>
            <a:ext cx="68580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39963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9963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B1EF1-A629-4482-A503-637DC0FE7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522288" y="1098550"/>
            <a:ext cx="5461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ltGray">
          <a:xfrm>
            <a:off x="1000125" y="1098550"/>
            <a:ext cx="41116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ltGray">
          <a:xfrm>
            <a:off x="676275" y="1520825"/>
            <a:ext cx="528638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7" name="Rectangle 1029"/>
          <p:cNvSpPr>
            <a:spLocks noChangeArrowheads="1"/>
          </p:cNvSpPr>
          <p:nvPr/>
        </p:nvSpPr>
        <p:spPr bwMode="ltGray">
          <a:xfrm>
            <a:off x="1139825" y="1520825"/>
            <a:ext cx="460375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8" name="Rectangle 1030"/>
          <p:cNvSpPr>
            <a:spLocks noChangeArrowheads="1"/>
          </p:cNvSpPr>
          <p:nvPr/>
        </p:nvSpPr>
        <p:spPr bwMode="ltGray">
          <a:xfrm>
            <a:off x="158750" y="1447800"/>
            <a:ext cx="7000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gray">
          <a:xfrm>
            <a:off x="952500" y="990600"/>
            <a:ext cx="41275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3080" name="Rectangle 1032"/>
          <p:cNvSpPr>
            <a:spLocks noChangeArrowheads="1"/>
          </p:cNvSpPr>
          <p:nvPr/>
        </p:nvSpPr>
        <p:spPr bwMode="gray">
          <a:xfrm>
            <a:off x="554038" y="1781175"/>
            <a:ext cx="102838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1033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617538"/>
            <a:ext cx="9742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7963" y="2017713"/>
            <a:ext cx="9715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3246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3246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7250" y="63246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E6855E3-F234-4222-B4B8-EE8D69BFBD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08275" y="2066925"/>
            <a:ext cx="6118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/>
              <a:t>Falando um pouco de SUS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409825" y="3014663"/>
            <a:ext cx="6834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1"/>
              <a:t>A expressão de um desejo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04075" y="5546725"/>
            <a:ext cx="355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/>
              <a:t>Fadel de Vasconcellos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9750" y="1066800"/>
            <a:ext cx="9334500" cy="762000"/>
            <a:chOff x="-3" y="400"/>
            <a:chExt cx="1694" cy="467"/>
          </a:xfrm>
        </p:grpSpPr>
        <p:grpSp>
          <p:nvGrpSpPr>
            <p:cNvPr id="12349" name="Group 3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2351" name="Rectangle 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Sistema Único de Saúde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12352" name="Rectangle 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50" name="Rectangle 6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515600" y="1828800"/>
            <a:ext cx="609600" cy="4038600"/>
            <a:chOff x="-3" y="400"/>
            <a:chExt cx="1694" cy="986"/>
          </a:xfrm>
        </p:grpSpPr>
        <p:grpSp>
          <p:nvGrpSpPr>
            <p:cNvPr id="12345" name="Group 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47" name="Rectangle 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UN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DADE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12348" name="Rectangle 1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46" name="Rectangle 1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828800" y="1828800"/>
            <a:ext cx="8686800" cy="762000"/>
            <a:chOff x="-3" y="400"/>
            <a:chExt cx="1694" cy="986"/>
          </a:xfrm>
        </p:grpSpPr>
        <p:grpSp>
          <p:nvGrpSpPr>
            <p:cNvPr id="12341" name="Group 1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43" name="Rectangle 1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</a:rPr>
                  <a:t>PACTUAÇÃO DA GESTÃO</a:t>
                </a:r>
              </a:p>
            </p:txBody>
          </p:sp>
          <p:sp>
            <p:nvSpPr>
              <p:cNvPr id="12344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42" name="Rectangle 1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107"/>
          <p:cNvGrpSpPr>
            <a:grpSpLocks/>
          </p:cNvGrpSpPr>
          <p:nvPr/>
        </p:nvGrpSpPr>
        <p:grpSpPr bwMode="auto">
          <a:xfrm>
            <a:off x="76200" y="6324600"/>
            <a:ext cx="3352800" cy="457200"/>
            <a:chOff x="-3" y="400"/>
            <a:chExt cx="1694" cy="986"/>
          </a:xfrm>
        </p:grpSpPr>
        <p:grpSp>
          <p:nvGrpSpPr>
            <p:cNvPr id="12337" name="Group 10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39" name="Rectangle 10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200" b="1">
                    <a:latin typeface="Times New Roman" pitchFamily="18" charset="0"/>
                    <a:cs typeface="Times New Roman" pitchFamily="18" charset="0"/>
                  </a:rPr>
                  <a:t>PACTO PELA SAÚDE</a:t>
                </a:r>
                <a:endParaRPr lang="pt-BR" sz="2200">
                  <a:latin typeface="Times New Roman" pitchFamily="18" charset="0"/>
                </a:endParaRPr>
              </a:p>
            </p:txBody>
          </p:sp>
          <p:sp>
            <p:nvSpPr>
              <p:cNvPr id="12340" name="Rectangle 11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8" name="Rectangle 11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117"/>
          <p:cNvGrpSpPr>
            <a:grpSpLocks/>
          </p:cNvGrpSpPr>
          <p:nvPr/>
        </p:nvGrpSpPr>
        <p:grpSpPr bwMode="auto">
          <a:xfrm>
            <a:off x="8382000" y="2667000"/>
            <a:ext cx="2133600" cy="685800"/>
            <a:chOff x="-3" y="400"/>
            <a:chExt cx="1694" cy="986"/>
          </a:xfrm>
        </p:grpSpPr>
        <p:grpSp>
          <p:nvGrpSpPr>
            <p:cNvPr id="12333" name="Group 11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35" name="Rectangle 11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900" b="1">
                    <a:latin typeface="Times New Roman" pitchFamily="18" charset="0"/>
                  </a:rPr>
                  <a:t>GESTÃO FINANCEIRA</a:t>
                </a:r>
              </a:p>
            </p:txBody>
          </p:sp>
          <p:sp>
            <p:nvSpPr>
              <p:cNvPr id="12336" name="Rectangle 12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4" name="Rectangle 12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122"/>
          <p:cNvGrpSpPr>
            <a:grpSpLocks/>
          </p:cNvGrpSpPr>
          <p:nvPr/>
        </p:nvGrpSpPr>
        <p:grpSpPr bwMode="auto">
          <a:xfrm>
            <a:off x="6248400" y="2667000"/>
            <a:ext cx="2133600" cy="685800"/>
            <a:chOff x="-3" y="400"/>
            <a:chExt cx="1694" cy="986"/>
          </a:xfrm>
        </p:grpSpPr>
        <p:grpSp>
          <p:nvGrpSpPr>
            <p:cNvPr id="12329" name="Group 1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31" name="Rectangle 1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800" b="1">
                    <a:latin typeface="Times New Roman" pitchFamily="18" charset="0"/>
                  </a:rPr>
                  <a:t>GESTÃO PARTICIPATIVA</a:t>
                </a:r>
              </a:p>
            </p:txBody>
          </p:sp>
          <p:sp>
            <p:nvSpPr>
              <p:cNvPr id="12332" name="Rectangle 1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30" name="Rectangle 1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4191000" y="2667000"/>
            <a:ext cx="2057400" cy="685800"/>
            <a:chOff x="-3" y="400"/>
            <a:chExt cx="1694" cy="986"/>
          </a:xfrm>
        </p:grpSpPr>
        <p:grpSp>
          <p:nvGrpSpPr>
            <p:cNvPr id="12325" name="Group 12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2327" name="Rectangle 1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900" b="1">
                    <a:latin typeface="Times New Roman" pitchFamily="18" charset="0"/>
                  </a:rPr>
                  <a:t>GESTÃO EXECUTIVA</a:t>
                </a:r>
              </a:p>
            </p:txBody>
          </p:sp>
          <p:sp>
            <p:nvSpPr>
              <p:cNvPr id="12328" name="Rectangle 13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2326" name="Rectangle 13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aphicFrame>
        <p:nvGraphicFramePr>
          <p:cNvPr id="43190" name="Group 182"/>
          <p:cNvGraphicFramePr>
            <a:graphicFrameLocks noGrp="1"/>
          </p:cNvGraphicFramePr>
          <p:nvPr/>
        </p:nvGraphicFramePr>
        <p:xfrm>
          <a:off x="4191000" y="3352800"/>
          <a:ext cx="6324600" cy="2133600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1336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191" name="AutoShape 183"/>
          <p:cNvSpPr>
            <a:spLocks noChangeArrowheads="1"/>
          </p:cNvSpPr>
          <p:nvPr/>
        </p:nvSpPr>
        <p:spPr bwMode="auto">
          <a:xfrm>
            <a:off x="5029200" y="5715000"/>
            <a:ext cx="5105400" cy="685800"/>
          </a:xfrm>
          <a:prstGeom prst="leftRightArrow">
            <a:avLst>
              <a:gd name="adj1" fmla="val 50000"/>
              <a:gd name="adj2" fmla="val 148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193" name="Text Box 185"/>
          <p:cNvSpPr txBox="1">
            <a:spLocks noChangeArrowheads="1"/>
          </p:cNvSpPr>
          <p:nvPr/>
        </p:nvSpPr>
        <p:spPr bwMode="auto">
          <a:xfrm>
            <a:off x="6019800" y="5881688"/>
            <a:ext cx="321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PACTUAÇÃO HORIZONTAL</a:t>
            </a:r>
          </a:p>
        </p:txBody>
      </p:sp>
      <p:sp>
        <p:nvSpPr>
          <p:cNvPr id="43194" name="AutoShape 186"/>
          <p:cNvSpPr>
            <a:spLocks noChangeArrowheads="1"/>
          </p:cNvSpPr>
          <p:nvPr/>
        </p:nvSpPr>
        <p:spPr bwMode="auto">
          <a:xfrm rot="-5400000">
            <a:off x="-876300" y="3771900"/>
            <a:ext cx="2667000" cy="609600"/>
          </a:xfrm>
          <a:prstGeom prst="leftRightArrow">
            <a:avLst>
              <a:gd name="adj1" fmla="val 43981"/>
              <a:gd name="adj2" fmla="val 696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196" name="Text Box 188"/>
          <p:cNvSpPr txBox="1">
            <a:spLocks noChangeArrowheads="1"/>
          </p:cNvSpPr>
          <p:nvPr/>
        </p:nvSpPr>
        <p:spPr bwMode="auto">
          <a:xfrm>
            <a:off x="304800" y="2968625"/>
            <a:ext cx="3508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V</a:t>
            </a:r>
          </a:p>
          <a:p>
            <a:r>
              <a:rPr lang="pt-BR" sz="1800" b="1"/>
              <a:t>E</a:t>
            </a:r>
          </a:p>
          <a:p>
            <a:r>
              <a:rPr lang="pt-BR" sz="1800" b="1"/>
              <a:t>R</a:t>
            </a:r>
          </a:p>
          <a:p>
            <a:r>
              <a:rPr lang="pt-BR" sz="1800" b="1"/>
              <a:t>T</a:t>
            </a:r>
          </a:p>
          <a:p>
            <a:r>
              <a:rPr lang="pt-BR" sz="1800" b="1"/>
              <a:t>I</a:t>
            </a:r>
          </a:p>
          <a:p>
            <a:r>
              <a:rPr lang="pt-BR" sz="1800" b="1"/>
              <a:t>C</a:t>
            </a:r>
          </a:p>
          <a:p>
            <a:r>
              <a:rPr lang="pt-BR" sz="1800" b="1"/>
              <a:t>A</a:t>
            </a:r>
          </a:p>
          <a:p>
            <a:r>
              <a:rPr lang="pt-BR" sz="1800" b="1"/>
              <a:t>L</a:t>
            </a:r>
          </a:p>
        </p:txBody>
      </p:sp>
      <p:sp>
        <p:nvSpPr>
          <p:cNvPr id="43201" name="AutoShape 193"/>
          <p:cNvSpPr>
            <a:spLocks noChangeArrowheads="1"/>
          </p:cNvSpPr>
          <p:nvPr/>
        </p:nvSpPr>
        <p:spPr bwMode="auto">
          <a:xfrm rot="-5346913">
            <a:off x="3695701" y="4687887"/>
            <a:ext cx="1065212" cy="379413"/>
          </a:xfrm>
          <a:custGeom>
            <a:avLst/>
            <a:gdLst>
              <a:gd name="T0" fmla="*/ 532606 w 21600"/>
              <a:gd name="T1" fmla="*/ 0 h 21600"/>
              <a:gd name="T2" fmla="*/ 0 w 21600"/>
              <a:gd name="T3" fmla="*/ 271017 h 21600"/>
              <a:gd name="T4" fmla="*/ 532606 w 21600"/>
              <a:gd name="T5" fmla="*/ 325206 h 21600"/>
              <a:gd name="T6" fmla="*/ 1065212 w 21600"/>
              <a:gd name="T7" fmla="*/ 27101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03" name="AutoShape 195"/>
          <p:cNvSpPr>
            <a:spLocks noChangeArrowheads="1"/>
          </p:cNvSpPr>
          <p:nvPr/>
        </p:nvSpPr>
        <p:spPr bwMode="auto">
          <a:xfrm rot="-5365900">
            <a:off x="3659187" y="4251326"/>
            <a:ext cx="1965325" cy="165100"/>
          </a:xfrm>
          <a:prstGeom prst="leftRightArrow">
            <a:avLst>
              <a:gd name="adj1" fmla="val 50000"/>
              <a:gd name="adj2" fmla="val 23807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05" name="Text Box 197"/>
          <p:cNvSpPr txBox="1">
            <a:spLocks noChangeArrowheads="1"/>
          </p:cNvSpPr>
          <p:nvPr/>
        </p:nvSpPr>
        <p:spPr bwMode="auto">
          <a:xfrm>
            <a:off x="1524000" y="4648200"/>
            <a:ext cx="243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800" b="1"/>
              <a:t>CIB</a:t>
            </a:r>
          </a:p>
          <a:p>
            <a:pPr algn="ctr"/>
            <a:r>
              <a:rPr lang="pt-BR" sz="2000" b="1"/>
              <a:t>[SES + COSEMS]</a:t>
            </a:r>
          </a:p>
        </p:txBody>
      </p:sp>
      <p:sp>
        <p:nvSpPr>
          <p:cNvPr id="43211" name="AutoShape 203"/>
          <p:cNvSpPr>
            <a:spLocks noChangeArrowheads="1"/>
          </p:cNvSpPr>
          <p:nvPr/>
        </p:nvSpPr>
        <p:spPr bwMode="auto">
          <a:xfrm>
            <a:off x="2514600" y="3657600"/>
            <a:ext cx="2133600" cy="304800"/>
          </a:xfrm>
          <a:prstGeom prst="left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212" name="Text Box 204"/>
          <p:cNvSpPr txBox="1">
            <a:spLocks noChangeArrowheads="1"/>
          </p:cNvSpPr>
          <p:nvPr/>
        </p:nvSpPr>
        <p:spPr bwMode="auto">
          <a:xfrm>
            <a:off x="1600200" y="3505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2800" b="1"/>
              <a:t>CIT</a:t>
            </a:r>
            <a:endParaRPr lang="pt-BR" sz="2000" b="1"/>
          </a:p>
        </p:txBody>
      </p:sp>
      <p:sp>
        <p:nvSpPr>
          <p:cNvPr id="43213" name="Text Box 205"/>
          <p:cNvSpPr txBox="1">
            <a:spLocks noChangeArrowheads="1"/>
          </p:cNvSpPr>
          <p:nvPr/>
        </p:nvSpPr>
        <p:spPr bwMode="auto">
          <a:xfrm>
            <a:off x="762000" y="38862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 b="1"/>
              <a:t>[MS + CONASEMS + CONASS</a:t>
            </a:r>
            <a:r>
              <a:rPr lang="pt-BR" sz="2000" b="1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91" grpId="0" animBg="1"/>
      <p:bldP spid="43193" grpId="0" autoUpdateAnimBg="0"/>
      <p:bldP spid="43194" grpId="0" animBg="1"/>
      <p:bldP spid="43196" grpId="0" autoUpdateAnimBg="0"/>
      <p:bldP spid="43201" grpId="0" animBg="1"/>
      <p:bldP spid="43203" grpId="0" animBg="1"/>
      <p:bldP spid="43205" grpId="0" autoUpdateAnimBg="0"/>
      <p:bldP spid="43211" grpId="0" animBg="1"/>
      <p:bldP spid="43212" grpId="0" autoUpdateAnimBg="0"/>
      <p:bldP spid="4321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762250" y="3505200"/>
            <a:ext cx="381000" cy="747713"/>
          </a:xfrm>
          <a:prstGeom prst="downArrow">
            <a:avLst>
              <a:gd name="adj1" fmla="val 50000"/>
              <a:gd name="adj2" fmla="val 4906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437313" y="1828800"/>
            <a:ext cx="270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</a:rPr>
              <a:t>DIREITO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238250" y="4495800"/>
            <a:ext cx="333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PRINCÍPIOS</a:t>
            </a: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-5339944">
            <a:off x="7400925" y="2486025"/>
            <a:ext cx="533400" cy="104775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95500" y="1905000"/>
            <a:ext cx="2571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18" charset="0"/>
              </a:rPr>
              <a:t>JUSTIÇA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905000" y="5338763"/>
            <a:ext cx="476250" cy="833437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333750" y="5715000"/>
            <a:ext cx="581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O desejo no plano concreto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619750" y="3702050"/>
            <a:ext cx="464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  <a:cs typeface="Times New Roman" pitchFamily="18" charset="0"/>
              </a:rPr>
              <a:t>ORGANIZAÇÃO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809750" y="958850"/>
            <a:ext cx="1279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  <a:cs typeface="Times New Roman" pitchFamily="18" charset="0"/>
              </a:rPr>
              <a:t>SUS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565400" y="2679700"/>
            <a:ext cx="3340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  <a:cs typeface="Times New Roman" pitchFamily="18" charset="0"/>
              </a:rPr>
              <a:t>DOUTRINA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5048250" y="685800"/>
            <a:ext cx="400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</a:rPr>
              <a:t>O Desejo e o Plano</a:t>
            </a:r>
          </a:p>
          <a:p>
            <a:pPr algn="ctr"/>
            <a:r>
              <a:rPr lang="pt-BR" b="1">
                <a:latin typeface="Times New Roman" pitchFamily="18" charset="0"/>
              </a:rPr>
              <a:t>(O Plano do Desejo)</a:t>
            </a: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4953000" y="2028825"/>
            <a:ext cx="1047750" cy="333375"/>
          </a:xfrm>
          <a:prstGeom prst="rightArrow">
            <a:avLst>
              <a:gd name="adj1" fmla="val 50000"/>
              <a:gd name="adj2" fmla="val 78571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1619250" y="2062163"/>
            <a:ext cx="476250" cy="833437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9906000" y="5033963"/>
            <a:ext cx="631825" cy="985837"/>
          </a:xfrm>
          <a:prstGeom prst="curvedLeftArrow">
            <a:avLst>
              <a:gd name="adj1" fmla="val 31206"/>
              <a:gd name="adj2" fmla="val 62412"/>
              <a:gd name="adj3" fmla="val 33333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667500" y="4814888"/>
            <a:ext cx="333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</a:rPr>
              <a:t>DIRETRIZES</a:t>
            </a: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8001000" y="4357688"/>
            <a:ext cx="381000" cy="442912"/>
          </a:xfrm>
          <a:prstGeom prst="downArrow">
            <a:avLst>
              <a:gd name="adj1" fmla="val 50000"/>
              <a:gd name="adj2" fmla="val 2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3" grpId="0" autoUpdateAnimBg="0"/>
      <p:bldP spid="1034" grpId="0" autoUpdateAnimBg="0"/>
      <p:bldP spid="1036" grpId="0" autoUpdateAnimBg="0"/>
      <p:bldP spid="1038" grpId="0" animBg="1"/>
      <p:bldP spid="1039" grpId="0" autoUpdateAnimBg="0"/>
      <p:bldP spid="1040" grpId="0" autoUpdateAnimBg="0"/>
      <p:bldP spid="1041" grpId="0" autoUpdateAnimBg="0"/>
      <p:bldP spid="1042" grpId="0" autoUpdateAnimBg="0"/>
      <p:bldP spid="1043" grpId="0" autoUpdateAnimBg="0"/>
      <p:bldP spid="1044" grpId="0" animBg="1"/>
      <p:bldP spid="1045" grpId="0" animBg="1"/>
      <p:bldP spid="1046" grpId="0" animBg="1"/>
      <p:bldP spid="1047" grpId="0" autoUpdateAnimBg="0"/>
      <p:bldP spid="10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71500" y="1219200"/>
            <a:ext cx="10382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18" charset="0"/>
                <a:cs typeface="Times New Roman" pitchFamily="18" charset="0"/>
              </a:rPr>
              <a:t>O Plano do Desejo</a:t>
            </a:r>
          </a:p>
          <a:p>
            <a:pPr algn="ctr"/>
            <a:r>
              <a:rPr lang="pt-BR" sz="3200" b="1">
                <a:latin typeface="Times New Roman" pitchFamily="18" charset="0"/>
                <a:cs typeface="Times New Roman" pitchFamily="18" charset="0"/>
              </a:rPr>
              <a:t>A Constituição Federal de 1988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53250" y="2514600"/>
            <a:ext cx="352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  <a:cs typeface="Times New Roman" pitchFamily="18" charset="0"/>
              </a:rPr>
              <a:t>DOUTRINA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5619750" y="2452688"/>
            <a:ext cx="381000" cy="747712"/>
          </a:xfrm>
          <a:prstGeom prst="downArrow">
            <a:avLst>
              <a:gd name="adj1" fmla="val 50000"/>
              <a:gd name="adj2" fmla="val 4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63538" y="3429000"/>
            <a:ext cx="107807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Seção II - Da Saúde</a:t>
            </a:r>
          </a:p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Art. 196. A saúde é direito de todos e dever do Estado, </a:t>
            </a:r>
          </a:p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garantido mediante políticas sociais e econômicas que </a:t>
            </a:r>
          </a:p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visem à redução do risco de doença e de outros agravos </a:t>
            </a:r>
          </a:p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e ao acesso universal e igualitário às ações e serviços </a:t>
            </a:r>
          </a:p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para sua promoção, proteção e recuperação.</a:t>
            </a:r>
            <a:endParaRPr lang="pt-BR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utoUpdateAnimBg="0"/>
      <p:bldP spid="33800" grpId="0" animBg="1"/>
      <p:bldP spid="338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688263" y="44450"/>
            <a:ext cx="3714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O Plano do Desejo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A Constituição Federal de 1988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A DOUTRINA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(Artigo 196) 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90500" y="4724400"/>
            <a:ext cx="796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redução do risco de doença e de outros agravos </a:t>
            </a:r>
          </a:p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e ao acesso universal e igualitário</a:t>
            </a:r>
            <a:endParaRPr lang="pt-BR" b="1">
              <a:latin typeface="Times New Roman" pitchFamily="18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5750" y="2057400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A saúde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1905000" y="19812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 rot="-5440162">
            <a:off x="4105275" y="22764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6096000" y="19050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571750" y="21336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é direito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76750" y="19812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de todos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762750" y="2209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e dever do Estado, 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 rot="-5440162">
            <a:off x="10106025" y="23526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6000" y="4038600"/>
            <a:ext cx="7620000" cy="457200"/>
            <a:chOff x="1152" y="2544"/>
            <a:chExt cx="3840" cy="288"/>
          </a:xfrm>
        </p:grpSpPr>
        <p:sp>
          <p:nvSpPr>
            <p:cNvPr id="34835" name="AutoShape 19"/>
            <p:cNvSpPr>
              <a:spLocks noChangeArrowheads="1"/>
            </p:cNvSpPr>
            <p:nvPr/>
          </p:nvSpPr>
          <p:spPr bwMode="auto">
            <a:xfrm>
              <a:off x="4704" y="2544"/>
              <a:ext cx="288" cy="24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50000">
                  <a:schemeClr val="folHlink"/>
                </a:gs>
                <a:gs pos="100000">
                  <a:srgbClr val="9999FF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836" name="AutoShape 20"/>
            <p:cNvSpPr>
              <a:spLocks noChangeArrowheads="1"/>
            </p:cNvSpPr>
            <p:nvPr/>
          </p:nvSpPr>
          <p:spPr bwMode="auto">
            <a:xfrm rot="5511563">
              <a:off x="1128" y="2568"/>
              <a:ext cx="288" cy="240"/>
            </a:xfrm>
            <a:custGeom>
              <a:avLst/>
              <a:gdLst>
                <a:gd name="G0" fmla="+- 9257 0 0"/>
                <a:gd name="G1" fmla="+- 18514 0 0"/>
                <a:gd name="G2" fmla="+- 6171 0 0"/>
                <a:gd name="G3" fmla="*/ 9257 1 2"/>
                <a:gd name="G4" fmla="+- G3 10800 0"/>
                <a:gd name="G5" fmla="+- 21600 9257 18514"/>
                <a:gd name="G6" fmla="+- 18514 6171 0"/>
                <a:gd name="G7" fmla="*/ G6 1 2"/>
                <a:gd name="G8" fmla="*/ 1851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171 h 21600"/>
                <a:gd name="T4" fmla="*/ 6171 w 21600"/>
                <a:gd name="T5" fmla="*/ 9257 h 21600"/>
                <a:gd name="T6" fmla="*/ 0 w 21600"/>
                <a:gd name="T7" fmla="*/ 15429 h 21600"/>
                <a:gd name="T8" fmla="*/ 6171 w 21600"/>
                <a:gd name="T9" fmla="*/ 21600 h 21600"/>
                <a:gd name="T10" fmla="*/ 12343 w 21600"/>
                <a:gd name="T11" fmla="*/ 18514 h 21600"/>
                <a:gd name="T12" fmla="*/ 18514 w 21600"/>
                <a:gd name="T13" fmla="*/ 12343 h 21600"/>
                <a:gd name="T14" fmla="*/ 21600 w 21600"/>
                <a:gd name="T15" fmla="*/ 6171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close/>
                </a:path>
              </a:pathLst>
            </a:custGeom>
            <a:gradFill rotWithShape="1">
              <a:gsLst>
                <a:gs pos="0">
                  <a:srgbClr val="9999FF"/>
                </a:gs>
                <a:gs pos="50000">
                  <a:schemeClr val="folHlink"/>
                </a:gs>
                <a:gs pos="100000">
                  <a:srgbClr val="9999FF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25463" y="3581400"/>
            <a:ext cx="1023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Times New Roman" pitchFamily="18" charset="0"/>
                <a:cs typeface="Times New Roman" pitchFamily="18" charset="0"/>
              </a:rPr>
              <a:t>garantido mediante políticas sociais e econômicas que visem à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381500" y="5807075"/>
            <a:ext cx="666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Times New Roman" pitchFamily="18" charset="0"/>
                <a:cs typeface="Times New Roman" pitchFamily="18" charset="0"/>
              </a:rPr>
              <a:t>às ações e serviços para sua promoção, proteção e recuperação.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34839" name="AutoShape 23"/>
          <p:cNvSpPr>
            <a:spLocks noChangeArrowheads="1"/>
          </p:cNvSpPr>
          <p:nvPr/>
        </p:nvSpPr>
        <p:spPr bwMode="auto">
          <a:xfrm>
            <a:off x="6953250" y="5257800"/>
            <a:ext cx="458788" cy="257175"/>
          </a:xfrm>
          <a:prstGeom prst="rightArrow">
            <a:avLst>
              <a:gd name="adj1" fmla="val 50000"/>
              <a:gd name="adj2" fmla="val 44599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4840" name="AutoShape 24"/>
          <p:cNvSpPr>
            <a:spLocks noChangeArrowheads="1"/>
          </p:cNvSpPr>
          <p:nvPr/>
        </p:nvSpPr>
        <p:spPr bwMode="auto">
          <a:xfrm>
            <a:off x="3619500" y="6096000"/>
            <a:ext cx="476250" cy="257175"/>
          </a:xfrm>
          <a:prstGeom prst="leftArrow">
            <a:avLst>
              <a:gd name="adj1" fmla="val 50000"/>
              <a:gd name="adj2" fmla="val 46296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619250" y="1066800"/>
            <a:ext cx="2286000" cy="762000"/>
            <a:chOff x="432" y="960"/>
            <a:chExt cx="1152" cy="480"/>
          </a:xfrm>
        </p:grpSpPr>
        <p:sp>
          <p:nvSpPr>
            <p:cNvPr id="618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624" y="1056"/>
              <a:ext cx="750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Modelo</a:t>
              </a:r>
            </a:p>
          </p:txBody>
        </p:sp>
        <p:sp>
          <p:nvSpPr>
            <p:cNvPr id="6181" name="AutoShape 27"/>
            <p:cNvSpPr>
              <a:spLocks noChangeArrowheads="1"/>
            </p:cNvSpPr>
            <p:nvPr/>
          </p:nvSpPr>
          <p:spPr bwMode="auto">
            <a:xfrm>
              <a:off x="432" y="960"/>
              <a:ext cx="1152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381250" y="2743200"/>
            <a:ext cx="3143250" cy="838200"/>
            <a:chOff x="990" y="1728"/>
            <a:chExt cx="1584" cy="528"/>
          </a:xfrm>
        </p:grpSpPr>
        <p:sp>
          <p:nvSpPr>
            <p:cNvPr id="6178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104" y="1872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Cidadania - Justiça</a:t>
              </a:r>
            </a:p>
          </p:txBody>
        </p:sp>
        <p:sp>
          <p:nvSpPr>
            <p:cNvPr id="6179" name="AutoShape 30"/>
            <p:cNvSpPr>
              <a:spLocks noChangeArrowheads="1"/>
            </p:cNvSpPr>
            <p:nvPr/>
          </p:nvSpPr>
          <p:spPr bwMode="auto">
            <a:xfrm>
              <a:off x="990" y="1728"/>
              <a:ext cx="1584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8096250" y="2819400"/>
            <a:ext cx="3143250" cy="762000"/>
            <a:chOff x="3957" y="1728"/>
            <a:chExt cx="1584" cy="480"/>
          </a:xfrm>
        </p:grpSpPr>
        <p:sp>
          <p:nvSpPr>
            <p:cNvPr id="6176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080" y="1824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Política Pública</a:t>
              </a:r>
            </a:p>
          </p:txBody>
        </p:sp>
        <p:sp>
          <p:nvSpPr>
            <p:cNvPr id="6177" name="AutoShape 33"/>
            <p:cNvSpPr>
              <a:spLocks noChangeArrowheads="1"/>
            </p:cNvSpPr>
            <p:nvPr/>
          </p:nvSpPr>
          <p:spPr bwMode="auto">
            <a:xfrm>
              <a:off x="3957" y="1728"/>
              <a:ext cx="1584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953000" y="990600"/>
            <a:ext cx="2857500" cy="838200"/>
            <a:chOff x="2316" y="882"/>
            <a:chExt cx="1440" cy="528"/>
          </a:xfrm>
        </p:grpSpPr>
        <p:sp>
          <p:nvSpPr>
            <p:cNvPr id="617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466" y="1008"/>
              <a:ext cx="118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Universalidade</a:t>
              </a:r>
            </a:p>
          </p:txBody>
        </p:sp>
        <p:sp>
          <p:nvSpPr>
            <p:cNvPr id="6175" name="AutoShape 36"/>
            <p:cNvSpPr>
              <a:spLocks noChangeArrowheads="1"/>
            </p:cNvSpPr>
            <p:nvPr/>
          </p:nvSpPr>
          <p:spPr bwMode="auto">
            <a:xfrm>
              <a:off x="2316" y="882"/>
              <a:ext cx="1440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857500" y="3962400"/>
            <a:ext cx="6381750" cy="838200"/>
            <a:chOff x="1440" y="2496"/>
            <a:chExt cx="3216" cy="528"/>
          </a:xfrm>
        </p:grpSpPr>
        <p:sp>
          <p:nvSpPr>
            <p:cNvPr id="6172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584" y="2640"/>
              <a:ext cx="292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Concepção Sistêmica - Intersetorialidade</a:t>
              </a:r>
            </a:p>
          </p:txBody>
        </p:sp>
        <p:sp>
          <p:nvSpPr>
            <p:cNvPr id="6173" name="AutoShape 39"/>
            <p:cNvSpPr>
              <a:spLocks noChangeArrowheads="1"/>
            </p:cNvSpPr>
            <p:nvPr/>
          </p:nvSpPr>
          <p:spPr bwMode="auto">
            <a:xfrm>
              <a:off x="1440" y="2496"/>
              <a:ext cx="3216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7620000" y="5029200"/>
            <a:ext cx="3714750" cy="838200"/>
            <a:chOff x="3888" y="3168"/>
            <a:chExt cx="1872" cy="528"/>
          </a:xfrm>
        </p:grpSpPr>
        <p:sp>
          <p:nvSpPr>
            <p:cNvPr id="6170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032" y="3312"/>
              <a:ext cx="163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Igualdade - Eqüidade</a:t>
              </a:r>
            </a:p>
          </p:txBody>
        </p:sp>
        <p:sp>
          <p:nvSpPr>
            <p:cNvPr id="6171" name="AutoShape 42"/>
            <p:cNvSpPr>
              <a:spLocks noChangeArrowheads="1"/>
            </p:cNvSpPr>
            <p:nvPr/>
          </p:nvSpPr>
          <p:spPr bwMode="auto">
            <a:xfrm>
              <a:off x="3888" y="3168"/>
              <a:ext cx="1872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76250" y="5715000"/>
            <a:ext cx="2857500" cy="838200"/>
            <a:chOff x="624" y="3600"/>
            <a:chExt cx="1440" cy="528"/>
          </a:xfrm>
        </p:grpSpPr>
        <p:sp>
          <p:nvSpPr>
            <p:cNvPr id="616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768" y="3762"/>
              <a:ext cx="118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Integralidade</a:t>
              </a:r>
            </a:p>
          </p:txBody>
        </p:sp>
        <p:sp>
          <p:nvSpPr>
            <p:cNvPr id="6169" name="AutoShape 45"/>
            <p:cNvSpPr>
              <a:spLocks noChangeArrowheads="1"/>
            </p:cNvSpPr>
            <p:nvPr/>
          </p:nvSpPr>
          <p:spPr bwMode="auto">
            <a:xfrm>
              <a:off x="624" y="3600"/>
              <a:ext cx="1440" cy="528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  <p:bldP spid="34825" grpId="0" autoUpdateAnimBg="0"/>
      <p:bldP spid="34826" grpId="0" autoUpdateAnimBg="0"/>
      <p:bldP spid="34830" grpId="0" autoUpdateAnimBg="0"/>
      <p:bldP spid="34831" grpId="0" autoUpdateAnimBg="0"/>
      <p:bldP spid="34832" grpId="0" autoUpdateAnimBg="0"/>
      <p:bldP spid="34837" grpId="0" autoUpdateAnimBg="0"/>
      <p:bldP spid="34838" grpId="0" autoUpdateAnimBg="0"/>
      <p:bldP spid="34839" grpId="0" animBg="1"/>
      <p:bldP spid="348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71500" y="1219200"/>
            <a:ext cx="10382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Times New Roman" pitchFamily="18" charset="0"/>
                <a:cs typeface="Times New Roman" pitchFamily="18" charset="0"/>
              </a:rPr>
              <a:t>O Plano do Desejo</a:t>
            </a:r>
          </a:p>
          <a:p>
            <a:pPr algn="ctr"/>
            <a:r>
              <a:rPr lang="pt-BR" sz="3200" b="1">
                <a:latin typeface="Times New Roman" pitchFamily="18" charset="0"/>
                <a:cs typeface="Times New Roman" pitchFamily="18" charset="0"/>
              </a:rPr>
              <a:t>A Constituição Federal de 1988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81750" y="2438400"/>
            <a:ext cx="476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latin typeface="Times New Roman" pitchFamily="18" charset="0"/>
                <a:cs typeface="Times New Roman" pitchFamily="18" charset="0"/>
              </a:rPr>
              <a:t>ORGANIZAÇÃO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619750" y="2452688"/>
            <a:ext cx="381000" cy="747712"/>
          </a:xfrm>
          <a:prstGeom prst="downArrow">
            <a:avLst>
              <a:gd name="adj1" fmla="val 50000"/>
              <a:gd name="adj2" fmla="val 49062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66700" y="3352800"/>
            <a:ext cx="110490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>
                <a:latin typeface="Times New Roman" pitchFamily="18" charset="0"/>
                <a:cs typeface="Times New Roman" pitchFamily="18" charset="0"/>
              </a:rPr>
              <a:t>Seção II - Da Saúde</a:t>
            </a:r>
          </a:p>
          <a:p>
            <a:pPr algn="ctr"/>
            <a:r>
              <a:rPr lang="pt-BR" b="1">
                <a:latin typeface="Times New Roman" pitchFamily="18" charset="0"/>
                <a:cs typeface="Times New Roman" pitchFamily="18" charset="0"/>
              </a:rPr>
              <a:t>Art. 198.</a:t>
            </a:r>
            <a:r>
              <a:rPr lang="pt-BR" b="1">
                <a:solidFill>
                  <a:srgbClr val="0000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ações e serviços públicos de saúde integram uma rede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regionalizada e hierarquizada e constituem um sistema único, 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organizado de acordo com as seguintes diretrizes: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- descentralização, com direção única em cada esfera de governo;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 - atendimento integral, com prioridade para as atividades 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preventivas, sem prejuízo dos serviços assistenciais;</a:t>
            </a:r>
          </a:p>
          <a:p>
            <a:pPr algn="ctr"/>
            <a:r>
              <a:rPr lang="pt-B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 - participação da comunidade.</a:t>
            </a:r>
            <a:endParaRPr lang="pt-BR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  <p:bldP spid="37892" grpId="0" animBg="1"/>
      <p:bldP spid="378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81000" y="2438400"/>
            <a:ext cx="4895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regionalizada e hierarquizada</a:t>
            </a:r>
            <a:endParaRPr lang="pt-B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90500" y="1981200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ações e serviços públicos de saúde</a:t>
            </a:r>
            <a:r>
              <a:rPr lang="pt-BR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6191250" y="59436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9239250" y="32766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5440162">
            <a:off x="9725025" y="48672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3333750" y="2895600"/>
            <a:ext cx="762000" cy="8382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 rot="-5440162">
            <a:off x="9629775" y="2047875"/>
            <a:ext cx="457200" cy="47625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95250" y="4343400"/>
            <a:ext cx="1076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- descentralização, com direção única em cada esfera de governo;</a:t>
            </a:r>
            <a:r>
              <a:rPr lang="pt-BR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 rot="-10860325">
            <a:off x="1619250" y="16002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810250" y="1981200"/>
            <a:ext cx="43815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integram uma rede</a:t>
            </a:r>
            <a:endParaRPr lang="pt-B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268788" y="3200400"/>
            <a:ext cx="50657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 constituem um sistema único,</a:t>
            </a:r>
            <a:endParaRPr lang="pt-B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714750" y="3657600"/>
            <a:ext cx="4953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organizado de acordo com as </a:t>
            </a:r>
          </a:p>
          <a:p>
            <a:pPr algn="ctr"/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seguintes diretrizes: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95250" y="4724400"/>
            <a:ext cx="971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 - atendimento integral, com prioridade para as atividades preventivas, sem prejuízo dos serviços assistenciais;</a:t>
            </a:r>
            <a:endParaRPr lang="pt-BR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34" name="AutoShape 22"/>
          <p:cNvSpPr>
            <a:spLocks noChangeArrowheads="1"/>
          </p:cNvSpPr>
          <p:nvPr/>
        </p:nvSpPr>
        <p:spPr bwMode="auto">
          <a:xfrm>
            <a:off x="10572750" y="4343400"/>
            <a:ext cx="571500" cy="3810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10096500" y="3276600"/>
            <a:ext cx="190500" cy="376238"/>
          </a:xfrm>
          <a:prstGeom prst="upDownArrow">
            <a:avLst>
              <a:gd name="adj1" fmla="val 50000"/>
              <a:gd name="adj2" fmla="val 395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>
            <a:off x="10287000" y="3276600"/>
            <a:ext cx="190500" cy="376238"/>
          </a:xfrm>
          <a:prstGeom prst="upDownArrow">
            <a:avLst>
              <a:gd name="adj1" fmla="val 50000"/>
              <a:gd name="adj2" fmla="val 395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524000" y="54864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3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 – participação da comunidade.</a:t>
            </a:r>
            <a:r>
              <a:rPr lang="pt-BR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0" y="1143000"/>
            <a:ext cx="3238500" cy="685800"/>
            <a:chOff x="657" y="834"/>
            <a:chExt cx="1632" cy="432"/>
          </a:xfrm>
        </p:grpSpPr>
        <p:sp>
          <p:nvSpPr>
            <p:cNvPr id="8234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816" y="930"/>
              <a:ext cx="139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Agir - Estrutura </a:t>
              </a:r>
            </a:p>
          </p:txBody>
        </p:sp>
        <p:sp>
          <p:nvSpPr>
            <p:cNvPr id="8235" name="AutoShape 28"/>
            <p:cNvSpPr>
              <a:spLocks noChangeArrowheads="1"/>
            </p:cNvSpPr>
            <p:nvPr/>
          </p:nvSpPr>
          <p:spPr bwMode="auto">
            <a:xfrm>
              <a:off x="657" y="834"/>
              <a:ext cx="1632" cy="432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620000" y="2514600"/>
            <a:ext cx="3429000" cy="762000"/>
            <a:chOff x="3840" y="1584"/>
            <a:chExt cx="1728" cy="480"/>
          </a:xfrm>
        </p:grpSpPr>
        <p:sp>
          <p:nvSpPr>
            <p:cNvPr id="8232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936" y="1680"/>
              <a:ext cx="1536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Sistema - Unicidade</a:t>
              </a:r>
            </a:p>
          </p:txBody>
        </p:sp>
        <p:sp>
          <p:nvSpPr>
            <p:cNvPr id="8233" name="AutoShape 31"/>
            <p:cNvSpPr>
              <a:spLocks noChangeArrowheads="1"/>
            </p:cNvSpPr>
            <p:nvPr/>
          </p:nvSpPr>
          <p:spPr bwMode="auto">
            <a:xfrm>
              <a:off x="3840" y="1584"/>
              <a:ext cx="1728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81000" y="2819400"/>
            <a:ext cx="2857500" cy="533400"/>
            <a:chOff x="288" y="1776"/>
            <a:chExt cx="1440" cy="336"/>
          </a:xfrm>
        </p:grpSpPr>
        <p:sp>
          <p:nvSpPr>
            <p:cNvPr id="823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384" y="1872"/>
              <a:ext cx="1248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Planejamento</a:t>
              </a:r>
            </a:p>
          </p:txBody>
        </p:sp>
        <p:sp>
          <p:nvSpPr>
            <p:cNvPr id="8231" name="AutoShape 34"/>
            <p:cNvSpPr>
              <a:spLocks noChangeArrowheads="1"/>
            </p:cNvSpPr>
            <p:nvPr/>
          </p:nvSpPr>
          <p:spPr bwMode="auto">
            <a:xfrm>
              <a:off x="288" y="1776"/>
              <a:ext cx="1440" cy="336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81000" y="3276600"/>
            <a:ext cx="2857500" cy="500063"/>
            <a:chOff x="288" y="2133"/>
            <a:chExt cx="1440" cy="315"/>
          </a:xfrm>
        </p:grpSpPr>
        <p:sp>
          <p:nvSpPr>
            <p:cNvPr id="8228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32" y="2208"/>
              <a:ext cx="1056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9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Território</a:t>
              </a:r>
            </a:p>
          </p:txBody>
        </p:sp>
        <p:sp>
          <p:nvSpPr>
            <p:cNvPr id="8229" name="AutoShape 37"/>
            <p:cNvSpPr>
              <a:spLocks noChangeArrowheads="1"/>
            </p:cNvSpPr>
            <p:nvPr/>
          </p:nvSpPr>
          <p:spPr bwMode="auto">
            <a:xfrm>
              <a:off x="288" y="2133"/>
              <a:ext cx="1440" cy="315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81000" y="3705225"/>
            <a:ext cx="2857500" cy="533400"/>
            <a:chOff x="288" y="2400"/>
            <a:chExt cx="1440" cy="336"/>
          </a:xfrm>
        </p:grpSpPr>
        <p:sp>
          <p:nvSpPr>
            <p:cNvPr id="8226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384" y="2496"/>
              <a:ext cx="1248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Realidade Local</a:t>
              </a:r>
            </a:p>
          </p:txBody>
        </p:sp>
        <p:sp>
          <p:nvSpPr>
            <p:cNvPr id="8227" name="AutoShape 40"/>
            <p:cNvSpPr>
              <a:spLocks noChangeArrowheads="1"/>
            </p:cNvSpPr>
            <p:nvPr/>
          </p:nvSpPr>
          <p:spPr bwMode="auto">
            <a:xfrm>
              <a:off x="288" y="2400"/>
              <a:ext cx="1440" cy="336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8482013" y="3690938"/>
            <a:ext cx="2857500" cy="685800"/>
            <a:chOff x="4275" y="2325"/>
            <a:chExt cx="1440" cy="432"/>
          </a:xfrm>
        </p:grpSpPr>
        <p:sp>
          <p:nvSpPr>
            <p:cNvPr id="822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4464" y="2412"/>
              <a:ext cx="109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20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Federalismo</a:t>
              </a:r>
            </a:p>
          </p:txBody>
        </p:sp>
        <p:sp>
          <p:nvSpPr>
            <p:cNvPr id="8225" name="AutoShape 43"/>
            <p:cNvSpPr>
              <a:spLocks noChangeArrowheads="1"/>
            </p:cNvSpPr>
            <p:nvPr/>
          </p:nvSpPr>
          <p:spPr bwMode="auto">
            <a:xfrm>
              <a:off x="4275" y="2325"/>
              <a:ext cx="1440" cy="432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7561263" y="5362575"/>
            <a:ext cx="3714750" cy="1371600"/>
            <a:chOff x="3810" y="3378"/>
            <a:chExt cx="1872" cy="864"/>
          </a:xfrm>
        </p:grpSpPr>
        <p:sp>
          <p:nvSpPr>
            <p:cNvPr id="8222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3984" y="3504"/>
              <a:ext cx="1632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Coerência na </a:t>
              </a:r>
            </a:p>
            <a:p>
              <a:pPr algn="ctr"/>
              <a:r>
                <a:rPr lang="pt-BR" sz="1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Mudança do Modelo</a:t>
              </a:r>
            </a:p>
          </p:txBody>
        </p:sp>
        <p:sp>
          <p:nvSpPr>
            <p:cNvPr id="8223" name="AutoShape 46"/>
            <p:cNvSpPr>
              <a:spLocks noChangeArrowheads="1"/>
            </p:cNvSpPr>
            <p:nvPr/>
          </p:nvSpPr>
          <p:spPr bwMode="auto">
            <a:xfrm>
              <a:off x="3810" y="3378"/>
              <a:ext cx="1872" cy="864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15900" y="5872163"/>
            <a:ext cx="5715000" cy="762000"/>
            <a:chOff x="108" y="3699"/>
            <a:chExt cx="2880" cy="480"/>
          </a:xfrm>
        </p:grpSpPr>
        <p:sp>
          <p:nvSpPr>
            <p:cNvPr id="8220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240" y="3792"/>
              <a:ext cx="2688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14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Democracia participativa - Controle Social </a:t>
              </a:r>
            </a:p>
          </p:txBody>
        </p:sp>
        <p:sp>
          <p:nvSpPr>
            <p:cNvPr id="8221" name="AutoShape 49"/>
            <p:cNvSpPr>
              <a:spLocks noChangeArrowheads="1"/>
            </p:cNvSpPr>
            <p:nvPr/>
          </p:nvSpPr>
          <p:spPr bwMode="auto">
            <a:xfrm>
              <a:off x="108" y="3699"/>
              <a:ext cx="2880" cy="480"/>
            </a:xfrm>
            <a:prstGeom prst="horizontalScroll">
              <a:avLst>
                <a:gd name="adj" fmla="val 125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7616825" y="82550"/>
            <a:ext cx="3714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O Plano do Desejo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A Constituição Federal de 1988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A ORGANIZAÇÃO</a:t>
            </a:r>
          </a:p>
          <a:p>
            <a:pPr algn="ctr"/>
            <a:r>
              <a:rPr lang="pt-BR" sz="1600" b="1">
                <a:latin typeface="Times New Roman" pitchFamily="18" charset="0"/>
                <a:cs typeface="Times New Roman" pitchFamily="18" charset="0"/>
              </a:rPr>
              <a:t>(Artigo 198)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  <p:bldP spid="38922" grpId="0" autoUpdateAnimBg="0"/>
      <p:bldP spid="38928" grpId="0" autoUpdateAnimBg="0"/>
      <p:bldP spid="38930" grpId="0" autoUpdateAnimBg="0"/>
      <p:bldP spid="38931" grpId="0" autoUpdateAnimBg="0"/>
      <p:bldP spid="38932" grpId="0" autoUpdateAnimBg="0"/>
      <p:bldP spid="38933" grpId="0" autoUpdateAnimBg="0"/>
      <p:bldP spid="38935" grpId="0" animBg="1"/>
      <p:bldP spid="38936" grpId="0" animBg="1"/>
      <p:bldP spid="38937" grpId="0" autoUpdateAnimBg="0"/>
      <p:bldP spid="389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26479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828800" y="914400"/>
            <a:ext cx="2514600" cy="685800"/>
            <a:chOff x="-3" y="400"/>
            <a:chExt cx="1694" cy="467"/>
          </a:xfrm>
        </p:grpSpPr>
        <p:grpSp>
          <p:nvGrpSpPr>
            <p:cNvPr id="9247" name="Group 47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49" name="Rectangle 4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SISTEMA 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9250" name="Rectangle 4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8" name="Rectangle 48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39987" name="AutoShape 51"/>
          <p:cNvSpPr>
            <a:spLocks noChangeArrowheads="1"/>
          </p:cNvSpPr>
          <p:nvPr/>
        </p:nvSpPr>
        <p:spPr bwMode="auto">
          <a:xfrm>
            <a:off x="55435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9988" name="AutoShape 52"/>
          <p:cNvSpPr>
            <a:spLocks noChangeArrowheads="1"/>
          </p:cNvSpPr>
          <p:nvPr/>
        </p:nvSpPr>
        <p:spPr bwMode="auto">
          <a:xfrm>
            <a:off x="8591550" y="1676400"/>
            <a:ext cx="476250" cy="2057400"/>
          </a:xfrm>
          <a:prstGeom prst="upDownArrow">
            <a:avLst>
              <a:gd name="adj1" fmla="val 50000"/>
              <a:gd name="adj2" fmla="val 86400"/>
            </a:avLst>
          </a:prstGeom>
          <a:gradFill rotWithShape="1">
            <a:gsLst>
              <a:gs pos="0">
                <a:srgbClr val="9999FF"/>
              </a:gs>
              <a:gs pos="50000">
                <a:schemeClr val="folHlink"/>
              </a:gs>
              <a:gs pos="100000">
                <a:srgbClr val="99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57200" y="3962400"/>
            <a:ext cx="3638550" cy="1828800"/>
            <a:chOff x="-3" y="400"/>
            <a:chExt cx="1694" cy="986"/>
          </a:xfrm>
        </p:grpSpPr>
        <p:grpSp>
          <p:nvGrpSpPr>
            <p:cNvPr id="9243" name="Group 5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45" name="Rectangle 5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Concepção Sistêmica Rede </a:t>
                </a:r>
                <a:endParaRPr lang="pt-BR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Articulação política</a:t>
                </a:r>
                <a:endParaRPr lang="pt-BR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Intersetorialidade</a:t>
                </a:r>
                <a:endParaRPr lang="pt-BR" sz="280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9246" name="Rectangle 5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4" name="Rectangle 58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419600" y="3886200"/>
            <a:ext cx="2743200" cy="2286000"/>
            <a:chOff x="-3" y="400"/>
            <a:chExt cx="1694" cy="986"/>
          </a:xfrm>
        </p:grpSpPr>
        <p:grpSp>
          <p:nvGrpSpPr>
            <p:cNvPr id="9239" name="Group 6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41" name="Rectangle 6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Princípio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Regente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UNICIDADE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Novo pacto interfederativo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9242" name="Rectangle 6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40" name="Rectangle 6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7524750" y="3886200"/>
            <a:ext cx="3524250" cy="2057400"/>
            <a:chOff x="-3" y="400"/>
            <a:chExt cx="1694" cy="986"/>
          </a:xfrm>
        </p:grpSpPr>
        <p:grpSp>
          <p:nvGrpSpPr>
            <p:cNvPr id="9235" name="Group 6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9237" name="Rectangle 6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Mudança de modelo 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Transição do médico/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hospitalocêntrico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9238" name="Rectangle 6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36" name="Rectangle 7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4572000" y="914400"/>
            <a:ext cx="2514600" cy="685800"/>
            <a:chOff x="-3" y="400"/>
            <a:chExt cx="1694" cy="467"/>
          </a:xfrm>
        </p:grpSpPr>
        <p:grpSp>
          <p:nvGrpSpPr>
            <p:cNvPr id="9231" name="Group 82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33" name="Rectangle 8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ÚNICO 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9234" name="Rectangle 8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32" name="Rectangle 85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467600" y="914400"/>
            <a:ext cx="2514600" cy="685800"/>
            <a:chOff x="-3" y="400"/>
            <a:chExt cx="1694" cy="467"/>
          </a:xfrm>
        </p:grpSpPr>
        <p:grpSp>
          <p:nvGrpSpPr>
            <p:cNvPr id="9227" name="Group 87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9229" name="Rectangle 8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DE SAÚDE 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9230" name="Rectangle 8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9228" name="Rectangle 90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 animBg="1"/>
      <p:bldP spid="39987" grpId="0" animBg="1"/>
      <p:bldP spid="39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09750" y="1066800"/>
            <a:ext cx="7429500" cy="762000"/>
            <a:chOff x="-3" y="400"/>
            <a:chExt cx="1694" cy="467"/>
          </a:xfrm>
        </p:grpSpPr>
        <p:grpSp>
          <p:nvGrpSpPr>
            <p:cNvPr id="10283" name="Group 4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0285" name="Rectangle 5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Sistema Único de Saúde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10286" name="Rectangle 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84" name="Rectangle 7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53000" y="2590800"/>
            <a:ext cx="1143000" cy="3962400"/>
            <a:chOff x="-3" y="400"/>
            <a:chExt cx="1694" cy="986"/>
          </a:xfrm>
        </p:grpSpPr>
        <p:grpSp>
          <p:nvGrpSpPr>
            <p:cNvPr id="10279" name="Group 16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81" name="Rectangle 17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U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10282" name="Rectangle 1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80" name="Rectangle 19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048500" y="1828800"/>
            <a:ext cx="2190750" cy="457200"/>
            <a:chOff x="-3" y="400"/>
            <a:chExt cx="1694" cy="986"/>
          </a:xfrm>
        </p:grpSpPr>
        <p:grpSp>
          <p:nvGrpSpPr>
            <p:cNvPr id="10275" name="Group 5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77" name="Rectangle 5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LEI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10278" name="Rectangle 5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76" name="Rectangle 5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095750" y="1828800"/>
            <a:ext cx="2857500" cy="685800"/>
            <a:chOff x="-3" y="400"/>
            <a:chExt cx="1694" cy="986"/>
          </a:xfrm>
        </p:grpSpPr>
        <p:grpSp>
          <p:nvGrpSpPr>
            <p:cNvPr id="10271" name="Group 5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73" name="Rectangle 5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ORGANIZAÇÃO</a:t>
                </a:r>
              </a:p>
            </p:txBody>
          </p:sp>
          <p:sp>
            <p:nvSpPr>
              <p:cNvPr id="10274" name="Rectangle 5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72" name="Rectangle 6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809750" y="1828800"/>
            <a:ext cx="2190750" cy="533400"/>
            <a:chOff x="-3" y="400"/>
            <a:chExt cx="1694" cy="986"/>
          </a:xfrm>
        </p:grpSpPr>
        <p:grpSp>
          <p:nvGrpSpPr>
            <p:cNvPr id="10267" name="Group 6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9" name="Rectangle 6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DOUTRINA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0270" name="Rectangle 6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8" name="Rectangle 6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6572250" y="3810000"/>
            <a:ext cx="3810000" cy="1066800"/>
            <a:chOff x="-3" y="400"/>
            <a:chExt cx="1694" cy="986"/>
          </a:xfrm>
        </p:grpSpPr>
        <p:grpSp>
          <p:nvGrpSpPr>
            <p:cNvPr id="10263" name="Group 6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5" name="Rectangle 6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PRINCÍPIO REGENTE DA GESTÃO DO SISTEMA</a:t>
                </a:r>
              </a:p>
            </p:txBody>
          </p:sp>
          <p:sp>
            <p:nvSpPr>
              <p:cNvPr id="10266" name="Rectangle 6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4" name="Rectangle 7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285750" y="2667000"/>
            <a:ext cx="3810000" cy="1066800"/>
            <a:chOff x="-3" y="400"/>
            <a:chExt cx="1694" cy="986"/>
          </a:xfrm>
        </p:grpSpPr>
        <p:grpSp>
          <p:nvGrpSpPr>
            <p:cNvPr id="10259" name="Group 7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61" name="Rectangle 7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BASE DOUTRINÁRIA</a:t>
                </a:r>
              </a:p>
              <a:p>
                <a:pPr algn="ctr"/>
                <a:r>
                  <a:rPr lang="pt-BR" sz="2000" b="1">
                    <a:latin typeface="Times New Roman" pitchFamily="18" charset="0"/>
                  </a:rPr>
                  <a:t>CONCEPÇÃO DO </a:t>
                </a:r>
              </a:p>
              <a:p>
                <a:pPr algn="ctr"/>
                <a:r>
                  <a:rPr lang="pt-BR" sz="2000" b="1">
                    <a:latin typeface="Times New Roman" pitchFamily="18" charset="0"/>
                  </a:rPr>
                  <a:t>SISTEMA</a:t>
                </a:r>
              </a:p>
            </p:txBody>
          </p:sp>
          <p:sp>
            <p:nvSpPr>
              <p:cNvPr id="10262" name="Rectangle 7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0" name="Rectangle 7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285750" y="3886200"/>
            <a:ext cx="3810000" cy="1371600"/>
            <a:chOff x="-3" y="400"/>
            <a:chExt cx="1694" cy="986"/>
          </a:xfrm>
        </p:grpSpPr>
        <p:grpSp>
          <p:nvGrpSpPr>
            <p:cNvPr id="10255" name="Group 77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57" name="Rectangle 78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BASE ORGANIZACIONAL</a:t>
                </a:r>
              </a:p>
              <a:p>
                <a:pPr algn="ctr"/>
                <a:r>
                  <a:rPr lang="pt-BR" sz="2000" b="1">
                    <a:latin typeface="Times New Roman" pitchFamily="18" charset="0"/>
                  </a:rPr>
                  <a:t>DIRETRIZES DE AÇÕES E SERVIÇOS</a:t>
                </a:r>
              </a:p>
            </p:txBody>
          </p:sp>
          <p:sp>
            <p:nvSpPr>
              <p:cNvPr id="10258" name="Rectangle 7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56" name="Rectangle 80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285750" y="5486400"/>
            <a:ext cx="3810000" cy="1066800"/>
            <a:chOff x="-3" y="400"/>
            <a:chExt cx="1694" cy="986"/>
          </a:xfrm>
        </p:grpSpPr>
        <p:grpSp>
          <p:nvGrpSpPr>
            <p:cNvPr id="10251" name="Group 82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0253" name="Rectangle 83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BASE NORMATIVA SUSTENTAÇÃO LEGAL </a:t>
                </a:r>
              </a:p>
              <a:p>
                <a:pPr algn="ctr"/>
                <a:r>
                  <a:rPr lang="pt-BR" sz="2000" b="1">
                    <a:latin typeface="Times New Roman" pitchFamily="18" charset="0"/>
                  </a:rPr>
                  <a:t>DO SISTEMA</a:t>
                </a:r>
              </a:p>
            </p:txBody>
          </p:sp>
          <p:sp>
            <p:nvSpPr>
              <p:cNvPr id="10254" name="Rectangle 84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52" name="Rectangle 85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9750" y="1066800"/>
            <a:ext cx="9334500" cy="762000"/>
            <a:chOff x="-3" y="400"/>
            <a:chExt cx="1694" cy="467"/>
          </a:xfrm>
        </p:grpSpPr>
        <p:grpSp>
          <p:nvGrpSpPr>
            <p:cNvPr id="11377" name="Group 3"/>
            <p:cNvGrpSpPr>
              <a:grpSpLocks/>
            </p:cNvGrpSpPr>
            <p:nvPr/>
          </p:nvGrpSpPr>
          <p:grpSpPr bwMode="auto">
            <a:xfrm>
              <a:off x="0" y="403"/>
              <a:ext cx="1688" cy="461"/>
              <a:chOff x="0" y="403"/>
              <a:chExt cx="1688" cy="461"/>
            </a:xfrm>
          </p:grpSpPr>
          <p:sp>
            <p:nvSpPr>
              <p:cNvPr id="11379" name="Rectangle 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3200" b="1">
                    <a:latin typeface="Times New Roman" pitchFamily="18" charset="0"/>
                    <a:cs typeface="Times New Roman" pitchFamily="18" charset="0"/>
                  </a:rPr>
                  <a:t>Sistema Único de Saúde</a:t>
                </a:r>
                <a:endParaRPr lang="pt-BR" sz="3200">
                  <a:latin typeface="Times New Roman" pitchFamily="18" charset="0"/>
                </a:endParaRPr>
              </a:p>
            </p:txBody>
          </p:sp>
          <p:sp>
            <p:nvSpPr>
              <p:cNvPr id="11380" name="Rectangle 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8" name="Rectangle 6"/>
            <p:cNvSpPr>
              <a:spLocks noChangeArrowheads="1"/>
            </p:cNvSpPr>
            <p:nvPr/>
          </p:nvSpPr>
          <p:spPr bwMode="auto">
            <a:xfrm>
              <a:off x="-3" y="400"/>
              <a:ext cx="1694" cy="46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934450" y="1828800"/>
            <a:ext cx="2190750" cy="457200"/>
            <a:chOff x="-3" y="400"/>
            <a:chExt cx="1694" cy="986"/>
          </a:xfrm>
        </p:grpSpPr>
        <p:grpSp>
          <p:nvGrpSpPr>
            <p:cNvPr id="11373" name="Group 1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75" name="Rectangle 1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LEI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11376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4" name="Rectangle 1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572000" y="1828800"/>
            <a:ext cx="3714750" cy="685800"/>
            <a:chOff x="-3" y="400"/>
            <a:chExt cx="1694" cy="986"/>
          </a:xfrm>
        </p:grpSpPr>
        <p:grpSp>
          <p:nvGrpSpPr>
            <p:cNvPr id="11369" name="Group 1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71" name="Rectangle 1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ORGANIZAÇÃO</a:t>
                </a:r>
              </a:p>
            </p:txBody>
          </p:sp>
          <p:sp>
            <p:nvSpPr>
              <p:cNvPr id="11372" name="Rectangle 2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70" name="Rectangle 2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809750" y="1828800"/>
            <a:ext cx="2190750" cy="533400"/>
            <a:chOff x="-3" y="400"/>
            <a:chExt cx="1694" cy="986"/>
          </a:xfrm>
        </p:grpSpPr>
        <p:grpSp>
          <p:nvGrpSpPr>
            <p:cNvPr id="11365" name="Group 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67" name="Rectangle 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DOUTRINA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368" name="Rectangle 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66" name="Rectangle 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52400" y="2667000"/>
            <a:ext cx="4000500" cy="609600"/>
            <a:chOff x="-3" y="400"/>
            <a:chExt cx="1694" cy="986"/>
          </a:xfrm>
        </p:grpSpPr>
        <p:grpSp>
          <p:nvGrpSpPr>
            <p:cNvPr id="11361" name="Group 3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63" name="Rectangle 3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18" charset="0"/>
                  </a:rPr>
                  <a:t>UNIVERSALIDADE</a:t>
                </a:r>
              </a:p>
            </p:txBody>
          </p:sp>
          <p:sp>
            <p:nvSpPr>
              <p:cNvPr id="11364" name="Rectangle 3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62" name="Rectangle 3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28600" y="3505200"/>
            <a:ext cx="3810000" cy="990600"/>
            <a:chOff x="-3" y="400"/>
            <a:chExt cx="1694" cy="986"/>
          </a:xfrm>
        </p:grpSpPr>
        <p:grpSp>
          <p:nvGrpSpPr>
            <p:cNvPr id="11357" name="Group 3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9" name="Rectangle 3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18" charset="0"/>
                  </a:rPr>
                  <a:t>IGUALDADE</a:t>
                </a:r>
              </a:p>
              <a:p>
                <a:pPr algn="ctr"/>
                <a:r>
                  <a:rPr lang="pt-BR" b="1">
                    <a:latin typeface="Times New Roman" pitchFamily="18" charset="0"/>
                  </a:rPr>
                  <a:t>EQUIDADE</a:t>
                </a:r>
              </a:p>
            </p:txBody>
          </p:sp>
          <p:sp>
            <p:nvSpPr>
              <p:cNvPr id="11360" name="Rectangle 4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8" name="Rectangle 4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228600" y="4724400"/>
            <a:ext cx="3810000" cy="609600"/>
            <a:chOff x="-3" y="400"/>
            <a:chExt cx="1694" cy="986"/>
          </a:xfrm>
        </p:grpSpPr>
        <p:grpSp>
          <p:nvGrpSpPr>
            <p:cNvPr id="11353" name="Group 4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5" name="Rectangle 4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18" charset="0"/>
                  </a:rPr>
                  <a:t>INTEGRALIDADE</a:t>
                </a:r>
              </a:p>
            </p:txBody>
          </p:sp>
          <p:sp>
            <p:nvSpPr>
              <p:cNvPr id="11356" name="Rectangle 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4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4419600" y="4876800"/>
            <a:ext cx="4000500" cy="457200"/>
            <a:chOff x="-3" y="400"/>
            <a:chExt cx="1694" cy="986"/>
          </a:xfrm>
        </p:grpSpPr>
        <p:grpSp>
          <p:nvGrpSpPr>
            <p:cNvPr id="11349" name="Group 4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51" name="Rectangle 4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RESOLUTIVIDADE</a:t>
                </a:r>
              </a:p>
            </p:txBody>
          </p:sp>
          <p:sp>
            <p:nvSpPr>
              <p:cNvPr id="11352" name="Rectangle 5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50" name="Rectangle 5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4419600" y="4191000"/>
            <a:ext cx="4000500" cy="609600"/>
            <a:chOff x="-3" y="400"/>
            <a:chExt cx="1694" cy="986"/>
          </a:xfrm>
        </p:grpSpPr>
        <p:grpSp>
          <p:nvGrpSpPr>
            <p:cNvPr id="11345" name="Group 5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47" name="Rectangle 5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NÍVEIS DE COMPLEXIDADE</a:t>
                </a:r>
              </a:p>
            </p:txBody>
          </p:sp>
          <p:sp>
            <p:nvSpPr>
              <p:cNvPr id="11348" name="Rectangle 5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46" name="Rectangle 5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4419600" y="3657600"/>
            <a:ext cx="4000500" cy="457200"/>
            <a:chOff x="-3" y="400"/>
            <a:chExt cx="1694" cy="986"/>
          </a:xfrm>
        </p:grpSpPr>
        <p:grpSp>
          <p:nvGrpSpPr>
            <p:cNvPr id="11341" name="Group 5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43" name="Rectangle 5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HIERARQUIZAÇÃO</a:t>
                </a:r>
              </a:p>
            </p:txBody>
          </p:sp>
          <p:sp>
            <p:nvSpPr>
              <p:cNvPr id="11344" name="Rectangle 6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42" name="Rectangle 6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4419600" y="6021388"/>
            <a:ext cx="4000500" cy="609600"/>
            <a:chOff x="-3" y="400"/>
            <a:chExt cx="1694" cy="986"/>
          </a:xfrm>
        </p:grpSpPr>
        <p:grpSp>
          <p:nvGrpSpPr>
            <p:cNvPr id="11337" name="Group 6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9" name="Rectangle 6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1800" b="1">
                    <a:latin typeface="Times New Roman" pitchFamily="18" charset="0"/>
                  </a:rPr>
                  <a:t>PARTICIPAÇÃO DA COMUNIDADE</a:t>
                </a:r>
              </a:p>
            </p:txBody>
          </p:sp>
          <p:sp>
            <p:nvSpPr>
              <p:cNvPr id="11340" name="Rectangle 7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8" name="Rectangle 7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4346575" y="5486400"/>
            <a:ext cx="4144963" cy="381000"/>
            <a:chOff x="-3" y="400"/>
            <a:chExt cx="1694" cy="986"/>
          </a:xfrm>
        </p:grpSpPr>
        <p:grpSp>
          <p:nvGrpSpPr>
            <p:cNvPr id="11333" name="Group 7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5" name="Rectangle 7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CRITÉRIO EPIDEMIOLÓGICO</a:t>
                </a:r>
              </a:p>
            </p:txBody>
          </p:sp>
          <p:sp>
            <p:nvSpPr>
              <p:cNvPr id="11336" name="Rectangle 7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4" name="Rectangle 7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4419600" y="3124200"/>
            <a:ext cx="4000500" cy="457200"/>
            <a:chOff x="-3" y="400"/>
            <a:chExt cx="1694" cy="986"/>
          </a:xfrm>
        </p:grpSpPr>
        <p:grpSp>
          <p:nvGrpSpPr>
            <p:cNvPr id="11329" name="Group 7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31" name="Rectangle 7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REGIONALIZAÇÃO</a:t>
                </a:r>
              </a:p>
            </p:txBody>
          </p:sp>
          <p:sp>
            <p:nvSpPr>
              <p:cNvPr id="11332" name="Rectangle 8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30" name="Rectangle 8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4419600" y="2590800"/>
            <a:ext cx="4000500" cy="457200"/>
            <a:chOff x="-3" y="400"/>
            <a:chExt cx="1694" cy="986"/>
          </a:xfrm>
        </p:grpSpPr>
        <p:grpSp>
          <p:nvGrpSpPr>
            <p:cNvPr id="11325" name="Group 8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27" name="Rectangle 8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</a:rPr>
                  <a:t>DESCENTRALIZAÇÃO</a:t>
                </a:r>
              </a:p>
            </p:txBody>
          </p:sp>
          <p:sp>
            <p:nvSpPr>
              <p:cNvPr id="11328" name="Rectangle 8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26" name="Rectangle 8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0" name="Group 87"/>
          <p:cNvGrpSpPr>
            <a:grpSpLocks/>
          </p:cNvGrpSpPr>
          <p:nvPr/>
        </p:nvGrpSpPr>
        <p:grpSpPr bwMode="auto">
          <a:xfrm>
            <a:off x="8915400" y="2362200"/>
            <a:ext cx="2190750" cy="457200"/>
            <a:chOff x="-3" y="400"/>
            <a:chExt cx="1694" cy="986"/>
          </a:xfrm>
        </p:grpSpPr>
        <p:grpSp>
          <p:nvGrpSpPr>
            <p:cNvPr id="11321" name="Group 8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23" name="Rectangle 8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800" b="1">
                    <a:latin typeface="Times New Roman" pitchFamily="18" charset="0"/>
                    <a:cs typeface="Times New Roman" pitchFamily="18" charset="0"/>
                  </a:rPr>
                  <a:t>CF/88</a:t>
                </a:r>
                <a:endParaRPr lang="pt-BR" sz="2800">
                  <a:latin typeface="Times New Roman" pitchFamily="18" charset="0"/>
                </a:endParaRPr>
              </a:p>
            </p:txBody>
          </p:sp>
          <p:sp>
            <p:nvSpPr>
              <p:cNvPr id="11324" name="Rectangle 9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22" name="Rectangle 9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12" name="Group 92"/>
          <p:cNvGrpSpPr>
            <a:grpSpLocks/>
          </p:cNvGrpSpPr>
          <p:nvPr/>
        </p:nvGrpSpPr>
        <p:grpSpPr bwMode="auto">
          <a:xfrm>
            <a:off x="8915400" y="2971800"/>
            <a:ext cx="2190750" cy="457200"/>
            <a:chOff x="-3" y="400"/>
            <a:chExt cx="1694" cy="986"/>
          </a:xfrm>
        </p:grpSpPr>
        <p:grpSp>
          <p:nvGrpSpPr>
            <p:cNvPr id="11317" name="Group 9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9" name="Rectangle 9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18" charset="0"/>
                    <a:cs typeface="Times New Roman" pitchFamily="18" charset="0"/>
                  </a:rPr>
                  <a:t>LEI 8.080/90</a:t>
                </a:r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1320" name="Rectangle 9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8" name="Rectangle 9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17" name="Group 97"/>
          <p:cNvGrpSpPr>
            <a:grpSpLocks/>
          </p:cNvGrpSpPr>
          <p:nvPr/>
        </p:nvGrpSpPr>
        <p:grpSpPr bwMode="auto">
          <a:xfrm>
            <a:off x="8915400" y="3581400"/>
            <a:ext cx="2190750" cy="457200"/>
            <a:chOff x="-3" y="400"/>
            <a:chExt cx="1694" cy="986"/>
          </a:xfrm>
        </p:grpSpPr>
        <p:grpSp>
          <p:nvGrpSpPr>
            <p:cNvPr id="11313" name="Group 9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5" name="Rectangle 9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b="1">
                    <a:latin typeface="Times New Roman" pitchFamily="18" charset="0"/>
                    <a:cs typeface="Times New Roman" pitchFamily="18" charset="0"/>
                  </a:rPr>
                  <a:t>LEI 8.142/90</a:t>
                </a:r>
                <a:endParaRPr lang="pt-BR">
                  <a:latin typeface="Times New Roman" pitchFamily="18" charset="0"/>
                </a:endParaRPr>
              </a:p>
            </p:txBody>
          </p:sp>
          <p:sp>
            <p:nvSpPr>
              <p:cNvPr id="11316" name="Rectangle 10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4" name="Rectangle 10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22" name="Group 102"/>
          <p:cNvGrpSpPr>
            <a:grpSpLocks/>
          </p:cNvGrpSpPr>
          <p:nvPr/>
        </p:nvGrpSpPr>
        <p:grpSpPr bwMode="auto">
          <a:xfrm>
            <a:off x="9386888" y="4076700"/>
            <a:ext cx="1295400" cy="360363"/>
            <a:chOff x="-3" y="400"/>
            <a:chExt cx="1694" cy="986"/>
          </a:xfrm>
        </p:grpSpPr>
        <p:grpSp>
          <p:nvGrpSpPr>
            <p:cNvPr id="11309" name="Group 10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11" name="Rectangle 10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NOB 91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312" name="Rectangle 10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10" name="Rectangle 10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27" name="Group 122"/>
          <p:cNvGrpSpPr>
            <a:grpSpLocks/>
          </p:cNvGrpSpPr>
          <p:nvPr/>
        </p:nvGrpSpPr>
        <p:grpSpPr bwMode="auto">
          <a:xfrm>
            <a:off x="8523288" y="5589588"/>
            <a:ext cx="2879725" cy="457200"/>
            <a:chOff x="-3" y="400"/>
            <a:chExt cx="1694" cy="986"/>
          </a:xfrm>
        </p:grpSpPr>
        <p:grpSp>
          <p:nvGrpSpPr>
            <p:cNvPr id="11305" name="Group 12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07" name="Rectangle 12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PACTO PELA SAÚDE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308" name="Rectangle 12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06" name="Rectangle 12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32" name="Group 127"/>
          <p:cNvGrpSpPr>
            <a:grpSpLocks/>
          </p:cNvGrpSpPr>
          <p:nvPr/>
        </p:nvGrpSpPr>
        <p:grpSpPr bwMode="auto">
          <a:xfrm>
            <a:off x="9386888" y="4437063"/>
            <a:ext cx="1295400" cy="360362"/>
            <a:chOff x="-3" y="400"/>
            <a:chExt cx="1694" cy="986"/>
          </a:xfrm>
        </p:grpSpPr>
        <p:grpSp>
          <p:nvGrpSpPr>
            <p:cNvPr id="11301" name="Group 12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303" name="Rectangle 12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NOB 93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304" name="Rectangle 13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302" name="Rectangle 13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34" name="Group 132"/>
          <p:cNvGrpSpPr>
            <a:grpSpLocks/>
          </p:cNvGrpSpPr>
          <p:nvPr/>
        </p:nvGrpSpPr>
        <p:grpSpPr bwMode="auto">
          <a:xfrm>
            <a:off x="9386888" y="4797425"/>
            <a:ext cx="1295400" cy="360363"/>
            <a:chOff x="-3" y="400"/>
            <a:chExt cx="1694" cy="986"/>
          </a:xfrm>
        </p:grpSpPr>
        <p:grpSp>
          <p:nvGrpSpPr>
            <p:cNvPr id="11297" name="Group 13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9" name="Rectangle 13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NOB 96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300" name="Rectangle 13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8" name="Rectangle 13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36" name="Group 137"/>
          <p:cNvGrpSpPr>
            <a:grpSpLocks/>
          </p:cNvGrpSpPr>
          <p:nvPr/>
        </p:nvGrpSpPr>
        <p:grpSpPr bwMode="auto">
          <a:xfrm>
            <a:off x="9386888" y="5156200"/>
            <a:ext cx="1295400" cy="360363"/>
            <a:chOff x="-3" y="400"/>
            <a:chExt cx="1694" cy="986"/>
          </a:xfrm>
        </p:grpSpPr>
        <p:grpSp>
          <p:nvGrpSpPr>
            <p:cNvPr id="11293" name="Group 138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5" name="Rectangle 139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NOAS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296" name="Rectangle 140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4" name="Rectangle 141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2138" name="Group 142"/>
          <p:cNvGrpSpPr>
            <a:grpSpLocks/>
          </p:cNvGrpSpPr>
          <p:nvPr/>
        </p:nvGrpSpPr>
        <p:grpSpPr bwMode="auto">
          <a:xfrm>
            <a:off x="8523288" y="6140450"/>
            <a:ext cx="2879725" cy="457200"/>
            <a:chOff x="-3" y="400"/>
            <a:chExt cx="1694" cy="986"/>
          </a:xfrm>
        </p:grpSpPr>
        <p:grpSp>
          <p:nvGrpSpPr>
            <p:cNvPr id="11289" name="Group 143"/>
            <p:cNvGrpSpPr>
              <a:grpSpLocks/>
            </p:cNvGrpSpPr>
            <p:nvPr/>
          </p:nvGrpSpPr>
          <p:grpSpPr bwMode="auto">
            <a:xfrm>
              <a:off x="0" y="403"/>
              <a:ext cx="1688" cy="980"/>
              <a:chOff x="0" y="403"/>
              <a:chExt cx="1688" cy="980"/>
            </a:xfrm>
          </p:grpSpPr>
          <p:sp>
            <p:nvSpPr>
              <p:cNvPr id="11291" name="Rectangle 144"/>
              <p:cNvSpPr>
                <a:spLocks noChangeArrowheads="1"/>
              </p:cNvSpPr>
              <p:nvPr/>
            </p:nvSpPr>
            <p:spPr bwMode="auto">
              <a:xfrm>
                <a:off x="28" y="403"/>
                <a:ext cx="1632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BR" sz="2000" b="1">
                    <a:latin typeface="Times New Roman" pitchFamily="18" charset="0"/>
                    <a:cs typeface="Times New Roman" pitchFamily="18" charset="0"/>
                  </a:rPr>
                  <a:t>DECRETO 7.508/2011</a:t>
                </a:r>
                <a:endParaRPr lang="pt-BR" sz="2000">
                  <a:latin typeface="Times New Roman" pitchFamily="18" charset="0"/>
                </a:endParaRPr>
              </a:p>
            </p:txBody>
          </p:sp>
          <p:sp>
            <p:nvSpPr>
              <p:cNvPr id="11292" name="Rectangle 14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688" cy="9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1290" name="Rectangle 146"/>
            <p:cNvSpPr>
              <a:spLocks noChangeArrowheads="1"/>
            </p:cNvSpPr>
            <p:nvPr/>
          </p:nvSpPr>
          <p:spPr bwMode="auto">
            <a:xfrm>
              <a:off x="-3" y="400"/>
              <a:ext cx="1694" cy="98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465</TotalTime>
  <Words>520</Words>
  <Application>Microsoft Office PowerPoint</Application>
  <PresentationFormat>Personalizar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Times New Roman</vt:lpstr>
      <vt:lpstr>Geometrico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Fadel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Fadel</dc:creator>
  <cp:lastModifiedBy>Luciene Aguiar</cp:lastModifiedBy>
  <cp:revision>147</cp:revision>
  <dcterms:created xsi:type="dcterms:W3CDTF">2009-09-04T13:35:17Z</dcterms:created>
  <dcterms:modified xsi:type="dcterms:W3CDTF">2019-05-08T19:05:16Z</dcterms:modified>
</cp:coreProperties>
</file>