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3" r:id="rId2"/>
    <p:sldId id="324" r:id="rId3"/>
    <p:sldId id="335" r:id="rId4"/>
    <p:sldId id="332" r:id="rId5"/>
    <p:sldId id="326" r:id="rId6"/>
    <p:sldId id="325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29" r:id="rId17"/>
    <p:sldId id="331" r:id="rId18"/>
    <p:sldId id="266" r:id="rId19"/>
    <p:sldId id="350" r:id="rId20"/>
    <p:sldId id="352" r:id="rId21"/>
    <p:sldId id="340" r:id="rId22"/>
    <p:sldId id="336" r:id="rId23"/>
    <p:sldId id="337" r:id="rId24"/>
    <p:sldId id="338" r:id="rId25"/>
    <p:sldId id="339" r:id="rId26"/>
    <p:sldId id="353" r:id="rId27"/>
    <p:sldId id="334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C21E4"/>
    <a:srgbClr val="EE0224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42"/>
    <p:restoredTop sz="92844"/>
  </p:normalViewPr>
  <p:slideViewPr>
    <p:cSldViewPr>
      <p:cViewPr varScale="1">
        <p:scale>
          <a:sx n="86" d="100"/>
          <a:sy n="86" d="100"/>
        </p:scale>
        <p:origin x="77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830\Desktop\ConsumoMundialAgrotoxicos00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Aluno\Desktop\Rafaella\Apresenta&#231;&#227;o%20de%20Bras&#237;lia\Mercado%20Mundial%20201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Aluno\Desktop\Rafaella\Apresenta&#231;&#227;o%20de%20Bras&#237;lia\Mercado%20Mundial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39308358137468"/>
          <c:y val="3.4717923758030414E-2"/>
          <c:w val="0.83624012752127264"/>
          <c:h val="0.74689713930734103"/>
        </c:manualLayout>
      </c:layout>
      <c:lineChart>
        <c:grouping val="standard"/>
        <c:varyColors val="0"/>
        <c:ser>
          <c:idx val="0"/>
          <c:order val="0"/>
          <c:tx>
            <c:strRef>
              <c:f>Brasilxmundo!$A$12</c:f>
              <c:strCache>
                <c:ptCount val="1"/>
                <c:pt idx="0">
                  <c:v>Brasil</c:v>
                </c:pt>
              </c:strCache>
            </c:strRef>
          </c:tx>
          <c:spPr>
            <a:ln w="57150">
              <a:solidFill>
                <a:srgbClr val="0000FF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 w="57150">
                <a:solidFill>
                  <a:srgbClr val="0000FF"/>
                </a:solidFill>
                <a:prstDash val="solid"/>
              </a:ln>
            </c:spPr>
          </c:marker>
          <c:cat>
            <c:numRef>
              <c:f>Brasilxmundo!$B$3:$K$3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Brasilxmundo!$B$12:$K$12</c:f>
              <c:numCache>
                <c:formatCode>#,##0.0</c:formatCode>
                <c:ptCount val="10"/>
                <c:pt idx="0">
                  <c:v>0</c:v>
                </c:pt>
                <c:pt idx="1">
                  <c:v>-7.9999999999999964</c:v>
                </c:pt>
                <c:pt idx="2">
                  <c:v>-24</c:v>
                </c:pt>
                <c:pt idx="3">
                  <c:v>24</c:v>
                </c:pt>
                <c:pt idx="4">
                  <c:v>76</c:v>
                </c:pt>
                <c:pt idx="5">
                  <c:v>68</c:v>
                </c:pt>
                <c:pt idx="6">
                  <c:v>56.000000000000007</c:v>
                </c:pt>
                <c:pt idx="7">
                  <c:v>116</c:v>
                </c:pt>
                <c:pt idx="8">
                  <c:v>184</c:v>
                </c:pt>
                <c:pt idx="9">
                  <c:v>172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Brasilxmundo!$A$13</c:f>
              <c:strCache>
                <c:ptCount val="1"/>
                <c:pt idx="0">
                  <c:v>Mundo</c:v>
                </c:pt>
              </c:strCache>
            </c:strRef>
          </c:tx>
          <c:spPr>
            <a:ln w="5715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 w="57150">
                <a:solidFill>
                  <a:srgbClr val="FF0000"/>
                </a:solidFill>
                <a:prstDash val="solid"/>
              </a:ln>
            </c:spPr>
          </c:marker>
          <c:cat>
            <c:numRef>
              <c:f>Brasilxmundo!$B$3:$K$3</c:f>
              <c:numCache>
                <c:formatCode>General</c:formatCod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numCache>
            </c:numRef>
          </c:cat>
          <c:val>
            <c:numRef>
              <c:f>Brasilxmundo!$B$13:$K$13</c:f>
              <c:numCache>
                <c:formatCode>#,##0.00</c:formatCode>
                <c:ptCount val="10"/>
                <c:pt idx="0">
                  <c:v>0</c:v>
                </c:pt>
                <c:pt idx="1">
                  <c:v>0.73301381449111735</c:v>
                </c:pt>
                <c:pt idx="2">
                  <c:v>-1.655322405251924</c:v>
                </c:pt>
                <c:pt idx="3">
                  <c:v>17.471505094848801</c:v>
                </c:pt>
                <c:pt idx="4">
                  <c:v>41.117241934834247</c:v>
                </c:pt>
                <c:pt idx="5">
                  <c:v>47.24717064722703</c:v>
                </c:pt>
                <c:pt idx="6">
                  <c:v>49.285110153449601</c:v>
                </c:pt>
                <c:pt idx="7">
                  <c:v>67.831970679447423</c:v>
                </c:pt>
                <c:pt idx="8">
                  <c:v>98.4614764992549</c:v>
                </c:pt>
                <c:pt idx="9">
                  <c:v>94.131861935639748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600208"/>
        <c:axId val="320599816"/>
      </c:lineChart>
      <c:catAx>
        <c:axId val="32060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CH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20599816"/>
        <c:crosses val="autoZero"/>
        <c:auto val="1"/>
        <c:lblAlgn val="ctr"/>
        <c:lblOffset val="100"/>
        <c:tickMarkSkip val="1"/>
        <c:noMultiLvlLbl val="0"/>
      </c:catAx>
      <c:valAx>
        <c:axId val="32059981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lang="fr-CH"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2400" b="1"/>
                  <a:t>%</a:t>
                </a:r>
              </a:p>
            </c:rich>
          </c:tx>
          <c:layout>
            <c:manualLayout>
              <c:xMode val="edge"/>
              <c:yMode val="edge"/>
              <c:x val="4.0288403242247424E-2"/>
              <c:y val="0.41204539083032793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fr-CH" sz="1600" b="1" i="0" u="none" strike="noStrike" baseline="0">
                <a:solidFill>
                  <a:srgbClr val="000000"/>
                </a:solidFill>
                <a:latin typeface="Candara" pitchFamily="34" charset="0"/>
                <a:ea typeface="Arial"/>
                <a:cs typeface="Arial"/>
              </a:defRPr>
            </a:pPr>
            <a:endParaRPr lang="pt-BR"/>
          </a:p>
        </c:txPr>
        <c:crossAx val="320600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FFFFFF">
                <a:alpha val="46667"/>
              </a:srgbClr>
            </a:solidFill>
            <a:prstDash val="solid"/>
          </a:ln>
        </c:spPr>
        <c:txPr>
          <a:bodyPr/>
          <a:lstStyle/>
          <a:p>
            <a:pPr rtl="0">
              <a:defRPr lang="fr-CH" sz="1600" b="1" i="0" u="none" strike="noStrike" baseline="0">
                <a:solidFill>
                  <a:schemeClr val="tx1"/>
                </a:solidFill>
                <a:latin typeface="Candara" pitchFamily="34" charset="0"/>
                <a:ea typeface="Arial"/>
                <a:cs typeface="Arial"/>
              </a:defRPr>
            </a:pPr>
            <a:endParaRPr lang="pt-BR"/>
          </a:p>
        </c:txPr>
      </c:dTable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27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00736750011512E-2"/>
                  <c:y val="1.161812907357870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n-US" dirty="0" err="1" smtClean="0"/>
                      <a:t>uropa</a:t>
                    </a:r>
                    <a:r>
                      <a:rPr lang="en-US" dirty="0" smtClean="0"/>
                      <a:t>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10,6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780080121563811E-2"/>
                  <c:y val="-6.7814489695965728E-5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Á</a:t>
                    </a:r>
                    <a:r>
                      <a:rPr lang="en-US" dirty="0" err="1" smtClean="0"/>
                      <a:t>sia</a:t>
                    </a:r>
                    <a:r>
                      <a:rPr lang="en-US" dirty="0" smtClean="0"/>
                      <a:t>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807708246995523E-2"/>
                  <c:y val="-9.7036506800286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A</a:t>
                    </a:r>
                    <a:r>
                      <a:rPr lang="en-US" dirty="0" err="1"/>
                      <a:t>mérica</a:t>
                    </a:r>
                    <a:r>
                      <a:rPr lang="en-US" dirty="0"/>
                      <a:t> </a:t>
                    </a:r>
                    <a:r>
                      <a:rPr lang="en-US" dirty="0" smtClean="0"/>
                      <a:t>Latina;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8,4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939463707387393E-2"/>
                  <c:y val="3.777719172663240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A</a:t>
                    </a:r>
                    <a:r>
                      <a:rPr lang="en-US" dirty="0" err="1"/>
                      <a:t>mérica</a:t>
                    </a:r>
                    <a:r>
                      <a:rPr lang="en-US" dirty="0"/>
                      <a:t> do </a:t>
                    </a:r>
                    <a:r>
                      <a:rPr lang="en-US" dirty="0" smtClean="0"/>
                      <a:t>Norte;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7,9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09799904798338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Á</a:t>
                    </a:r>
                    <a:r>
                      <a:rPr lang="en-US" dirty="0" err="1" smtClean="0"/>
                      <a:t>frica</a:t>
                    </a:r>
                    <a:r>
                      <a:rPr lang="en-US" dirty="0" smtClean="0"/>
                      <a:t>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Plan1!$E$63:$I$63</c:f>
              <c:strCache>
                <c:ptCount val="5"/>
                <c:pt idx="0">
                  <c:v>Europa</c:v>
                </c:pt>
                <c:pt idx="1">
                  <c:v>Ásia</c:v>
                </c:pt>
                <c:pt idx="2">
                  <c:v>América Latina</c:v>
                </c:pt>
                <c:pt idx="3">
                  <c:v>América do Norte</c:v>
                </c:pt>
                <c:pt idx="4">
                  <c:v>África</c:v>
                </c:pt>
              </c:strCache>
            </c:strRef>
          </c:cat>
          <c:val>
            <c:numRef>
              <c:f>Plan1!$E$64:$I$64</c:f>
              <c:numCache>
                <c:formatCode>#,##0</c:formatCode>
                <c:ptCount val="5"/>
                <c:pt idx="0">
                  <c:v>10584</c:v>
                </c:pt>
                <c:pt idx="1">
                  <c:v>9994</c:v>
                </c:pt>
                <c:pt idx="2">
                  <c:v>8385</c:v>
                </c:pt>
                <c:pt idx="3">
                  <c:v>7945</c:v>
                </c:pt>
                <c:pt idx="4">
                  <c:v>1408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="1"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explosion val="20"/>
            <c:spPr>
              <a:solidFill>
                <a:srgbClr val="FFCC00"/>
              </a:solidFill>
            </c:spPr>
          </c:dPt>
          <c:dPt>
            <c:idx val="3"/>
            <c:bubble3D val="0"/>
            <c:spPr>
              <a:solidFill>
                <a:srgbClr val="FFFF66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2.9907893457762211E-2"/>
                  <c:y val="2.754662377929289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E</a:t>
                    </a:r>
                    <a:r>
                      <a:rPr lang="en-US" dirty="0" err="1" smtClean="0"/>
                      <a:t>uropa</a:t>
                    </a:r>
                    <a:r>
                      <a:rPr lang="en-US" dirty="0" smtClean="0"/>
                      <a:t>;</a:t>
                    </a:r>
                  </a:p>
                  <a:p>
                    <a:r>
                      <a:rPr lang="en-US" dirty="0" smtClean="0"/>
                      <a:t>10,6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855545834548878E-3"/>
                  <c:y val="-2.0220448112368603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Á</a:t>
                    </a:r>
                    <a:r>
                      <a:rPr lang="en-US" dirty="0" err="1" smtClean="0"/>
                      <a:t>sia</a:t>
                    </a:r>
                    <a:r>
                      <a:rPr lang="en-US" dirty="0" smtClean="0"/>
                      <a:t>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536339099577293E-2"/>
                  <c:y val="-3.638836686377580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B</a:t>
                    </a:r>
                    <a:r>
                      <a:rPr lang="en-US" dirty="0" err="1" smtClean="0"/>
                      <a:t>rasil</a:t>
                    </a:r>
                    <a:r>
                      <a:rPr lang="en-US" dirty="0" smtClean="0"/>
                      <a:t>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7,3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1060087627985312E-4"/>
                  <c:y val="4.3389153943771503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R</a:t>
                    </a:r>
                    <a:r>
                      <a:rPr lang="en-US" dirty="0" err="1" smtClean="0"/>
                      <a:t>estante</a:t>
                    </a:r>
                    <a:r>
                      <a:rPr lang="en-US" baseline="0" dirty="0" smtClean="0"/>
                      <a:t> da </a:t>
                    </a:r>
                    <a:r>
                      <a:rPr lang="en-US" dirty="0" err="1" smtClean="0"/>
                      <a:t>América</a:t>
                    </a:r>
                    <a:r>
                      <a:rPr lang="en-US" dirty="0" smtClean="0"/>
                      <a:t> Latina;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1,1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2938268296986724E-3"/>
                  <c:y val="8.4724545473039564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solidFill>
                          <a:schemeClr val="bg1"/>
                        </a:solidFill>
                      </a:rPr>
                      <a:t>A</a:t>
                    </a:r>
                    <a:r>
                      <a:rPr lang="en-US" dirty="0" err="1"/>
                      <a:t>mérica</a:t>
                    </a:r>
                    <a:r>
                      <a:rPr lang="en-US" dirty="0"/>
                      <a:t> do </a:t>
                    </a:r>
                    <a:r>
                      <a:rPr lang="en-US" dirty="0" smtClean="0"/>
                      <a:t>Norte;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7,9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2621310050517312E-2"/>
                  <c:y val="1.1489333736001241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>
                        <a:solidFill>
                          <a:schemeClr val="bg1"/>
                        </a:solidFill>
                      </a:rPr>
                      <a:t>Á</a:t>
                    </a:r>
                    <a:r>
                      <a:rPr lang="en-US" dirty="0" err="1" smtClean="0"/>
                      <a:t>frica</a:t>
                    </a:r>
                    <a:r>
                      <a:rPr lang="en-US" dirty="0" smtClean="0"/>
                      <a:t>;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1,4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Plan1!$E$35:$J$35</c:f>
              <c:strCache>
                <c:ptCount val="6"/>
                <c:pt idx="0">
                  <c:v>Europa</c:v>
                </c:pt>
                <c:pt idx="1">
                  <c:v>Ásia</c:v>
                </c:pt>
                <c:pt idx="2">
                  <c:v>Brasil</c:v>
                </c:pt>
                <c:pt idx="3">
                  <c:v>América Latina</c:v>
                </c:pt>
                <c:pt idx="4">
                  <c:v>América do Norte</c:v>
                </c:pt>
                <c:pt idx="5">
                  <c:v>África</c:v>
                </c:pt>
              </c:strCache>
            </c:strRef>
          </c:cat>
          <c:val>
            <c:numRef>
              <c:f>Plan1!$E$36:$J$36</c:f>
              <c:numCache>
                <c:formatCode>#,##0</c:formatCode>
                <c:ptCount val="6"/>
                <c:pt idx="0">
                  <c:v>10584</c:v>
                </c:pt>
                <c:pt idx="1">
                  <c:v>9994</c:v>
                </c:pt>
                <c:pt idx="2">
                  <c:v>7300</c:v>
                </c:pt>
                <c:pt idx="3">
                  <c:v>1085</c:v>
                </c:pt>
                <c:pt idx="4">
                  <c:v>7945</c:v>
                </c:pt>
                <c:pt idx="5">
                  <c:v>1408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600" b="1"/>
      </a:pPr>
      <a:endParaRPr lang="pt-B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4D958-7BED-4DCD-8E27-2FC3AFF2A65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1DD0DF-5F9C-43FF-8481-B735312CD3A3}">
      <dgm:prSet phldrT="[Texto]"/>
      <dgm:spPr/>
      <dgm:t>
        <a:bodyPr/>
        <a:lstStyle/>
        <a:p>
          <a:r>
            <a:rPr lang="pt-BR" dirty="0" smtClean="0"/>
            <a:t>Mapas de exposição humana</a:t>
          </a:r>
          <a:endParaRPr lang="pt-BR" dirty="0"/>
        </a:p>
      </dgm:t>
    </dgm:pt>
    <dgm:pt modelId="{B3DEDA5B-FAEA-4CC0-BE32-F8BA09A61514}" type="parTrans" cxnId="{84A69810-7A7D-4381-9B93-18F0C65F8C07}">
      <dgm:prSet/>
      <dgm:spPr/>
      <dgm:t>
        <a:bodyPr/>
        <a:lstStyle/>
        <a:p>
          <a:endParaRPr lang="pt-BR"/>
        </a:p>
      </dgm:t>
    </dgm:pt>
    <dgm:pt modelId="{B8874CFD-3CAE-4601-AC8B-8B52C5A71E65}" type="sibTrans" cxnId="{84A69810-7A7D-4381-9B93-18F0C65F8C07}">
      <dgm:prSet/>
      <dgm:spPr/>
      <dgm:t>
        <a:bodyPr/>
        <a:lstStyle/>
        <a:p>
          <a:endParaRPr lang="pt-BR"/>
        </a:p>
      </dgm:t>
    </dgm:pt>
    <dgm:pt modelId="{C7CABFCA-DC2B-45A9-9CD7-F15694A88574}">
      <dgm:prSet phldrT="[Texto]"/>
      <dgm:spPr/>
      <dgm:t>
        <a:bodyPr/>
        <a:lstStyle/>
        <a:p>
          <a:r>
            <a:rPr lang="pt-BR" dirty="0" smtClean="0"/>
            <a:t>O que?</a:t>
          </a:r>
          <a:endParaRPr lang="pt-BR" dirty="0"/>
        </a:p>
      </dgm:t>
    </dgm:pt>
    <dgm:pt modelId="{6F25D88B-6849-4A8E-BB73-0D0B3DB5684B}" type="parTrans" cxnId="{641052E1-26E9-40AF-B4CB-9CFA796F2A2E}">
      <dgm:prSet/>
      <dgm:spPr/>
      <dgm:t>
        <a:bodyPr/>
        <a:lstStyle/>
        <a:p>
          <a:endParaRPr lang="pt-BR"/>
        </a:p>
      </dgm:t>
    </dgm:pt>
    <dgm:pt modelId="{8C2E47EC-4ECE-4024-897A-C9F008E38436}" type="sibTrans" cxnId="{641052E1-26E9-40AF-B4CB-9CFA796F2A2E}">
      <dgm:prSet/>
      <dgm:spPr/>
      <dgm:t>
        <a:bodyPr/>
        <a:lstStyle/>
        <a:p>
          <a:endParaRPr lang="pt-BR"/>
        </a:p>
      </dgm:t>
    </dgm:pt>
    <dgm:pt modelId="{2A3FBE19-CAAD-47E6-9BB0-3E4160FF4694}">
      <dgm:prSet phldrT="[Texto]"/>
      <dgm:spPr/>
      <dgm:t>
        <a:bodyPr/>
        <a:lstStyle/>
        <a:p>
          <a:r>
            <a:rPr lang="pt-BR" dirty="0" smtClean="0"/>
            <a:t>Quanto?</a:t>
          </a:r>
          <a:endParaRPr lang="pt-BR" dirty="0"/>
        </a:p>
      </dgm:t>
    </dgm:pt>
    <dgm:pt modelId="{FF8B1D04-8234-4AFC-B055-F4A0CD7F3A4B}" type="parTrans" cxnId="{ACD23409-2632-4C0D-AA6B-6C10A2534FA6}">
      <dgm:prSet/>
      <dgm:spPr/>
      <dgm:t>
        <a:bodyPr/>
        <a:lstStyle/>
        <a:p>
          <a:endParaRPr lang="pt-BR"/>
        </a:p>
      </dgm:t>
    </dgm:pt>
    <dgm:pt modelId="{7816E38E-B92A-4481-B36B-822E9BF3C093}" type="sibTrans" cxnId="{ACD23409-2632-4C0D-AA6B-6C10A2534FA6}">
      <dgm:prSet/>
      <dgm:spPr/>
      <dgm:t>
        <a:bodyPr/>
        <a:lstStyle/>
        <a:p>
          <a:endParaRPr lang="pt-BR"/>
        </a:p>
      </dgm:t>
    </dgm:pt>
    <dgm:pt modelId="{1297F43B-5FBC-4839-8303-35C307DF0517}">
      <dgm:prSet phldrT="[Texto]"/>
      <dgm:spPr/>
      <dgm:t>
        <a:bodyPr/>
        <a:lstStyle/>
        <a:p>
          <a:r>
            <a:rPr lang="pt-BR" dirty="0" smtClean="0"/>
            <a:t>Quem? Onde?</a:t>
          </a:r>
          <a:endParaRPr lang="pt-BR" dirty="0"/>
        </a:p>
      </dgm:t>
    </dgm:pt>
    <dgm:pt modelId="{1CAA3CCC-855E-4B2F-BA1F-103B39AACC26}" type="parTrans" cxnId="{63B40DEA-E8AD-439F-8EDA-FC40FE388037}">
      <dgm:prSet/>
      <dgm:spPr/>
      <dgm:t>
        <a:bodyPr/>
        <a:lstStyle/>
        <a:p>
          <a:endParaRPr lang="pt-BR"/>
        </a:p>
      </dgm:t>
    </dgm:pt>
    <dgm:pt modelId="{0A4FCDA4-217D-45A6-83FE-95BA83B099D8}" type="sibTrans" cxnId="{63B40DEA-E8AD-439F-8EDA-FC40FE388037}">
      <dgm:prSet/>
      <dgm:spPr/>
      <dgm:t>
        <a:bodyPr/>
        <a:lstStyle/>
        <a:p>
          <a:endParaRPr lang="pt-BR"/>
        </a:p>
      </dgm:t>
    </dgm:pt>
    <dgm:pt modelId="{289C2D74-95D5-433E-891A-582F2B8E5ABE}">
      <dgm:prSet phldrT="[Texto]"/>
      <dgm:spPr/>
      <dgm:t>
        <a:bodyPr/>
        <a:lstStyle/>
        <a:p>
          <a:r>
            <a:rPr lang="pt-BR" dirty="0" smtClean="0"/>
            <a:t>Possíveis efeitos?</a:t>
          </a:r>
          <a:endParaRPr lang="pt-BR" dirty="0"/>
        </a:p>
      </dgm:t>
    </dgm:pt>
    <dgm:pt modelId="{835E6C9A-EE9A-4386-B63B-61E78BB630EE}" type="parTrans" cxnId="{8FFAB96A-9B97-41F5-B2A3-3135B5275132}">
      <dgm:prSet/>
      <dgm:spPr/>
      <dgm:t>
        <a:bodyPr/>
        <a:lstStyle/>
        <a:p>
          <a:endParaRPr lang="pt-BR"/>
        </a:p>
      </dgm:t>
    </dgm:pt>
    <dgm:pt modelId="{EEC78EE0-C35D-4302-8D55-0EA475A4C018}" type="sibTrans" cxnId="{8FFAB96A-9B97-41F5-B2A3-3135B5275132}">
      <dgm:prSet/>
      <dgm:spPr/>
      <dgm:t>
        <a:bodyPr/>
        <a:lstStyle/>
        <a:p>
          <a:endParaRPr lang="pt-BR"/>
        </a:p>
      </dgm:t>
    </dgm:pt>
    <dgm:pt modelId="{E69BEB48-8993-4543-875E-4BA3DD8CC31E}" type="pres">
      <dgm:prSet presAssocID="{3864D958-7BED-4DCD-8E27-2FC3AFF2A65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5E9C5DF-8B46-4C68-9EC4-97A039C04FB3}" type="pres">
      <dgm:prSet presAssocID="{A91DD0DF-5F9C-43FF-8481-B735312CD3A3}" presName="centerShape" presStyleLbl="node0" presStyleIdx="0" presStyleCnt="1"/>
      <dgm:spPr/>
      <dgm:t>
        <a:bodyPr/>
        <a:lstStyle/>
        <a:p>
          <a:endParaRPr lang="pt-BR"/>
        </a:p>
      </dgm:t>
    </dgm:pt>
    <dgm:pt modelId="{86EB65D0-51C1-4797-9CC0-8D51583E9632}" type="pres">
      <dgm:prSet presAssocID="{C7CABFCA-DC2B-45A9-9CD7-F15694A885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4E9EC6-057D-4EF7-9335-948CFBC03C77}" type="pres">
      <dgm:prSet presAssocID="{C7CABFCA-DC2B-45A9-9CD7-F15694A88574}" presName="dummy" presStyleCnt="0"/>
      <dgm:spPr/>
    </dgm:pt>
    <dgm:pt modelId="{04ECD6B2-951D-4E23-8063-1987177B6C8E}" type="pres">
      <dgm:prSet presAssocID="{8C2E47EC-4ECE-4024-897A-C9F008E38436}" presName="sibTrans" presStyleLbl="sibTrans2D1" presStyleIdx="0" presStyleCnt="4"/>
      <dgm:spPr/>
      <dgm:t>
        <a:bodyPr/>
        <a:lstStyle/>
        <a:p>
          <a:endParaRPr lang="pt-BR"/>
        </a:p>
      </dgm:t>
    </dgm:pt>
    <dgm:pt modelId="{1B28B483-337B-41F1-9CA2-50BBF86620C1}" type="pres">
      <dgm:prSet presAssocID="{2A3FBE19-CAAD-47E6-9BB0-3E4160FF469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34B1E9-F23F-4B22-9DEA-C8C70914FD0B}" type="pres">
      <dgm:prSet presAssocID="{2A3FBE19-CAAD-47E6-9BB0-3E4160FF4694}" presName="dummy" presStyleCnt="0"/>
      <dgm:spPr/>
    </dgm:pt>
    <dgm:pt modelId="{3EE82E67-1B14-4638-9627-81FC15DD118D}" type="pres">
      <dgm:prSet presAssocID="{7816E38E-B92A-4481-B36B-822E9BF3C093}" presName="sibTrans" presStyleLbl="sibTrans2D1" presStyleIdx="1" presStyleCnt="4"/>
      <dgm:spPr/>
      <dgm:t>
        <a:bodyPr/>
        <a:lstStyle/>
        <a:p>
          <a:endParaRPr lang="pt-BR"/>
        </a:p>
      </dgm:t>
    </dgm:pt>
    <dgm:pt modelId="{28C93994-C9E0-4EDB-AF3D-E3E777B11F55}" type="pres">
      <dgm:prSet presAssocID="{1297F43B-5FBC-4839-8303-35C307DF05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32BEE0-0CF0-4F90-914F-8C6D479A6DD3}" type="pres">
      <dgm:prSet presAssocID="{1297F43B-5FBC-4839-8303-35C307DF0517}" presName="dummy" presStyleCnt="0"/>
      <dgm:spPr/>
    </dgm:pt>
    <dgm:pt modelId="{6950DB98-4DBA-4AB8-9A83-C4221E7000EC}" type="pres">
      <dgm:prSet presAssocID="{0A4FCDA4-217D-45A6-83FE-95BA83B099D8}" presName="sibTrans" presStyleLbl="sibTrans2D1" presStyleIdx="2" presStyleCnt="4"/>
      <dgm:spPr/>
      <dgm:t>
        <a:bodyPr/>
        <a:lstStyle/>
        <a:p>
          <a:endParaRPr lang="pt-BR"/>
        </a:p>
      </dgm:t>
    </dgm:pt>
    <dgm:pt modelId="{651A3FE8-046E-4F47-9461-CA8CC547446F}" type="pres">
      <dgm:prSet presAssocID="{289C2D74-95D5-433E-891A-582F2B8E5A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E7D885-229A-4606-BB89-7E7CDCDA2029}" type="pres">
      <dgm:prSet presAssocID="{289C2D74-95D5-433E-891A-582F2B8E5ABE}" presName="dummy" presStyleCnt="0"/>
      <dgm:spPr/>
    </dgm:pt>
    <dgm:pt modelId="{265C3C5C-4925-4D72-9A9E-26D3612A4474}" type="pres">
      <dgm:prSet presAssocID="{EEC78EE0-C35D-4302-8D55-0EA475A4C018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63E664F4-59C0-4111-A9EE-DFFC065C21C7}" type="presOf" srcId="{2A3FBE19-CAAD-47E6-9BB0-3E4160FF4694}" destId="{1B28B483-337B-41F1-9CA2-50BBF86620C1}" srcOrd="0" destOrd="0" presId="urn:microsoft.com/office/officeart/2005/8/layout/radial6"/>
    <dgm:cxn modelId="{63B40DEA-E8AD-439F-8EDA-FC40FE388037}" srcId="{A91DD0DF-5F9C-43FF-8481-B735312CD3A3}" destId="{1297F43B-5FBC-4839-8303-35C307DF0517}" srcOrd="2" destOrd="0" parTransId="{1CAA3CCC-855E-4B2F-BA1F-103B39AACC26}" sibTransId="{0A4FCDA4-217D-45A6-83FE-95BA83B099D8}"/>
    <dgm:cxn modelId="{84A69810-7A7D-4381-9B93-18F0C65F8C07}" srcId="{3864D958-7BED-4DCD-8E27-2FC3AFF2A65C}" destId="{A91DD0DF-5F9C-43FF-8481-B735312CD3A3}" srcOrd="0" destOrd="0" parTransId="{B3DEDA5B-FAEA-4CC0-BE32-F8BA09A61514}" sibTransId="{B8874CFD-3CAE-4601-AC8B-8B52C5A71E65}"/>
    <dgm:cxn modelId="{641052E1-26E9-40AF-B4CB-9CFA796F2A2E}" srcId="{A91DD0DF-5F9C-43FF-8481-B735312CD3A3}" destId="{C7CABFCA-DC2B-45A9-9CD7-F15694A88574}" srcOrd="0" destOrd="0" parTransId="{6F25D88B-6849-4A8E-BB73-0D0B3DB5684B}" sibTransId="{8C2E47EC-4ECE-4024-897A-C9F008E38436}"/>
    <dgm:cxn modelId="{ACD23409-2632-4C0D-AA6B-6C10A2534FA6}" srcId="{A91DD0DF-5F9C-43FF-8481-B735312CD3A3}" destId="{2A3FBE19-CAAD-47E6-9BB0-3E4160FF4694}" srcOrd="1" destOrd="0" parTransId="{FF8B1D04-8234-4AFC-B055-F4A0CD7F3A4B}" sibTransId="{7816E38E-B92A-4481-B36B-822E9BF3C093}"/>
    <dgm:cxn modelId="{AFAB6FB7-E512-46E6-A657-5D0ECA50C22C}" type="presOf" srcId="{7816E38E-B92A-4481-B36B-822E9BF3C093}" destId="{3EE82E67-1B14-4638-9627-81FC15DD118D}" srcOrd="0" destOrd="0" presId="urn:microsoft.com/office/officeart/2005/8/layout/radial6"/>
    <dgm:cxn modelId="{6DA27458-E805-4EB5-ABE1-32423CC97E7E}" type="presOf" srcId="{EEC78EE0-C35D-4302-8D55-0EA475A4C018}" destId="{265C3C5C-4925-4D72-9A9E-26D3612A4474}" srcOrd="0" destOrd="0" presId="urn:microsoft.com/office/officeart/2005/8/layout/radial6"/>
    <dgm:cxn modelId="{74F8CA66-D4CD-4310-8955-F9AD1A1A04E5}" type="presOf" srcId="{1297F43B-5FBC-4839-8303-35C307DF0517}" destId="{28C93994-C9E0-4EDB-AF3D-E3E777B11F55}" srcOrd="0" destOrd="0" presId="urn:microsoft.com/office/officeart/2005/8/layout/radial6"/>
    <dgm:cxn modelId="{8FFAB96A-9B97-41F5-B2A3-3135B5275132}" srcId="{A91DD0DF-5F9C-43FF-8481-B735312CD3A3}" destId="{289C2D74-95D5-433E-891A-582F2B8E5ABE}" srcOrd="3" destOrd="0" parTransId="{835E6C9A-EE9A-4386-B63B-61E78BB630EE}" sibTransId="{EEC78EE0-C35D-4302-8D55-0EA475A4C018}"/>
    <dgm:cxn modelId="{BF596F00-2700-45E8-A219-B645B9BBC5BC}" type="presOf" srcId="{0A4FCDA4-217D-45A6-83FE-95BA83B099D8}" destId="{6950DB98-4DBA-4AB8-9A83-C4221E7000EC}" srcOrd="0" destOrd="0" presId="urn:microsoft.com/office/officeart/2005/8/layout/radial6"/>
    <dgm:cxn modelId="{F4311390-CE99-4200-A3FD-CD2330F58BA5}" type="presOf" srcId="{3864D958-7BED-4DCD-8E27-2FC3AFF2A65C}" destId="{E69BEB48-8993-4543-875E-4BA3DD8CC31E}" srcOrd="0" destOrd="0" presId="urn:microsoft.com/office/officeart/2005/8/layout/radial6"/>
    <dgm:cxn modelId="{FB584896-738D-4079-A4A3-9183359E5A2E}" type="presOf" srcId="{A91DD0DF-5F9C-43FF-8481-B735312CD3A3}" destId="{55E9C5DF-8B46-4C68-9EC4-97A039C04FB3}" srcOrd="0" destOrd="0" presId="urn:microsoft.com/office/officeart/2005/8/layout/radial6"/>
    <dgm:cxn modelId="{76CE245D-5A11-4A62-B99A-2521115DFF78}" type="presOf" srcId="{8C2E47EC-4ECE-4024-897A-C9F008E38436}" destId="{04ECD6B2-951D-4E23-8063-1987177B6C8E}" srcOrd="0" destOrd="0" presId="urn:microsoft.com/office/officeart/2005/8/layout/radial6"/>
    <dgm:cxn modelId="{668776CB-7C4D-4910-BDC5-CECDD775D060}" type="presOf" srcId="{C7CABFCA-DC2B-45A9-9CD7-F15694A88574}" destId="{86EB65D0-51C1-4797-9CC0-8D51583E9632}" srcOrd="0" destOrd="0" presId="urn:microsoft.com/office/officeart/2005/8/layout/radial6"/>
    <dgm:cxn modelId="{8B610801-812A-47C0-80AE-06FEB0BBD650}" type="presOf" srcId="{289C2D74-95D5-433E-891A-582F2B8E5ABE}" destId="{651A3FE8-046E-4F47-9461-CA8CC547446F}" srcOrd="0" destOrd="0" presId="urn:microsoft.com/office/officeart/2005/8/layout/radial6"/>
    <dgm:cxn modelId="{3F66F2B7-B82D-474D-8BF6-99E09D3B9CB8}" type="presParOf" srcId="{E69BEB48-8993-4543-875E-4BA3DD8CC31E}" destId="{55E9C5DF-8B46-4C68-9EC4-97A039C04FB3}" srcOrd="0" destOrd="0" presId="urn:microsoft.com/office/officeart/2005/8/layout/radial6"/>
    <dgm:cxn modelId="{BB27B9E5-A75A-4CA2-95FF-F98FE17DE8A6}" type="presParOf" srcId="{E69BEB48-8993-4543-875E-4BA3DD8CC31E}" destId="{86EB65D0-51C1-4797-9CC0-8D51583E9632}" srcOrd="1" destOrd="0" presId="urn:microsoft.com/office/officeart/2005/8/layout/radial6"/>
    <dgm:cxn modelId="{E86FF9A5-2BD3-431B-AABE-62A7342C87D4}" type="presParOf" srcId="{E69BEB48-8993-4543-875E-4BA3DD8CC31E}" destId="{0F4E9EC6-057D-4EF7-9335-948CFBC03C77}" srcOrd="2" destOrd="0" presId="urn:microsoft.com/office/officeart/2005/8/layout/radial6"/>
    <dgm:cxn modelId="{77A219A6-6BFC-42D4-8F16-1D6CC13A6EB2}" type="presParOf" srcId="{E69BEB48-8993-4543-875E-4BA3DD8CC31E}" destId="{04ECD6B2-951D-4E23-8063-1987177B6C8E}" srcOrd="3" destOrd="0" presId="urn:microsoft.com/office/officeart/2005/8/layout/radial6"/>
    <dgm:cxn modelId="{2E512EC5-7056-45D6-8EB1-D87B48C7A850}" type="presParOf" srcId="{E69BEB48-8993-4543-875E-4BA3DD8CC31E}" destId="{1B28B483-337B-41F1-9CA2-50BBF86620C1}" srcOrd="4" destOrd="0" presId="urn:microsoft.com/office/officeart/2005/8/layout/radial6"/>
    <dgm:cxn modelId="{570443B6-A38D-4F06-A671-C252C3285C99}" type="presParOf" srcId="{E69BEB48-8993-4543-875E-4BA3DD8CC31E}" destId="{AF34B1E9-F23F-4B22-9DEA-C8C70914FD0B}" srcOrd="5" destOrd="0" presId="urn:microsoft.com/office/officeart/2005/8/layout/radial6"/>
    <dgm:cxn modelId="{15269D64-E263-48C7-9138-FC35F97660A9}" type="presParOf" srcId="{E69BEB48-8993-4543-875E-4BA3DD8CC31E}" destId="{3EE82E67-1B14-4638-9627-81FC15DD118D}" srcOrd="6" destOrd="0" presId="urn:microsoft.com/office/officeart/2005/8/layout/radial6"/>
    <dgm:cxn modelId="{BE590CFD-55F0-42DE-870D-173696FE1C39}" type="presParOf" srcId="{E69BEB48-8993-4543-875E-4BA3DD8CC31E}" destId="{28C93994-C9E0-4EDB-AF3D-E3E777B11F55}" srcOrd="7" destOrd="0" presId="urn:microsoft.com/office/officeart/2005/8/layout/radial6"/>
    <dgm:cxn modelId="{BFE969E0-34B7-46CA-ADBD-B5372785BBB1}" type="presParOf" srcId="{E69BEB48-8993-4543-875E-4BA3DD8CC31E}" destId="{F132BEE0-0CF0-4F90-914F-8C6D479A6DD3}" srcOrd="8" destOrd="0" presId="urn:microsoft.com/office/officeart/2005/8/layout/radial6"/>
    <dgm:cxn modelId="{4AB04E07-4A13-4E07-A4D3-4E6B9DB54DCB}" type="presParOf" srcId="{E69BEB48-8993-4543-875E-4BA3DD8CC31E}" destId="{6950DB98-4DBA-4AB8-9A83-C4221E7000EC}" srcOrd="9" destOrd="0" presId="urn:microsoft.com/office/officeart/2005/8/layout/radial6"/>
    <dgm:cxn modelId="{874BF10B-1A15-4D2D-BE0B-9D8D62DDCBFC}" type="presParOf" srcId="{E69BEB48-8993-4543-875E-4BA3DD8CC31E}" destId="{651A3FE8-046E-4F47-9461-CA8CC547446F}" srcOrd="10" destOrd="0" presId="urn:microsoft.com/office/officeart/2005/8/layout/radial6"/>
    <dgm:cxn modelId="{8A71EB5A-F629-4494-8407-E1A4DA077FAF}" type="presParOf" srcId="{E69BEB48-8993-4543-875E-4BA3DD8CC31E}" destId="{46E7D885-229A-4606-BB89-7E7CDCDA2029}" srcOrd="11" destOrd="0" presId="urn:microsoft.com/office/officeart/2005/8/layout/radial6"/>
    <dgm:cxn modelId="{62B3914A-5CFF-456A-BA7C-BABEB1C51B29}" type="presParOf" srcId="{E69BEB48-8993-4543-875E-4BA3DD8CC31E}" destId="{265C3C5C-4925-4D72-9A9E-26D3612A447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B107E-CA72-4480-B09E-D91F51F9E30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10020C-81E0-46BE-A0F5-FD07C21893D1}">
      <dgm:prSet phldrT="[Texto]"/>
      <dgm:spPr/>
      <dgm:t>
        <a:bodyPr/>
        <a:lstStyle/>
        <a:p>
          <a:r>
            <a:rPr lang="pt-BR" b="1" dirty="0" smtClean="0"/>
            <a:t>Centros de Informação e Assistência Toxicológica</a:t>
          </a:r>
          <a:endParaRPr lang="pt-BR" b="1" dirty="0"/>
        </a:p>
      </dgm:t>
    </dgm:pt>
    <dgm:pt modelId="{96C63222-2A87-4ED4-A3C2-CE07BB494D07}" type="parTrans" cxnId="{B448AB9D-BB44-463A-9134-B2D41FE37B01}">
      <dgm:prSet/>
      <dgm:spPr/>
      <dgm:t>
        <a:bodyPr/>
        <a:lstStyle/>
        <a:p>
          <a:endParaRPr lang="pt-BR"/>
        </a:p>
      </dgm:t>
    </dgm:pt>
    <dgm:pt modelId="{BB4332C5-1B98-40D6-964A-2993FDB739BB}" type="sibTrans" cxnId="{B448AB9D-BB44-463A-9134-B2D41FE37B01}">
      <dgm:prSet/>
      <dgm:spPr/>
      <dgm:t>
        <a:bodyPr/>
        <a:lstStyle/>
        <a:p>
          <a:endParaRPr lang="pt-BR"/>
        </a:p>
      </dgm:t>
    </dgm:pt>
    <dgm:pt modelId="{9299BB28-77ED-4B4F-940A-304C1D21FECA}">
      <dgm:prSet phldrT="[Texto]"/>
      <dgm:spPr/>
      <dgm:t>
        <a:bodyPr/>
        <a:lstStyle/>
        <a:p>
          <a:r>
            <a:rPr lang="pt-BR" b="1" dirty="0" smtClean="0"/>
            <a:t>Unidades de saúde (urgência e emergência)</a:t>
          </a:r>
          <a:endParaRPr lang="pt-BR" b="1" dirty="0"/>
        </a:p>
      </dgm:t>
    </dgm:pt>
    <dgm:pt modelId="{8774CA11-7983-4009-AE60-21ABD4596D9C}" type="parTrans" cxnId="{085A11A9-DE4A-4F20-AF91-5044665B93A5}">
      <dgm:prSet/>
      <dgm:spPr/>
      <dgm:t>
        <a:bodyPr/>
        <a:lstStyle/>
        <a:p>
          <a:endParaRPr lang="pt-BR"/>
        </a:p>
      </dgm:t>
    </dgm:pt>
    <dgm:pt modelId="{29738C14-F96A-4FF5-9B64-3C4E08AE05DD}" type="sibTrans" cxnId="{085A11A9-DE4A-4F20-AF91-5044665B93A5}">
      <dgm:prSet/>
      <dgm:spPr/>
      <dgm:t>
        <a:bodyPr/>
        <a:lstStyle/>
        <a:p>
          <a:endParaRPr lang="pt-BR"/>
        </a:p>
      </dgm:t>
    </dgm:pt>
    <dgm:pt modelId="{CE00EE5E-109F-4E6D-8E7A-42D9D0AEA478}">
      <dgm:prSet phldrT="[Texto]"/>
      <dgm:spPr/>
      <dgm:t>
        <a:bodyPr/>
        <a:lstStyle/>
        <a:p>
          <a:r>
            <a:rPr lang="pt-BR" b="1" dirty="0" smtClean="0"/>
            <a:t>Profissionais de saúde</a:t>
          </a:r>
          <a:endParaRPr lang="pt-BR" b="1" dirty="0"/>
        </a:p>
      </dgm:t>
    </dgm:pt>
    <dgm:pt modelId="{B5BD03D0-95C9-4A13-93C6-8BD3D12041E5}" type="parTrans" cxnId="{E64EE2FA-8F07-450B-858E-0C92D7A73C47}">
      <dgm:prSet/>
      <dgm:spPr/>
      <dgm:t>
        <a:bodyPr/>
        <a:lstStyle/>
        <a:p>
          <a:endParaRPr lang="pt-BR"/>
        </a:p>
      </dgm:t>
    </dgm:pt>
    <dgm:pt modelId="{99EB028B-2CF1-428F-ABBC-36ED16294079}" type="sibTrans" cxnId="{E64EE2FA-8F07-450B-858E-0C92D7A73C47}">
      <dgm:prSet/>
      <dgm:spPr/>
      <dgm:t>
        <a:bodyPr/>
        <a:lstStyle/>
        <a:p>
          <a:endParaRPr lang="pt-BR"/>
        </a:p>
      </dgm:t>
    </dgm:pt>
    <dgm:pt modelId="{70284CBA-B007-44AC-B93F-1A2149F4D6FE}" type="pres">
      <dgm:prSet presAssocID="{378B107E-CA72-4480-B09E-D91F51F9E30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F12D5F4-9EE2-4EA0-ABBF-B55F59C03234}" type="pres">
      <dgm:prSet presAssocID="{B510020C-81E0-46BE-A0F5-FD07C21893D1}" presName="Accent1" presStyleCnt="0"/>
      <dgm:spPr/>
    </dgm:pt>
    <dgm:pt modelId="{99233C5A-8076-4B11-8E4D-BC1AA1C83474}" type="pres">
      <dgm:prSet presAssocID="{B510020C-81E0-46BE-A0F5-FD07C21893D1}" presName="Accent" presStyleLbl="node1" presStyleIdx="0" presStyleCnt="3"/>
      <dgm:spPr/>
    </dgm:pt>
    <dgm:pt modelId="{AA08B42A-5E11-4A4A-8C3A-B6ADA3C772E1}" type="pres">
      <dgm:prSet presAssocID="{B510020C-81E0-46BE-A0F5-FD07C21893D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4CC554-4524-46E3-AAD4-BF5185D27C85}" type="pres">
      <dgm:prSet presAssocID="{9299BB28-77ED-4B4F-940A-304C1D21FECA}" presName="Accent2" presStyleCnt="0"/>
      <dgm:spPr/>
    </dgm:pt>
    <dgm:pt modelId="{8FC66016-97B0-47E3-B366-D19BDA0D2B54}" type="pres">
      <dgm:prSet presAssocID="{9299BB28-77ED-4B4F-940A-304C1D21FECA}" presName="Accent" presStyleLbl="node1" presStyleIdx="1" presStyleCnt="3"/>
      <dgm:spPr/>
    </dgm:pt>
    <dgm:pt modelId="{A1517F56-7D29-46EF-B2A0-0B0218598C15}" type="pres">
      <dgm:prSet presAssocID="{9299BB28-77ED-4B4F-940A-304C1D21FEC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330EE7-3A42-461F-AD9E-3C4D6F86F6E0}" type="pres">
      <dgm:prSet presAssocID="{CE00EE5E-109F-4E6D-8E7A-42D9D0AEA478}" presName="Accent3" presStyleCnt="0"/>
      <dgm:spPr/>
    </dgm:pt>
    <dgm:pt modelId="{A41E943E-D89C-453E-B6CA-321CEC3C2F11}" type="pres">
      <dgm:prSet presAssocID="{CE00EE5E-109F-4E6D-8E7A-42D9D0AEA478}" presName="Accent" presStyleLbl="node1" presStyleIdx="2" presStyleCnt="3"/>
      <dgm:spPr/>
    </dgm:pt>
    <dgm:pt modelId="{30AC8F18-4EF4-46E6-B8FB-687E213413BD}" type="pres">
      <dgm:prSet presAssocID="{CE00EE5E-109F-4E6D-8E7A-42D9D0AEA47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5A11A9-DE4A-4F20-AF91-5044665B93A5}" srcId="{378B107E-CA72-4480-B09E-D91F51F9E303}" destId="{9299BB28-77ED-4B4F-940A-304C1D21FECA}" srcOrd="1" destOrd="0" parTransId="{8774CA11-7983-4009-AE60-21ABD4596D9C}" sibTransId="{29738C14-F96A-4FF5-9B64-3C4E08AE05DD}"/>
    <dgm:cxn modelId="{041D42B3-148B-4515-B1BB-D62BF912FC15}" type="presOf" srcId="{B510020C-81E0-46BE-A0F5-FD07C21893D1}" destId="{AA08B42A-5E11-4A4A-8C3A-B6ADA3C772E1}" srcOrd="0" destOrd="0" presId="urn:microsoft.com/office/officeart/2009/layout/CircleArrowProcess"/>
    <dgm:cxn modelId="{3D0F440D-0F8B-4F18-9D8B-0F032C94A157}" type="presOf" srcId="{9299BB28-77ED-4B4F-940A-304C1D21FECA}" destId="{A1517F56-7D29-46EF-B2A0-0B0218598C15}" srcOrd="0" destOrd="0" presId="urn:microsoft.com/office/officeart/2009/layout/CircleArrowProcess"/>
    <dgm:cxn modelId="{E37F2EA1-4644-439A-9B15-53AD3EEBCC41}" type="presOf" srcId="{378B107E-CA72-4480-B09E-D91F51F9E303}" destId="{70284CBA-B007-44AC-B93F-1A2149F4D6FE}" srcOrd="0" destOrd="0" presId="urn:microsoft.com/office/officeart/2009/layout/CircleArrowProcess"/>
    <dgm:cxn modelId="{4E742C05-9DDB-4755-A720-6E7C3435CFAF}" type="presOf" srcId="{CE00EE5E-109F-4E6D-8E7A-42D9D0AEA478}" destId="{30AC8F18-4EF4-46E6-B8FB-687E213413BD}" srcOrd="0" destOrd="0" presId="urn:microsoft.com/office/officeart/2009/layout/CircleArrowProcess"/>
    <dgm:cxn modelId="{E64EE2FA-8F07-450B-858E-0C92D7A73C47}" srcId="{378B107E-CA72-4480-B09E-D91F51F9E303}" destId="{CE00EE5E-109F-4E6D-8E7A-42D9D0AEA478}" srcOrd="2" destOrd="0" parTransId="{B5BD03D0-95C9-4A13-93C6-8BD3D12041E5}" sibTransId="{99EB028B-2CF1-428F-ABBC-36ED16294079}"/>
    <dgm:cxn modelId="{B448AB9D-BB44-463A-9134-B2D41FE37B01}" srcId="{378B107E-CA72-4480-B09E-D91F51F9E303}" destId="{B510020C-81E0-46BE-A0F5-FD07C21893D1}" srcOrd="0" destOrd="0" parTransId="{96C63222-2A87-4ED4-A3C2-CE07BB494D07}" sibTransId="{BB4332C5-1B98-40D6-964A-2993FDB739BB}"/>
    <dgm:cxn modelId="{F13C0EC7-DA26-4FFA-BD01-EB8E7B9AC79C}" type="presParOf" srcId="{70284CBA-B007-44AC-B93F-1A2149F4D6FE}" destId="{0F12D5F4-9EE2-4EA0-ABBF-B55F59C03234}" srcOrd="0" destOrd="0" presId="urn:microsoft.com/office/officeart/2009/layout/CircleArrowProcess"/>
    <dgm:cxn modelId="{FAFE2BF9-4325-43E3-B3C7-F082F4ADBD62}" type="presParOf" srcId="{0F12D5F4-9EE2-4EA0-ABBF-B55F59C03234}" destId="{99233C5A-8076-4B11-8E4D-BC1AA1C83474}" srcOrd="0" destOrd="0" presId="urn:microsoft.com/office/officeart/2009/layout/CircleArrowProcess"/>
    <dgm:cxn modelId="{3A8BEA9B-5D7C-4870-9E59-1B213E58574E}" type="presParOf" srcId="{70284CBA-B007-44AC-B93F-1A2149F4D6FE}" destId="{AA08B42A-5E11-4A4A-8C3A-B6ADA3C772E1}" srcOrd="1" destOrd="0" presId="urn:microsoft.com/office/officeart/2009/layout/CircleArrowProcess"/>
    <dgm:cxn modelId="{FC79DB38-8C60-4EC3-9430-4F90A28489BB}" type="presParOf" srcId="{70284CBA-B007-44AC-B93F-1A2149F4D6FE}" destId="{BF4CC554-4524-46E3-AAD4-BF5185D27C85}" srcOrd="2" destOrd="0" presId="urn:microsoft.com/office/officeart/2009/layout/CircleArrowProcess"/>
    <dgm:cxn modelId="{8D42C3DC-10B8-4014-8203-BE00A60F5EF5}" type="presParOf" srcId="{BF4CC554-4524-46E3-AAD4-BF5185D27C85}" destId="{8FC66016-97B0-47E3-B366-D19BDA0D2B54}" srcOrd="0" destOrd="0" presId="urn:microsoft.com/office/officeart/2009/layout/CircleArrowProcess"/>
    <dgm:cxn modelId="{846EC54C-8B9F-4F2C-A6D4-1FEAD16FBD57}" type="presParOf" srcId="{70284CBA-B007-44AC-B93F-1A2149F4D6FE}" destId="{A1517F56-7D29-46EF-B2A0-0B0218598C15}" srcOrd="3" destOrd="0" presId="urn:microsoft.com/office/officeart/2009/layout/CircleArrowProcess"/>
    <dgm:cxn modelId="{3754B10D-6645-4D59-8F50-F3DCDB2004F0}" type="presParOf" srcId="{70284CBA-B007-44AC-B93F-1A2149F4D6FE}" destId="{8E330EE7-3A42-461F-AD9E-3C4D6F86F6E0}" srcOrd="4" destOrd="0" presId="urn:microsoft.com/office/officeart/2009/layout/CircleArrowProcess"/>
    <dgm:cxn modelId="{E9BC3532-8269-4331-B9A4-A266E261D602}" type="presParOf" srcId="{8E330EE7-3A42-461F-AD9E-3C4D6F86F6E0}" destId="{A41E943E-D89C-453E-B6CA-321CEC3C2F11}" srcOrd="0" destOrd="0" presId="urn:microsoft.com/office/officeart/2009/layout/CircleArrowProcess"/>
    <dgm:cxn modelId="{182763B0-D30C-4225-9D97-56B77F80747C}" type="presParOf" srcId="{70284CBA-B007-44AC-B93F-1A2149F4D6FE}" destId="{30AC8F18-4EF4-46E6-B8FB-687E213413B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C3C5C-4925-4D72-9A9E-26D3612A4474}">
      <dsp:nvSpPr>
        <dsp:cNvPr id="0" name=""/>
        <dsp:cNvSpPr/>
      </dsp:nvSpPr>
      <dsp:spPr>
        <a:xfrm>
          <a:off x="521170" y="349556"/>
          <a:ext cx="2332652" cy="2332652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0DB98-4DBA-4AB8-9A83-C4221E7000EC}">
      <dsp:nvSpPr>
        <dsp:cNvPr id="0" name=""/>
        <dsp:cNvSpPr/>
      </dsp:nvSpPr>
      <dsp:spPr>
        <a:xfrm>
          <a:off x="521170" y="349556"/>
          <a:ext cx="2332652" cy="2332652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82E67-1B14-4638-9627-81FC15DD118D}">
      <dsp:nvSpPr>
        <dsp:cNvPr id="0" name=""/>
        <dsp:cNvSpPr/>
      </dsp:nvSpPr>
      <dsp:spPr>
        <a:xfrm>
          <a:off x="521170" y="349556"/>
          <a:ext cx="2332652" cy="2332652"/>
        </a:xfrm>
        <a:prstGeom prst="blockArc">
          <a:avLst>
            <a:gd name="adj1" fmla="val 0"/>
            <a:gd name="adj2" fmla="val 54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CD6B2-951D-4E23-8063-1987177B6C8E}">
      <dsp:nvSpPr>
        <dsp:cNvPr id="0" name=""/>
        <dsp:cNvSpPr/>
      </dsp:nvSpPr>
      <dsp:spPr>
        <a:xfrm>
          <a:off x="521170" y="349556"/>
          <a:ext cx="2332652" cy="2332652"/>
        </a:xfrm>
        <a:prstGeom prst="blockArc">
          <a:avLst>
            <a:gd name="adj1" fmla="val 16200000"/>
            <a:gd name="adj2" fmla="val 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9C5DF-8B46-4C68-9EC4-97A039C04FB3}">
      <dsp:nvSpPr>
        <dsp:cNvPr id="0" name=""/>
        <dsp:cNvSpPr/>
      </dsp:nvSpPr>
      <dsp:spPr>
        <a:xfrm>
          <a:off x="1150266" y="978652"/>
          <a:ext cx="1074460" cy="10744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Mapas de exposição humana</a:t>
          </a:r>
          <a:endParaRPr lang="pt-BR" sz="1400" kern="1200" dirty="0"/>
        </a:p>
      </dsp:txBody>
      <dsp:txXfrm>
        <a:off x="1307617" y="1136003"/>
        <a:ext cx="759758" cy="759758"/>
      </dsp:txXfrm>
    </dsp:sp>
    <dsp:sp modelId="{86EB65D0-51C1-4797-9CC0-8D51583E9632}">
      <dsp:nvSpPr>
        <dsp:cNvPr id="0" name=""/>
        <dsp:cNvSpPr/>
      </dsp:nvSpPr>
      <dsp:spPr>
        <a:xfrm>
          <a:off x="1311435" y="571"/>
          <a:ext cx="752122" cy="752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O que?</a:t>
          </a:r>
          <a:endParaRPr lang="pt-BR" sz="1000" kern="1200" dirty="0"/>
        </a:p>
      </dsp:txBody>
      <dsp:txXfrm>
        <a:off x="1421581" y="110717"/>
        <a:ext cx="531830" cy="531830"/>
      </dsp:txXfrm>
    </dsp:sp>
    <dsp:sp modelId="{1B28B483-337B-41F1-9CA2-50BBF86620C1}">
      <dsp:nvSpPr>
        <dsp:cNvPr id="0" name=""/>
        <dsp:cNvSpPr/>
      </dsp:nvSpPr>
      <dsp:spPr>
        <a:xfrm>
          <a:off x="2450685" y="1139821"/>
          <a:ext cx="752122" cy="752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Quanto?</a:t>
          </a:r>
          <a:endParaRPr lang="pt-BR" sz="1000" kern="1200" dirty="0"/>
        </a:p>
      </dsp:txBody>
      <dsp:txXfrm>
        <a:off x="2560831" y="1249967"/>
        <a:ext cx="531830" cy="531830"/>
      </dsp:txXfrm>
    </dsp:sp>
    <dsp:sp modelId="{28C93994-C9E0-4EDB-AF3D-E3E777B11F55}">
      <dsp:nvSpPr>
        <dsp:cNvPr id="0" name=""/>
        <dsp:cNvSpPr/>
      </dsp:nvSpPr>
      <dsp:spPr>
        <a:xfrm>
          <a:off x="1311435" y="2279071"/>
          <a:ext cx="752122" cy="752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Quem? Onde?</a:t>
          </a:r>
          <a:endParaRPr lang="pt-BR" sz="1000" kern="1200" dirty="0"/>
        </a:p>
      </dsp:txBody>
      <dsp:txXfrm>
        <a:off x="1421581" y="2389217"/>
        <a:ext cx="531830" cy="531830"/>
      </dsp:txXfrm>
    </dsp:sp>
    <dsp:sp modelId="{651A3FE8-046E-4F47-9461-CA8CC547446F}">
      <dsp:nvSpPr>
        <dsp:cNvPr id="0" name=""/>
        <dsp:cNvSpPr/>
      </dsp:nvSpPr>
      <dsp:spPr>
        <a:xfrm>
          <a:off x="172185" y="1139821"/>
          <a:ext cx="752122" cy="7521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Possíveis efeitos?</a:t>
          </a:r>
          <a:endParaRPr lang="pt-BR" sz="1000" kern="1200" dirty="0"/>
        </a:p>
      </dsp:txBody>
      <dsp:txXfrm>
        <a:off x="282331" y="1249967"/>
        <a:ext cx="531830" cy="531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33C5A-8076-4B11-8E4D-BC1AA1C83474}">
      <dsp:nvSpPr>
        <dsp:cNvPr id="0" name=""/>
        <dsp:cNvSpPr/>
      </dsp:nvSpPr>
      <dsp:spPr>
        <a:xfrm>
          <a:off x="1632314" y="0"/>
          <a:ext cx="1522933" cy="152316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8B42A-5E11-4A4A-8C3A-B6ADA3C772E1}">
      <dsp:nvSpPr>
        <dsp:cNvPr id="0" name=""/>
        <dsp:cNvSpPr/>
      </dsp:nvSpPr>
      <dsp:spPr>
        <a:xfrm>
          <a:off x="1968932" y="549908"/>
          <a:ext cx="846264" cy="4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/>
            <a:t>Centros de Informação e Assistência Toxicológica</a:t>
          </a:r>
          <a:endParaRPr lang="pt-BR" sz="700" b="1" kern="1200" dirty="0"/>
        </a:p>
      </dsp:txBody>
      <dsp:txXfrm>
        <a:off x="1968932" y="549908"/>
        <a:ext cx="846264" cy="423031"/>
      </dsp:txXfrm>
    </dsp:sp>
    <dsp:sp modelId="{8FC66016-97B0-47E3-B366-D19BDA0D2B54}">
      <dsp:nvSpPr>
        <dsp:cNvPr id="0" name=""/>
        <dsp:cNvSpPr/>
      </dsp:nvSpPr>
      <dsp:spPr>
        <a:xfrm>
          <a:off x="1209324" y="875171"/>
          <a:ext cx="1522933" cy="152316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17F56-7D29-46EF-B2A0-0B0218598C15}">
      <dsp:nvSpPr>
        <dsp:cNvPr id="0" name=""/>
        <dsp:cNvSpPr/>
      </dsp:nvSpPr>
      <dsp:spPr>
        <a:xfrm>
          <a:off x="1547658" y="1430142"/>
          <a:ext cx="846264" cy="4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/>
            <a:t>Unidades de saúde (urgência e emergência)</a:t>
          </a:r>
          <a:endParaRPr lang="pt-BR" sz="700" b="1" kern="1200" dirty="0"/>
        </a:p>
      </dsp:txBody>
      <dsp:txXfrm>
        <a:off x="1547658" y="1430142"/>
        <a:ext cx="846264" cy="423031"/>
      </dsp:txXfrm>
    </dsp:sp>
    <dsp:sp modelId="{A41E943E-D89C-453E-B6CA-321CEC3C2F11}">
      <dsp:nvSpPr>
        <dsp:cNvPr id="0" name=""/>
        <dsp:cNvSpPr/>
      </dsp:nvSpPr>
      <dsp:spPr>
        <a:xfrm>
          <a:off x="1740706" y="1855071"/>
          <a:ext cx="1308435" cy="130896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C8F18-4EF4-46E6-B8FB-687E213413BD}">
      <dsp:nvSpPr>
        <dsp:cNvPr id="0" name=""/>
        <dsp:cNvSpPr/>
      </dsp:nvSpPr>
      <dsp:spPr>
        <a:xfrm>
          <a:off x="1970934" y="2311641"/>
          <a:ext cx="846264" cy="42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b="1" kern="1200" dirty="0" smtClean="0"/>
            <a:t>Profissionais de saúde</a:t>
          </a:r>
          <a:endParaRPr lang="pt-BR" sz="700" b="1" kern="1200" dirty="0"/>
        </a:p>
      </dsp:txBody>
      <dsp:txXfrm>
        <a:off x="1970934" y="2311641"/>
        <a:ext cx="846264" cy="42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2.emf"/><Relationship Id="rId4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0.48361</cdr:x>
      <cdr:y>0.32877</cdr:y>
    </cdr:from>
    <cdr:to>
      <cdr:x>0.57377</cdr:x>
      <cdr:y>0.38356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4214842" y="1714512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Brasil</a:t>
          </a:r>
          <a:endParaRPr lang="pt-BR" sz="16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cdr:txBody>
    </cdr:sp>
  </cdr:relSizeAnchor>
  <cdr:relSizeAnchor xmlns:cdr="http://schemas.openxmlformats.org/drawingml/2006/chartDrawing">
    <cdr:from>
      <cdr:x>0.54918</cdr:x>
      <cdr:y>0.52055</cdr:y>
    </cdr:from>
    <cdr:to>
      <cdr:x>0.65574</cdr:x>
      <cdr:y>0.58904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4786346" y="2714644"/>
          <a:ext cx="9286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r>
            <a:rPr lang="pt-BR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rPr>
            <a:t>Mundo</a:t>
          </a:r>
          <a:endParaRPr lang="pt-BR" sz="18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dara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0.31707</cdr:x>
      <cdr:y>0.25352</cdr:y>
    </cdr:from>
    <cdr:to>
      <cdr:x>0.42031</cdr:x>
      <cdr:y>0.43237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08312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21%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0.45528</cdr:x>
      <cdr:y>0.11268</cdr:y>
    </cdr:from>
    <cdr:to>
      <cdr:x>0.50407</cdr:x>
      <cdr:y>0.1831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032448" y="576064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4%</a:t>
          </a:r>
          <a:endParaRPr lang="pt-BR" sz="16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0.62185</cdr:x>
      <cdr:y>0.26761</cdr:y>
    </cdr:from>
    <cdr:to>
      <cdr:x>0.68067</cdr:x>
      <cdr:y>0.32394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328592" y="1368152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27%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0.57143</cdr:x>
      <cdr:y>0.74648</cdr:y>
    </cdr:from>
    <cdr:to>
      <cdr:x>0.63866</cdr:x>
      <cdr:y>0.8169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4896544" y="381642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26%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0.32773</cdr:x>
      <cdr:y>0.70423</cdr:y>
    </cdr:from>
    <cdr:to>
      <cdr:x>0.38655</cdr:x>
      <cdr:y>0.77465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808312" y="3600400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19%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0.2605</cdr:x>
      <cdr:y>0.47887</cdr:y>
    </cdr:from>
    <cdr:to>
      <cdr:x>0.31933</cdr:x>
      <cdr:y>0.57746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2232248" y="2448272"/>
          <a:ext cx="5040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3%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0.31092</cdr:x>
      <cdr:y>0.25352</cdr:y>
    </cdr:from>
    <cdr:to>
      <cdr:x>0.36975</cdr:x>
      <cdr:y>0.32394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2664296" y="129614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21%</a:t>
          </a:r>
          <a:endParaRPr lang="pt-BR" sz="1600" b="1" dirty="0"/>
        </a:p>
      </cdr:txBody>
    </cdr:sp>
  </cdr:relSizeAnchor>
  <cdr:relSizeAnchor xmlns:cdr="http://schemas.openxmlformats.org/drawingml/2006/chartDrawing">
    <cdr:from>
      <cdr:x>0.45378</cdr:x>
      <cdr:y>0.11268</cdr:y>
    </cdr:from>
    <cdr:to>
      <cdr:x>0.56049</cdr:x>
      <cdr:y>0.29153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3888432" y="5760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/>
            <a:t>4%</a:t>
          </a:r>
          <a:endParaRPr lang="pt-BR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F903F-7042-4EC1-A0E0-EEE14FCE804A}" type="datetimeFigureOut">
              <a:rPr lang="pt-BR" smtClean="0"/>
              <a:t>01/07/2016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BF196-B080-4B98-90F5-91DA2C9A46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2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CAF904-85F9-4D55-A553-94C4B185E8A1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1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F22D3-A105-4F9A-A076-70C1417A365D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627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EE3A0-E75E-4B42-B11E-12F9B116348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5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>
              <a:ea typeface="ＭＳ Ｐゴシック" pitchFamily="34" charset="-128"/>
            </a:endParaRPr>
          </a:p>
        </p:txBody>
      </p:sp>
      <p:sp>
        <p:nvSpPr>
          <p:cNvPr id="634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C7891B-1C73-4EB3-A72E-50158EA2A155}" type="slidenum">
              <a:rPr lang="pt-BR">
                <a:latin typeface="Arial" charset="0"/>
                <a:ea typeface="ＭＳ Ｐゴシック" pitchFamily="34" charset="-128"/>
              </a:rPr>
              <a:pPr/>
              <a:t>5</a:t>
            </a:fld>
            <a:endParaRPr lang="pt-BR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36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7F22D3-A105-4F9A-A076-70C1417A365D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097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EE3A0-E75E-4B42-B11E-12F9B11634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2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EE3A0-E75E-4B42-B11E-12F9B116348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9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660CF-FFFE-4490-BDAF-0D56B6B6A0BB}" type="slidenum">
              <a:rPr lang="pt-BR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3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D9CD6D-80C9-4680-91AC-8AA6A6B3E5D9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61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189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21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21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6"/>
          <p:cNvSpPr/>
          <p:nvPr userDrawn="1"/>
        </p:nvSpPr>
        <p:spPr>
          <a:xfrm>
            <a:off x="1116013" y="6337300"/>
            <a:ext cx="6840537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3" name="Grupo 17"/>
          <p:cNvGrpSpPr>
            <a:grpSpLocks/>
          </p:cNvGrpSpPr>
          <p:nvPr userDrawn="1"/>
        </p:nvGrpSpPr>
        <p:grpSpPr bwMode="auto">
          <a:xfrm>
            <a:off x="1749425" y="6394450"/>
            <a:ext cx="5486400" cy="419100"/>
            <a:chOff x="827584" y="6309320"/>
            <a:chExt cx="5486469" cy="419611"/>
          </a:xfrm>
        </p:grpSpPr>
        <p:pic>
          <p:nvPicPr>
            <p:cNvPr id="4" name="Imagem 14" descr="logo anvisa horiz_MS_GF_2011 conjunta Anvisa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6309320"/>
              <a:ext cx="4622373" cy="41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15" descr="logo_sus.jpg"/>
            <p:cNvPicPr>
              <a:picLocks noChangeAspect="1"/>
            </p:cNvPicPr>
            <p:nvPr userDrawn="1"/>
          </p:nvPicPr>
          <p:blipFill>
            <a:blip r:embed="rId3" cstate="print"/>
            <a:srcRect r="22177"/>
            <a:stretch>
              <a:fillRect/>
            </a:stretch>
          </p:blipFill>
          <p:spPr bwMode="auto">
            <a:xfrm>
              <a:off x="827584" y="6309320"/>
              <a:ext cx="700103" cy="359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Imagem 21" descr="apresenta2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1" y="33338"/>
            <a:ext cx="3527945" cy="12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8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tângulo de cantos arredondados 3"/>
          <p:cNvSpPr/>
          <p:nvPr/>
        </p:nvSpPr>
        <p:spPr>
          <a:xfrm>
            <a:off x="428596" y="2928934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18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6E367-7F40-41A7-B96E-410CA9B30E92}" type="datetimeFigureOut">
              <a:rPr lang="pt-BR"/>
              <a:pPr>
                <a:defRPr/>
              </a:pPr>
              <a:t>01/07/2016</a:t>
            </a:fld>
            <a:endParaRPr lang="pt-BR"/>
          </a:p>
        </p:txBody>
      </p:sp>
      <p:sp>
        <p:nvSpPr>
          <p:cNvPr id="6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9A9F22-9E35-4CEE-B8C8-7E451BF719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37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6"/>
          <p:cNvSpPr/>
          <p:nvPr userDrawn="1"/>
        </p:nvSpPr>
        <p:spPr>
          <a:xfrm>
            <a:off x="1116013" y="6337300"/>
            <a:ext cx="6840537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3" name="Grupo 17"/>
          <p:cNvGrpSpPr>
            <a:grpSpLocks/>
          </p:cNvGrpSpPr>
          <p:nvPr userDrawn="1"/>
        </p:nvGrpSpPr>
        <p:grpSpPr bwMode="auto">
          <a:xfrm>
            <a:off x="1749425" y="6394450"/>
            <a:ext cx="5486400" cy="419100"/>
            <a:chOff x="827584" y="6309320"/>
            <a:chExt cx="5486469" cy="419611"/>
          </a:xfrm>
        </p:grpSpPr>
        <p:pic>
          <p:nvPicPr>
            <p:cNvPr id="4" name="Imagem 14" descr="logo anvisa horiz_MS_GF_2011 conjunta Anvisa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6309320"/>
              <a:ext cx="4622373" cy="41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15" descr="logo_sus.jpg"/>
            <p:cNvPicPr>
              <a:picLocks noChangeAspect="1"/>
            </p:cNvPicPr>
            <p:nvPr userDrawn="1"/>
          </p:nvPicPr>
          <p:blipFill>
            <a:blip r:embed="rId3" cstate="print"/>
            <a:srcRect r="22177"/>
            <a:stretch>
              <a:fillRect/>
            </a:stretch>
          </p:blipFill>
          <p:spPr bwMode="auto">
            <a:xfrm>
              <a:off x="827584" y="6309320"/>
              <a:ext cx="700103" cy="359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Imagem 21" descr="apresenta2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1" y="33338"/>
            <a:ext cx="3527945" cy="120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8"/>
          <p:cNvCxnSpPr/>
          <p:nvPr userDrawn="1"/>
        </p:nvCxnSpPr>
        <p:spPr>
          <a:xfrm>
            <a:off x="0" y="1268760"/>
            <a:ext cx="91440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76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6"/>
          <p:cNvSpPr/>
          <p:nvPr userDrawn="1"/>
        </p:nvSpPr>
        <p:spPr>
          <a:xfrm>
            <a:off x="1116013" y="6337300"/>
            <a:ext cx="6840537" cy="52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3" name="Grupo 17"/>
          <p:cNvGrpSpPr>
            <a:grpSpLocks/>
          </p:cNvGrpSpPr>
          <p:nvPr userDrawn="1"/>
        </p:nvGrpSpPr>
        <p:grpSpPr bwMode="auto">
          <a:xfrm>
            <a:off x="1749425" y="6394450"/>
            <a:ext cx="5486400" cy="419100"/>
            <a:chOff x="827584" y="6309320"/>
            <a:chExt cx="5486469" cy="419611"/>
          </a:xfrm>
        </p:grpSpPr>
        <p:pic>
          <p:nvPicPr>
            <p:cNvPr id="4" name="Imagem 14" descr="logo anvisa horiz_MS_GF_2011 conjunta Anvisa.pn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1680" y="6309320"/>
              <a:ext cx="4622373" cy="419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15" descr="logo_sus.jpg"/>
            <p:cNvPicPr>
              <a:picLocks noChangeAspect="1"/>
            </p:cNvPicPr>
            <p:nvPr userDrawn="1"/>
          </p:nvPicPr>
          <p:blipFill>
            <a:blip r:embed="rId3" cstate="print"/>
            <a:srcRect r="22177"/>
            <a:stretch>
              <a:fillRect/>
            </a:stretch>
          </p:blipFill>
          <p:spPr bwMode="auto">
            <a:xfrm>
              <a:off x="827584" y="6309320"/>
              <a:ext cx="700103" cy="359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Imagem 21" descr="apresenta2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3338"/>
            <a:ext cx="3527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reto 8"/>
          <p:cNvCxnSpPr/>
          <p:nvPr userDrawn="1"/>
        </p:nvCxnSpPr>
        <p:spPr>
          <a:xfrm>
            <a:off x="0" y="1268413"/>
            <a:ext cx="9144000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806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082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726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90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87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35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17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8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3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446E9-C275-40DD-A08D-A2F25B9B41E1}" type="datetimeFigureOut">
              <a:rPr lang="pt-BR" smtClean="0"/>
              <a:pPr/>
              <a:t>01/07/2016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681B9-3CD8-459F-B074-7543673D990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08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eirelles@ensp.fiocruz.b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5399305" y="4343399"/>
            <a:ext cx="3171462" cy="8537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LUIZ CLÁUDIO MEIRELLES </a:t>
            </a:r>
            <a:endParaRPr lang="pt-BR" sz="1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chemeClr val="accent1">
                    <a:lumMod val="50000"/>
                  </a:schemeClr>
                </a:solidFill>
              </a:rPr>
              <a:t>Professor </a:t>
            </a:r>
            <a:r>
              <a:rPr lang="pt-BR" sz="1200" b="1" dirty="0">
                <a:solidFill>
                  <a:schemeClr val="accent1">
                    <a:lumMod val="50000"/>
                  </a:schemeClr>
                </a:solidFill>
              </a:rPr>
              <a:t>e pesquisador do CESTEH/ENSP/FIOCRUZ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323528" y="548680"/>
            <a:ext cx="8496944" cy="1190869"/>
          </a:xfrm>
          <a:prstGeom prst="roundRect">
            <a:avLst/>
          </a:prstGeom>
          <a:solidFill>
            <a:srgbClr val="99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Fundação Oswaldo Cruz-FIOCRUZ –</a:t>
            </a:r>
          </a:p>
          <a:p>
            <a:pPr algn="ctr">
              <a:defRPr/>
            </a:pPr>
            <a:r>
              <a:rPr lang="pt-BR" sz="2000" dirty="0" smtClean="0">
                <a:solidFill>
                  <a:schemeClr val="tx1"/>
                </a:solidFill>
              </a:rPr>
              <a:t>Escola Nacional de Saúde Pública ENSP – </a:t>
            </a:r>
          </a:p>
          <a:p>
            <a:pPr algn="ctr">
              <a:defRPr/>
            </a:pPr>
            <a:r>
              <a:rPr lang="pt-BR" dirty="0" smtClean="0">
                <a:solidFill>
                  <a:schemeClr val="tx1"/>
                </a:solidFill>
              </a:rPr>
              <a:t>Centro de Estudos da Saúde do Trabalhador e Ecologia </a:t>
            </a:r>
            <a:r>
              <a:rPr lang="pt-BR" dirty="0" err="1" smtClean="0">
                <a:solidFill>
                  <a:schemeClr val="tx1"/>
                </a:solidFill>
              </a:rPr>
              <a:t>Humana-CESTEH</a:t>
            </a: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786313" y="3636963"/>
            <a:ext cx="278606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25" name="Retângulo 24"/>
          <p:cNvSpPr/>
          <p:nvPr/>
        </p:nvSpPr>
        <p:spPr bwMode="auto">
          <a:xfrm>
            <a:off x="714934" y="3020650"/>
            <a:ext cx="75787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dirty="0" smtClean="0">
                <a:solidFill>
                  <a:srgbClr val="920000"/>
                </a:solidFill>
                <a:latin typeface="+mn-lt"/>
                <a:cs typeface="+mn-cs"/>
              </a:rPr>
              <a:t>Agrotóxicos: Impactos na Saúde e no Ambiente  </a:t>
            </a:r>
            <a:endParaRPr lang="pt-BR" sz="3600" b="1" dirty="0">
              <a:solidFill>
                <a:srgbClr val="920000"/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35596" y="2528900"/>
            <a:ext cx="735806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 </a:t>
            </a:r>
            <a:endParaRPr lang="pt-BR" sz="600" b="1" dirty="0">
              <a:latin typeface="+mn-lt"/>
              <a:cs typeface="+mn-cs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95536" y="536574"/>
            <a:ext cx="81420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/>
            <a:endParaRPr lang="pt-BR" sz="2400" dirty="0"/>
          </a:p>
        </p:txBody>
      </p:sp>
      <p:sp>
        <p:nvSpPr>
          <p:cNvPr id="17" name="Retângulo 16"/>
          <p:cNvSpPr/>
          <p:nvPr/>
        </p:nvSpPr>
        <p:spPr>
          <a:xfrm>
            <a:off x="2974975" y="5565775"/>
            <a:ext cx="3240088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dirty="0" smtClean="0">
                <a:cs typeface="+mn-cs"/>
              </a:rPr>
              <a:t>Rio de janeiro, </a:t>
            </a:r>
            <a:r>
              <a:rPr lang="pt-BR" sz="1600" dirty="0" smtClean="0"/>
              <a:t>01</a:t>
            </a:r>
            <a:r>
              <a:rPr lang="pt-BR" sz="1600" dirty="0" smtClean="0">
                <a:cs typeface="+mn-cs"/>
              </a:rPr>
              <a:t> </a:t>
            </a:r>
            <a:r>
              <a:rPr lang="pt-BR" sz="1600" dirty="0" smtClean="0">
                <a:cs typeface="+mn-cs"/>
              </a:rPr>
              <a:t>/</a:t>
            </a:r>
            <a:r>
              <a:rPr lang="pt-BR" sz="1600" dirty="0" smtClean="0">
                <a:cs typeface="+mn-cs"/>
              </a:rPr>
              <a:t>07/2016</a:t>
            </a:r>
            <a:endParaRPr lang="pt-BR" sz="16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80084" y="2543598"/>
            <a:ext cx="73448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pt-BR" sz="24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pt-BR" sz="24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pt-BR" sz="24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pt-BR" sz="2400" dirty="0" smtClean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pt-BR" sz="2400" dirty="0" smtClean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0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683568" y="5949280"/>
            <a:ext cx="36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600" dirty="0">
                <a:solidFill>
                  <a:schemeClr val="bg1"/>
                </a:solidFill>
              </a:rPr>
              <a:t>Aquisição empresa de </a:t>
            </a:r>
            <a:r>
              <a:rPr lang="it-IT" sz="1600" dirty="0" smtClean="0">
                <a:solidFill>
                  <a:schemeClr val="bg1"/>
                </a:solidFill>
              </a:rPr>
              <a:t>sementes até 2007 (31)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179512" y="6021288"/>
          <a:ext cx="458787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3" imgW="459105" imgH="196977" progId="">
                  <p:embed/>
                </p:oleObj>
              </mc:Choice>
              <mc:Fallback>
                <p:oleObj name="Visio" r:id="rId3" imgW="459105" imgH="1969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6021288"/>
                        <a:ext cx="458787" cy="19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755576" y="5517232"/>
            <a:ext cx="1831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600" dirty="0" smtClean="0">
                <a:solidFill>
                  <a:schemeClr val="bg1"/>
                </a:solidFill>
              </a:rPr>
              <a:t>Empresa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600" dirty="0" smtClean="0">
                <a:solidFill>
                  <a:schemeClr val="bg1"/>
                </a:solidFill>
              </a:rPr>
              <a:t>líder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endParaRPr lang="pt-BR" sz="1200" dirty="0">
              <a:solidFill>
                <a:schemeClr val="bg1"/>
              </a:solidFill>
            </a:endParaRPr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251520" y="5517232"/>
          <a:ext cx="3571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Visio" r:id="rId5" imgW="357378" imgH="357378" progId="">
                  <p:embed/>
                </p:oleObj>
              </mc:Choice>
              <mc:Fallback>
                <p:oleObj name="Visio" r:id="rId5" imgW="357378" imgH="3573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517232"/>
                        <a:ext cx="35718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0" y="655022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/>
              <a:t>Fonte</a:t>
            </a:r>
            <a:r>
              <a:rPr lang="it-IT" sz="1600" dirty="0" smtClean="0"/>
              <a:t>: Pelaez e outros (2012). Elaborado </a:t>
            </a:r>
            <a:r>
              <a:rPr lang="it-IT" sz="1600" dirty="0"/>
              <a:t>a partir de Agrow Magazine e sitio das </a:t>
            </a:r>
            <a:r>
              <a:rPr lang="it-IT" sz="1600" dirty="0" smtClean="0"/>
              <a:t>empresas</a:t>
            </a:r>
            <a:endParaRPr lang="pt-BR" sz="1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pt-BR" sz="2400" dirty="0" smtClean="0"/>
              <a:t>Monsanto: Fusões &amp; Aquisições (2000-2010)</a:t>
            </a:r>
            <a:endParaRPr lang="pt-BR" sz="2400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4572000" y="6093296"/>
            <a:ext cx="3924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Aquisição empresa de sementes entre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 2008 e 2010 (6)</a:t>
            </a:r>
            <a:endParaRPr lang="pt-BR" sz="1600" dirty="0">
              <a:solidFill>
                <a:schemeClr val="bg1"/>
              </a:solidFill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836712"/>
            <a:ext cx="7128792" cy="478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6165304"/>
            <a:ext cx="432048" cy="2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484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2"/>
          <p:cNvSpPr txBox="1">
            <a:spLocks noChangeArrowheads="1"/>
          </p:cNvSpPr>
          <p:nvPr/>
        </p:nvSpPr>
        <p:spPr bwMode="auto">
          <a:xfrm>
            <a:off x="539552" y="5949280"/>
            <a:ext cx="44614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sz="1600" dirty="0">
                <a:solidFill>
                  <a:schemeClr val="bg1"/>
                </a:solidFill>
              </a:rPr>
              <a:t>Aquisição empresa </a:t>
            </a:r>
            <a:r>
              <a:rPr lang="it-IT" sz="1600" dirty="0" smtClean="0">
                <a:solidFill>
                  <a:schemeClr val="bg1"/>
                </a:solidFill>
              </a:rPr>
              <a:t>agrotóxicos até 2007 (1)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251" name="Text Box 3"/>
          <p:cNvSpPr txBox="1">
            <a:spLocks noChangeArrowheads="1"/>
          </p:cNvSpPr>
          <p:nvPr/>
        </p:nvSpPr>
        <p:spPr bwMode="auto">
          <a:xfrm>
            <a:off x="539552" y="5301208"/>
            <a:ext cx="37723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1600" dirty="0">
                <a:solidFill>
                  <a:schemeClr val="bg1"/>
                </a:solidFill>
              </a:rPr>
              <a:t>Aquisição empresa </a:t>
            </a:r>
            <a:r>
              <a:rPr lang="it-IT" sz="1600" dirty="0" smtClean="0">
                <a:solidFill>
                  <a:schemeClr val="bg1"/>
                </a:solidFill>
              </a:rPr>
              <a:t>Sementes até </a:t>
            </a:r>
            <a:r>
              <a:rPr lang="it-IT" sz="1600" dirty="0" smtClean="0"/>
              <a:t>2007 (10)</a:t>
            </a:r>
            <a:endParaRPr lang="pt-BR" sz="1600" dirty="0"/>
          </a:p>
        </p:txBody>
      </p:sp>
      <p:sp>
        <p:nvSpPr>
          <p:cNvPr id="10252" name="Text Box 4"/>
          <p:cNvSpPr txBox="1">
            <a:spLocks noChangeArrowheads="1"/>
          </p:cNvSpPr>
          <p:nvPr/>
        </p:nvSpPr>
        <p:spPr bwMode="auto">
          <a:xfrm>
            <a:off x="6156176" y="5949280"/>
            <a:ext cx="7455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1600" dirty="0">
                <a:solidFill>
                  <a:schemeClr val="bg1"/>
                </a:solidFill>
              </a:rPr>
              <a:t>Fusão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0254" name="Text Box 7"/>
          <p:cNvSpPr txBox="1">
            <a:spLocks noChangeArrowheads="1"/>
          </p:cNvSpPr>
          <p:nvPr/>
        </p:nvSpPr>
        <p:spPr bwMode="auto">
          <a:xfrm>
            <a:off x="6156176" y="5517232"/>
            <a:ext cx="18319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sz="1600" dirty="0" smtClean="0">
                <a:solidFill>
                  <a:schemeClr val="bg1"/>
                </a:solidFill>
              </a:rPr>
              <a:t>Empresa líder </a:t>
            </a:r>
            <a:endParaRPr lang="pt-BR" sz="1600" dirty="0">
              <a:solidFill>
                <a:schemeClr val="bg1"/>
              </a:solidFill>
            </a:endParaRPr>
          </a:p>
        </p:txBody>
      </p:sp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5580112" y="5517232"/>
          <a:ext cx="3571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Visio" r:id="rId3" imgW="357378" imgH="357378" progId="">
                  <p:embed/>
                </p:oleObj>
              </mc:Choice>
              <mc:Fallback>
                <p:oleObj name="Visio" r:id="rId3" imgW="357378" imgH="3573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517232"/>
                        <a:ext cx="35718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5508104" y="6021288"/>
          <a:ext cx="560388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5" imgW="560070" imgH="209169" progId="">
                  <p:embed/>
                </p:oleObj>
              </mc:Choice>
              <mc:Fallback>
                <p:oleObj name="Visio" r:id="rId5" imgW="560070" imgH="20916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6021288"/>
                        <a:ext cx="560388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15"/>
          <p:cNvGraphicFramePr>
            <a:graphicFrameLocks noChangeAspect="1"/>
          </p:cNvGraphicFramePr>
          <p:nvPr/>
        </p:nvGraphicFramePr>
        <p:xfrm>
          <a:off x="107504" y="6021288"/>
          <a:ext cx="420688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Visio" r:id="rId7" imgW="421005" imgH="192405" progId="">
                  <p:embed/>
                </p:oleObj>
              </mc:Choice>
              <mc:Fallback>
                <p:oleObj name="Visio" r:id="rId7" imgW="421005" imgH="1924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021288"/>
                        <a:ext cx="420688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16"/>
          <p:cNvGraphicFramePr>
            <a:graphicFrameLocks noChangeAspect="1"/>
          </p:cNvGraphicFramePr>
          <p:nvPr/>
        </p:nvGraphicFramePr>
        <p:xfrm>
          <a:off x="107504" y="5373216"/>
          <a:ext cx="420687" cy="1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Visio" r:id="rId9" imgW="421005" imgH="192405" progId="">
                  <p:embed/>
                </p:oleObj>
              </mc:Choice>
              <mc:Fallback>
                <p:oleObj name="Visio" r:id="rId9" imgW="421005" imgH="1924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373216"/>
                        <a:ext cx="420687" cy="1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pt-BR" sz="2400" dirty="0" smtClean="0"/>
              <a:t>Syngenta: Fusões &amp; Aquisições (2000-2010)</a:t>
            </a:r>
            <a:endParaRPr lang="pt-BR" sz="2400" dirty="0"/>
          </a:p>
        </p:txBody>
      </p:sp>
      <p:sp>
        <p:nvSpPr>
          <p:cNvPr id="57" name="CaixaDeTexto 56"/>
          <p:cNvSpPr txBox="1"/>
          <p:nvPr/>
        </p:nvSpPr>
        <p:spPr>
          <a:xfrm>
            <a:off x="539552" y="6309320"/>
            <a:ext cx="5351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Aquisição empresa agrotóxicos entre 2008 e 2010 (2)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539552" y="5589240"/>
            <a:ext cx="46805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Aquisição empresa Sementes entre 2008 e 2010 (11</a:t>
            </a:r>
            <a:r>
              <a:rPr lang="pt-BR" dirty="0" smtClean="0">
                <a:solidFill>
                  <a:schemeClr val="bg1"/>
                </a:solidFill>
              </a:rPr>
              <a:t>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0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5661248"/>
            <a:ext cx="432048" cy="20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6381328"/>
            <a:ext cx="432048" cy="21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536" y="620688"/>
            <a:ext cx="8369957" cy="479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384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3000" y="0"/>
            <a:ext cx="5461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36912"/>
            <a:ext cx="25659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3764801" cy="17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916832"/>
            <a:ext cx="3870909" cy="22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2701" y="3789040"/>
            <a:ext cx="44012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149080"/>
            <a:ext cx="411254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6347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5"/>
          <p:cNvSpPr>
            <a:spLocks noChangeArrowheads="1"/>
          </p:cNvSpPr>
          <p:nvPr/>
        </p:nvSpPr>
        <p:spPr bwMode="auto">
          <a:xfrm>
            <a:off x="1000100" y="0"/>
            <a:ext cx="7438623" cy="6643734"/>
          </a:xfrm>
          <a:prstGeom prst="ellipse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dash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2273889" y="714356"/>
            <a:ext cx="4838129" cy="5429288"/>
          </a:xfrm>
          <a:prstGeom prst="ellipse">
            <a:avLst/>
          </a:prstGeom>
          <a:solidFill>
            <a:srgbClr val="FFC000"/>
          </a:solidFill>
          <a:ln w="76200" cap="rnd">
            <a:solidFill>
              <a:schemeClr val="tx1"/>
            </a:solidFill>
            <a:prstDash val="lgDash"/>
            <a:round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3543300" y="1500188"/>
            <a:ext cx="24193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4400" b="1">
                <a:latin typeface="Calibri" pitchFamily="34" charset="0"/>
              </a:rPr>
              <a:t>Syngenta</a:t>
            </a:r>
          </a:p>
        </p:txBody>
      </p:sp>
      <p:sp>
        <p:nvSpPr>
          <p:cNvPr id="8201" name="Text Box 13"/>
          <p:cNvSpPr txBox="1">
            <a:spLocks noChangeArrowheads="1"/>
          </p:cNvSpPr>
          <p:nvPr/>
        </p:nvSpPr>
        <p:spPr bwMode="auto">
          <a:xfrm>
            <a:off x="2921000" y="2516188"/>
            <a:ext cx="17113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4400" b="1">
                <a:latin typeface="Calibri" pitchFamily="34" charset="0"/>
              </a:rPr>
              <a:t>Bayer</a:t>
            </a:r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116513" y="2587625"/>
            <a:ext cx="18748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4400" b="1">
                <a:latin typeface="Calibri" pitchFamily="34" charset="0"/>
              </a:rPr>
              <a:t>Basf</a:t>
            </a:r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3429000" y="4500563"/>
            <a:ext cx="2714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4400" b="1">
                <a:solidFill>
                  <a:schemeClr val="bg1"/>
                </a:solidFill>
                <a:latin typeface="Calibri" pitchFamily="34" charset="0"/>
              </a:rPr>
              <a:t>Monsanto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2914650" y="3516313"/>
            <a:ext cx="1717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4400" b="1">
                <a:latin typeface="Calibri" pitchFamily="34" charset="0"/>
              </a:rPr>
              <a:t>Dow</a:t>
            </a: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4876800" y="3516313"/>
            <a:ext cx="26590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4400" b="1">
                <a:latin typeface="Calibri" pitchFamily="34" charset="0"/>
              </a:rPr>
              <a:t>DuPont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2698750" y="5880100"/>
            <a:ext cx="12096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900" b="1">
                <a:latin typeface="Calibri" pitchFamily="34" charset="0"/>
              </a:rPr>
              <a:t>Nufarm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1366838" y="2603500"/>
            <a:ext cx="714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>
                <a:latin typeface="Calibri" pitchFamily="34" charset="0"/>
              </a:rPr>
              <a:t>MAI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1063625" y="3357563"/>
            <a:ext cx="122555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1900" b="1">
                <a:latin typeface="Calibri" pitchFamily="34" charset="0"/>
              </a:rPr>
              <a:t>Sumitomo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1487488" y="4603750"/>
            <a:ext cx="865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>
                <a:latin typeface="Calibri" pitchFamily="34" charset="0"/>
              </a:rPr>
              <a:t>Arysta</a:t>
            </a:r>
          </a:p>
        </p:txBody>
      </p:sp>
      <p:sp>
        <p:nvSpPr>
          <p:cNvPr id="8210" name="Text Box 22"/>
          <p:cNvSpPr txBox="1">
            <a:spLocks noChangeArrowheads="1"/>
          </p:cNvSpPr>
          <p:nvPr/>
        </p:nvSpPr>
        <p:spPr bwMode="auto">
          <a:xfrm>
            <a:off x="6991350" y="414337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>
                <a:latin typeface="Calibri" pitchFamily="34" charset="0"/>
              </a:rPr>
              <a:t>Cheminova</a:t>
            </a:r>
          </a:p>
        </p:txBody>
      </p:sp>
      <p:sp>
        <p:nvSpPr>
          <p:cNvPr id="8211" name="Text Box 23"/>
          <p:cNvSpPr txBox="1">
            <a:spLocks noChangeArrowheads="1"/>
          </p:cNvSpPr>
          <p:nvPr/>
        </p:nvSpPr>
        <p:spPr bwMode="auto">
          <a:xfrm>
            <a:off x="6748463" y="5175250"/>
            <a:ext cx="719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>
                <a:latin typeface="Calibri" pitchFamily="34" charset="0"/>
              </a:rPr>
              <a:t>FMC</a:t>
            </a:r>
          </a:p>
        </p:txBody>
      </p:sp>
      <p:sp>
        <p:nvSpPr>
          <p:cNvPr id="8212" name="Text Box 24"/>
          <p:cNvSpPr txBox="1">
            <a:spLocks noChangeArrowheads="1"/>
          </p:cNvSpPr>
          <p:nvPr/>
        </p:nvSpPr>
        <p:spPr bwMode="auto">
          <a:xfrm>
            <a:off x="3908425" y="2857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b="1">
                <a:latin typeface="Calibri" pitchFamily="34" charset="0"/>
              </a:rPr>
              <a:t>United Phosphorus</a:t>
            </a:r>
          </a:p>
        </p:txBody>
      </p:sp>
      <p:sp>
        <p:nvSpPr>
          <p:cNvPr id="8213" name="CaixaDeTexto 18"/>
          <p:cNvSpPr txBox="1">
            <a:spLocks noChangeArrowheads="1"/>
          </p:cNvSpPr>
          <p:nvPr/>
        </p:nvSpPr>
        <p:spPr bwMode="auto">
          <a:xfrm>
            <a:off x="5902325" y="6021388"/>
            <a:ext cx="571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>
                <a:latin typeface="Calibri" pitchFamily="34" charset="0"/>
              </a:rPr>
              <a:t>ISK</a:t>
            </a:r>
          </a:p>
        </p:txBody>
      </p:sp>
      <p:sp>
        <p:nvSpPr>
          <p:cNvPr id="8214" name="CaixaDeTexto 19"/>
          <p:cNvSpPr txBox="1">
            <a:spLocks noChangeArrowheads="1"/>
          </p:cNvSpPr>
          <p:nvPr/>
        </p:nvSpPr>
        <p:spPr bwMode="auto">
          <a:xfrm>
            <a:off x="1790700" y="1189038"/>
            <a:ext cx="8016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600" b="1">
                <a:latin typeface="Calibri" pitchFamily="34" charset="0"/>
              </a:rPr>
              <a:t>Sipcam</a:t>
            </a:r>
          </a:p>
        </p:txBody>
      </p:sp>
      <p:sp>
        <p:nvSpPr>
          <p:cNvPr id="8215" name="CaixaDeTexto 20"/>
          <p:cNvSpPr txBox="1">
            <a:spLocks noChangeArrowheads="1"/>
          </p:cNvSpPr>
          <p:nvPr/>
        </p:nvSpPr>
        <p:spPr bwMode="auto">
          <a:xfrm>
            <a:off x="7169150" y="2520950"/>
            <a:ext cx="1022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Calibri" pitchFamily="34" charset="0"/>
              </a:rPr>
              <a:t>Chemtura</a:t>
            </a:r>
          </a:p>
        </p:txBody>
      </p:sp>
      <p:sp>
        <p:nvSpPr>
          <p:cNvPr id="8216" name="CaixaDeTexto 21"/>
          <p:cNvSpPr txBox="1">
            <a:spLocks noChangeArrowheads="1"/>
          </p:cNvSpPr>
          <p:nvPr/>
        </p:nvSpPr>
        <p:spPr bwMode="auto">
          <a:xfrm>
            <a:off x="6688138" y="1449388"/>
            <a:ext cx="950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Calibri" pitchFamily="34" charset="0"/>
              </a:rPr>
              <a:t>Iharabras</a:t>
            </a:r>
          </a:p>
        </p:txBody>
      </p:sp>
      <p:sp>
        <p:nvSpPr>
          <p:cNvPr id="8217" name="CaixaDeTexto 22"/>
          <p:cNvSpPr txBox="1">
            <a:spLocks noChangeArrowheads="1"/>
          </p:cNvSpPr>
          <p:nvPr/>
        </p:nvSpPr>
        <p:spPr bwMode="auto">
          <a:xfrm>
            <a:off x="2425700" y="1214438"/>
            <a:ext cx="698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 b="1">
                <a:latin typeface="Calibri" pitchFamily="34" charset="0"/>
              </a:rPr>
              <a:t>Isagro</a:t>
            </a:r>
          </a:p>
        </p:txBody>
      </p:sp>
      <p:sp>
        <p:nvSpPr>
          <p:cNvPr id="8218" name="CaixaDeTexto 23"/>
          <p:cNvSpPr txBox="1">
            <a:spLocks noChangeArrowheads="1"/>
          </p:cNvSpPr>
          <p:nvPr/>
        </p:nvSpPr>
        <p:spPr bwMode="auto">
          <a:xfrm>
            <a:off x="6200775" y="1020763"/>
            <a:ext cx="1230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Calibri" pitchFamily="34" charset="0"/>
              </a:rPr>
              <a:t>Ishihara ISK</a:t>
            </a:r>
          </a:p>
        </p:txBody>
      </p:sp>
      <p:sp>
        <p:nvSpPr>
          <p:cNvPr id="8219" name="CaixaDeTexto 24"/>
          <p:cNvSpPr txBox="1">
            <a:spLocks noChangeArrowheads="1"/>
          </p:cNvSpPr>
          <p:nvPr/>
        </p:nvSpPr>
        <p:spPr bwMode="auto">
          <a:xfrm>
            <a:off x="2233613" y="5164138"/>
            <a:ext cx="6524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Calibri" pitchFamily="34" charset="0"/>
              </a:rPr>
              <a:t>Nisso</a:t>
            </a:r>
          </a:p>
        </p:txBody>
      </p:sp>
      <p:sp>
        <p:nvSpPr>
          <p:cNvPr id="8220" name="CaixaDeTexto 25"/>
          <p:cNvSpPr txBox="1">
            <a:spLocks noChangeArrowheads="1"/>
          </p:cNvSpPr>
          <p:nvPr/>
        </p:nvSpPr>
        <p:spPr bwMode="auto">
          <a:xfrm>
            <a:off x="7112000" y="3235325"/>
            <a:ext cx="14954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600">
                <a:latin typeface="Calibri" pitchFamily="34" charset="0"/>
              </a:rPr>
              <a:t>Rohm and Haas</a:t>
            </a:r>
          </a:p>
        </p:txBody>
      </p:sp>
      <p:sp>
        <p:nvSpPr>
          <p:cNvPr id="8221" name="CaixaDeTexto 24"/>
          <p:cNvSpPr txBox="1">
            <a:spLocks noChangeArrowheads="1"/>
          </p:cNvSpPr>
          <p:nvPr/>
        </p:nvSpPr>
        <p:spPr bwMode="auto">
          <a:xfrm>
            <a:off x="6931025" y="4857750"/>
            <a:ext cx="76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Redsun</a:t>
            </a:r>
          </a:p>
        </p:txBody>
      </p:sp>
      <p:sp>
        <p:nvSpPr>
          <p:cNvPr id="8222" name="CaixaDeTexto 25"/>
          <p:cNvSpPr txBox="1">
            <a:spLocks noChangeArrowheads="1"/>
          </p:cNvSpPr>
          <p:nvPr/>
        </p:nvSpPr>
        <p:spPr bwMode="auto">
          <a:xfrm>
            <a:off x="7051675" y="2176463"/>
            <a:ext cx="665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Suhua</a:t>
            </a:r>
          </a:p>
        </p:txBody>
      </p:sp>
      <p:sp>
        <p:nvSpPr>
          <p:cNvPr id="8223" name="CaixaDeTexto 26"/>
          <p:cNvSpPr txBox="1">
            <a:spLocks noChangeArrowheads="1"/>
          </p:cNvSpPr>
          <p:nvPr/>
        </p:nvSpPr>
        <p:spPr bwMode="auto">
          <a:xfrm>
            <a:off x="1790700" y="4962525"/>
            <a:ext cx="654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Xinan</a:t>
            </a:r>
          </a:p>
        </p:txBody>
      </p:sp>
      <p:sp>
        <p:nvSpPr>
          <p:cNvPr id="8224" name="CaixaDeTexto 27"/>
          <p:cNvSpPr txBox="1">
            <a:spLocks noChangeArrowheads="1"/>
          </p:cNvSpPr>
          <p:nvPr/>
        </p:nvSpPr>
        <p:spPr bwMode="auto">
          <a:xfrm>
            <a:off x="7250113" y="3643313"/>
            <a:ext cx="9683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Yangnong</a:t>
            </a:r>
          </a:p>
        </p:txBody>
      </p:sp>
      <p:sp>
        <p:nvSpPr>
          <p:cNvPr id="8225" name="CaixaDeTexto 28"/>
          <p:cNvSpPr txBox="1">
            <a:spLocks noChangeArrowheads="1"/>
          </p:cNvSpPr>
          <p:nvPr/>
        </p:nvSpPr>
        <p:spPr bwMode="auto">
          <a:xfrm>
            <a:off x="6326188" y="5676900"/>
            <a:ext cx="990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Jiangshan </a:t>
            </a:r>
          </a:p>
        </p:txBody>
      </p:sp>
      <p:sp>
        <p:nvSpPr>
          <p:cNvPr id="8226" name="CaixaDeTexto 29"/>
          <p:cNvSpPr txBox="1">
            <a:spLocks noChangeArrowheads="1"/>
          </p:cNvSpPr>
          <p:nvPr/>
        </p:nvSpPr>
        <p:spPr bwMode="auto">
          <a:xfrm>
            <a:off x="5721350" y="571500"/>
            <a:ext cx="846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Sanonda</a:t>
            </a:r>
          </a:p>
        </p:txBody>
      </p:sp>
      <p:sp>
        <p:nvSpPr>
          <p:cNvPr id="8227" name="CaixaDeTexto 30"/>
          <p:cNvSpPr txBox="1">
            <a:spLocks noChangeArrowheads="1"/>
          </p:cNvSpPr>
          <p:nvPr/>
        </p:nvSpPr>
        <p:spPr bwMode="auto">
          <a:xfrm>
            <a:off x="1185863" y="3890963"/>
            <a:ext cx="1016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Qiaochang</a:t>
            </a:r>
          </a:p>
        </p:txBody>
      </p:sp>
      <p:sp>
        <p:nvSpPr>
          <p:cNvPr id="8228" name="CaixaDeTexto 31"/>
          <p:cNvSpPr txBox="1">
            <a:spLocks noChangeArrowheads="1"/>
          </p:cNvSpPr>
          <p:nvPr/>
        </p:nvSpPr>
        <p:spPr bwMode="auto">
          <a:xfrm>
            <a:off x="7112000" y="4500563"/>
            <a:ext cx="846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400">
                <a:solidFill>
                  <a:srgbClr val="FF0000"/>
                </a:solidFill>
                <a:latin typeface="Calibri" pitchFamily="34" charset="0"/>
              </a:rPr>
              <a:t>Kangmei</a:t>
            </a:r>
          </a:p>
        </p:txBody>
      </p:sp>
      <p:sp>
        <p:nvSpPr>
          <p:cNvPr id="8229" name="CaixaDeTexto 32"/>
          <p:cNvSpPr txBox="1">
            <a:spLocks noChangeArrowheads="1"/>
          </p:cNvSpPr>
          <p:nvPr/>
        </p:nvSpPr>
        <p:spPr bwMode="auto">
          <a:xfrm>
            <a:off x="1427163" y="4286250"/>
            <a:ext cx="10271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Changlong</a:t>
            </a:r>
          </a:p>
        </p:txBody>
      </p:sp>
      <p:sp>
        <p:nvSpPr>
          <p:cNvPr id="8230" name="CaixaDeTexto 33"/>
          <p:cNvSpPr txBox="1">
            <a:spLocks noChangeArrowheads="1"/>
          </p:cNvSpPr>
          <p:nvPr/>
        </p:nvSpPr>
        <p:spPr bwMode="auto">
          <a:xfrm>
            <a:off x="2074863" y="5487988"/>
            <a:ext cx="955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>
                <a:latin typeface="Calibri" pitchFamily="34" charset="0"/>
              </a:rPr>
              <a:t> </a:t>
            </a:r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Huayang</a:t>
            </a:r>
          </a:p>
        </p:txBody>
      </p:sp>
      <p:sp>
        <p:nvSpPr>
          <p:cNvPr id="8231" name="CaixaDeTexto 34"/>
          <p:cNvSpPr txBox="1">
            <a:spLocks noChangeArrowheads="1"/>
          </p:cNvSpPr>
          <p:nvPr/>
        </p:nvSpPr>
        <p:spPr bwMode="auto">
          <a:xfrm>
            <a:off x="2430463" y="819150"/>
            <a:ext cx="8683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Dacheng</a:t>
            </a:r>
          </a:p>
        </p:txBody>
      </p:sp>
      <p:sp>
        <p:nvSpPr>
          <p:cNvPr id="8232" name="CaixaDeTexto 35"/>
          <p:cNvSpPr txBox="1">
            <a:spLocks noChangeArrowheads="1"/>
          </p:cNvSpPr>
          <p:nvPr/>
        </p:nvSpPr>
        <p:spPr bwMode="auto">
          <a:xfrm>
            <a:off x="1714500" y="1428750"/>
            <a:ext cx="8588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Kesheng</a:t>
            </a:r>
          </a:p>
        </p:txBody>
      </p:sp>
      <p:sp>
        <p:nvSpPr>
          <p:cNvPr id="8233" name="CaixaDeTexto 36"/>
          <p:cNvSpPr txBox="1">
            <a:spLocks noChangeArrowheads="1"/>
          </p:cNvSpPr>
          <p:nvPr/>
        </p:nvSpPr>
        <p:spPr bwMode="auto">
          <a:xfrm>
            <a:off x="4027488" y="6319838"/>
            <a:ext cx="17541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Kaidi Agrochemical</a:t>
            </a:r>
          </a:p>
        </p:txBody>
      </p:sp>
      <p:sp>
        <p:nvSpPr>
          <p:cNvPr id="8234" name="CaixaDeTexto 37"/>
          <p:cNvSpPr txBox="1">
            <a:spLocks noChangeArrowheads="1"/>
          </p:cNvSpPr>
          <p:nvPr/>
        </p:nvSpPr>
        <p:spPr bwMode="auto">
          <a:xfrm>
            <a:off x="1487488" y="1819275"/>
            <a:ext cx="7731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Veyong</a:t>
            </a:r>
          </a:p>
        </p:txBody>
      </p:sp>
      <p:sp>
        <p:nvSpPr>
          <p:cNvPr id="8235" name="CaixaDeTexto 38"/>
          <p:cNvSpPr txBox="1">
            <a:spLocks noChangeArrowheads="1"/>
          </p:cNvSpPr>
          <p:nvPr/>
        </p:nvSpPr>
        <p:spPr bwMode="auto">
          <a:xfrm>
            <a:off x="7232650" y="1819275"/>
            <a:ext cx="5683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Haili</a:t>
            </a:r>
          </a:p>
        </p:txBody>
      </p:sp>
      <p:sp>
        <p:nvSpPr>
          <p:cNvPr id="8236" name="CaixaDeTexto 39"/>
          <p:cNvSpPr txBox="1">
            <a:spLocks noChangeArrowheads="1"/>
          </p:cNvSpPr>
          <p:nvPr/>
        </p:nvSpPr>
        <p:spPr bwMode="auto">
          <a:xfrm>
            <a:off x="1366838" y="2247900"/>
            <a:ext cx="9223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Fengshan</a:t>
            </a:r>
          </a:p>
        </p:txBody>
      </p:sp>
      <p:sp>
        <p:nvSpPr>
          <p:cNvPr id="8237" name="CaixaDeTexto 40"/>
          <p:cNvSpPr txBox="1">
            <a:spLocks noChangeArrowheads="1"/>
          </p:cNvSpPr>
          <p:nvPr/>
        </p:nvSpPr>
        <p:spPr bwMode="auto">
          <a:xfrm>
            <a:off x="3302000" y="500063"/>
            <a:ext cx="8461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Agrocen</a:t>
            </a:r>
          </a:p>
        </p:txBody>
      </p:sp>
      <p:sp>
        <p:nvSpPr>
          <p:cNvPr id="8238" name="CaixaDeTexto 41"/>
          <p:cNvSpPr txBox="1">
            <a:spLocks noChangeArrowheads="1"/>
          </p:cNvSpPr>
          <p:nvPr/>
        </p:nvSpPr>
        <p:spPr bwMode="auto">
          <a:xfrm>
            <a:off x="7353300" y="2928938"/>
            <a:ext cx="911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sz="1500">
                <a:solidFill>
                  <a:srgbClr val="FF0000"/>
                </a:solidFill>
                <a:latin typeface="Calibri" pitchFamily="34" charset="0"/>
              </a:rPr>
              <a:t>Qingfeng</a:t>
            </a:r>
          </a:p>
        </p:txBody>
      </p:sp>
      <p:sp>
        <p:nvSpPr>
          <p:cNvPr id="8239" name="CaixaDeTexto 42"/>
          <p:cNvSpPr txBox="1">
            <a:spLocks noChangeArrowheads="1"/>
          </p:cNvSpPr>
          <p:nvPr/>
        </p:nvSpPr>
        <p:spPr bwMode="auto">
          <a:xfrm>
            <a:off x="1000125" y="2928938"/>
            <a:ext cx="1352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b="1">
                <a:latin typeface="Calibri" pitchFamily="34" charset="0"/>
              </a:rPr>
              <a:t>ChemChina</a:t>
            </a:r>
          </a:p>
        </p:txBody>
      </p:sp>
      <p:sp>
        <p:nvSpPr>
          <p:cNvPr id="8240" name="Retângulo 43"/>
          <p:cNvSpPr>
            <a:spLocks noChangeArrowheads="1"/>
          </p:cNvSpPr>
          <p:nvPr/>
        </p:nvSpPr>
        <p:spPr bwMode="auto">
          <a:xfrm>
            <a:off x="6143625" y="6459538"/>
            <a:ext cx="3055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>
                <a:latin typeface="Calibri" pitchFamily="34" charset="0"/>
              </a:rPr>
              <a:t>Fonte:  UFPR/ANVISA 2010</a:t>
            </a:r>
          </a:p>
        </p:txBody>
      </p:sp>
    </p:spTree>
    <p:extLst>
      <p:ext uri="{BB962C8B-B14F-4D97-AF65-F5344CB8AC3E}">
        <p14:creationId xmlns:p14="http://schemas.microsoft.com/office/powerpoint/2010/main" val="177047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Divisão do Mercado Mundial de Agrotóxicos em 2010</a:t>
            </a:r>
            <a:br>
              <a:rPr lang="pt-BR" sz="2400" dirty="0" smtClean="0"/>
            </a:br>
            <a:r>
              <a:rPr lang="pt-BR" sz="2400" dirty="0" smtClean="0"/>
              <a:t>(Total: 38,3 bilhões de dólares)</a:t>
            </a:r>
            <a:endParaRPr lang="pt-BR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6550223"/>
            <a:ext cx="34863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Phillips McDougall / UIPP (2011)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80112" y="249289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27%</a:t>
            </a: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92080" y="501317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26%</a:t>
            </a:r>
            <a:endParaRPr lang="pt-BR" sz="1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15816" y="4653136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/>
              <a:t>22%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81161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Divisão do Mercado Mundial de Agrotóxicos em 2010</a:t>
            </a:r>
            <a:br>
              <a:rPr lang="pt-BR" sz="2400" dirty="0" smtClean="0"/>
            </a:br>
            <a:r>
              <a:rPr lang="pt-BR" sz="2400" dirty="0" smtClean="0"/>
              <a:t>(Total: 38,3 bilhões de dólares)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519446"/>
            <a:ext cx="34863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Fonte: Phillips McDougall / UIPP (2011)</a:t>
            </a:r>
            <a:endParaRPr lang="pt-BR" sz="1600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251520" y="1340768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18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2132856"/>
            <a:ext cx="7997825" cy="4029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00CC00"/>
                </a:solidFill>
                <a:latin typeface="Arial" pitchFamily="34" charset="0"/>
              </a:rPr>
              <a:t>Alimentos </a:t>
            </a:r>
            <a:r>
              <a:rPr lang="pt-BR" sz="2800" b="1" i="1" dirty="0" smtClean="0">
                <a:solidFill>
                  <a:srgbClr val="00CC00"/>
                </a:solidFill>
                <a:latin typeface="Arial" pitchFamily="34" charset="0"/>
              </a:rPr>
              <a:t>in natura – ANVISA e MAPA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</a:rPr>
              <a:t>Alimentos para Exportação - MAPA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Alimentos processados - ANVISA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</a:rPr>
              <a:t>Alimentos de origem animal - ANVISA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Água potável – MS/</a:t>
            </a:r>
            <a:r>
              <a:rPr lang="pt-BR" sz="2800" b="1" dirty="0" err="1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Vigiagua</a:t>
            </a:r>
            <a:endParaRPr lang="pt-BR" sz="2800" b="1" dirty="0" smtClean="0">
              <a:solidFill>
                <a:srgbClr val="FF0000"/>
              </a:solidFill>
              <a:latin typeface="Arial" pitchFamily="34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Águas subterrâneas, rios, lagos e mar -IBAMA</a:t>
            </a:r>
          </a:p>
          <a:p>
            <a:pPr marL="0" indent="0">
              <a:buFont typeface="Wingdings" pitchFamily="2" charset="2"/>
              <a:buChar char="Ø"/>
            </a:pPr>
            <a:r>
              <a:rPr lang="pt-BR" sz="2800" b="1" dirty="0" smtClean="0">
                <a:solidFill>
                  <a:srgbClr val="FF0000"/>
                </a:solidFill>
                <a:latin typeface="Arial" pitchFamily="34" charset="0"/>
                <a:cs typeface="Times New Roman" pitchFamily="18" charset="0"/>
              </a:rPr>
              <a:t>Solo - IBAMA</a:t>
            </a:r>
          </a:p>
          <a:p>
            <a:pPr marL="0" indent="0">
              <a:buFont typeface="Wingdings" pitchFamily="2" charset="2"/>
              <a:buChar char="Ø"/>
            </a:pPr>
            <a:endParaRPr lang="pt-BR" sz="3600" b="1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423863" y="482600"/>
            <a:ext cx="7994650" cy="10772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Monitoramento de Resíduos de Agrotóxicos no Brasil</a:t>
            </a:r>
            <a:endParaRPr lang="pt-B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3568" y="2204864"/>
            <a:ext cx="7997825" cy="4029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algn="just"/>
            <a:r>
              <a:rPr lang="pt-BR" sz="3600" dirty="0"/>
              <a:t>O PARA integra medidas de controle pós-registro que têm promovido diversas mudanças na organização dos serviços de saúde para prevenção de agravos relacionados aos </a:t>
            </a:r>
            <a:r>
              <a:rPr lang="pt-BR" sz="3600" dirty="0" smtClean="0"/>
              <a:t>agrotóxicos</a:t>
            </a:r>
          </a:p>
          <a:p>
            <a:pPr algn="just"/>
            <a:endParaRPr lang="pt-BR" sz="3600" dirty="0"/>
          </a:p>
          <a:p>
            <a:pPr algn="just"/>
            <a:r>
              <a:rPr lang="pt-BR" sz="3600" dirty="0"/>
              <a:t>Suas atividades têm por objetivos principais a promoção da saúde através do consumo de alimentos de qualidade e a prevenção das doenças crônicas não transmissíveis (DCNT</a:t>
            </a:r>
            <a:r>
              <a:rPr lang="pt-BR" sz="3600" dirty="0" smtClean="0"/>
              <a:t>) </a:t>
            </a:r>
            <a:r>
              <a:rPr lang="pt-BR" sz="3600" dirty="0"/>
              <a:t>secundárias à ingestão cotidiana de quantidades perigosas de </a:t>
            </a:r>
            <a:r>
              <a:rPr lang="pt-BR" sz="3600" dirty="0" smtClean="0"/>
              <a:t>agrotóxicos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pt-BR" altLang="pt-BR" sz="2000" b="1" dirty="0" smtClean="0"/>
          </a:p>
          <a:p>
            <a:pPr marL="0" lvl="1" indent="0" algn="r">
              <a:buNone/>
            </a:pPr>
            <a:r>
              <a:rPr lang="pt-BR" altLang="pt-BR" sz="2600" b="1" dirty="0" smtClean="0">
                <a:solidFill>
                  <a:srgbClr val="C00000"/>
                </a:solidFill>
              </a:rPr>
              <a:t>(</a:t>
            </a:r>
            <a:r>
              <a:rPr lang="pt-BR" altLang="pt-BR" sz="2600" b="1" dirty="0">
                <a:solidFill>
                  <a:srgbClr val="C00000"/>
                </a:solidFill>
              </a:rPr>
              <a:t>Anvisa, </a:t>
            </a:r>
            <a:r>
              <a:rPr lang="pt-BR" altLang="pt-BR" sz="2600" b="1" dirty="0" smtClean="0">
                <a:solidFill>
                  <a:srgbClr val="C00000"/>
                </a:solidFill>
              </a:rPr>
              <a:t>2010)</a:t>
            </a:r>
            <a:endParaRPr lang="pt-BR" altLang="pt-BR" sz="2600" b="1" dirty="0">
              <a:solidFill>
                <a:srgbClr val="C00000"/>
              </a:solidFill>
            </a:endParaRPr>
          </a:p>
          <a:p>
            <a:pPr algn="just"/>
            <a:endParaRPr lang="pt-BR" sz="3600" dirty="0">
              <a:solidFill>
                <a:srgbClr val="C00000"/>
              </a:solidFill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Char char="Ø"/>
            </a:pPr>
            <a:endParaRPr lang="pt-BR" sz="3600" b="1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395536" y="764704"/>
            <a:ext cx="799465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Contexto e objetivos do</a:t>
            </a:r>
            <a:r>
              <a:rPr lang="pt-BR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 PARA</a:t>
            </a:r>
            <a:endParaRPr lang="pt-BR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22" y="156647"/>
            <a:ext cx="7820026" cy="583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107504" y="234360"/>
            <a:ext cx="8964612" cy="602352"/>
          </a:xfrm>
          <a:prstGeom prst="rect">
            <a:avLst/>
          </a:prstGeom>
          <a:ln w="28575"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36" tIns="0" rIns="91436" bIns="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SzPct val="150000"/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Resultados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Amostras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Monitoradas</a:t>
            </a:r>
            <a:r>
              <a:rPr lang="en-US" sz="24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itchFamily="34" charset="0"/>
              </a:rPr>
              <a:t>  2012</a:t>
            </a:r>
            <a:endParaRPr lang="pt-BR" sz="2400" b="1" dirty="0">
              <a:solidFill>
                <a:schemeClr val="tx1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4" name="CaixaDeTexto 27"/>
          <p:cNvSpPr txBox="1">
            <a:spLocks noChangeArrowheads="1"/>
          </p:cNvSpPr>
          <p:nvPr/>
        </p:nvSpPr>
        <p:spPr bwMode="auto">
          <a:xfrm>
            <a:off x="7235825" y="3956050"/>
            <a:ext cx="1728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1800" b="1" dirty="0"/>
              <a:t>&gt; LMR e LMR não </a:t>
            </a:r>
            <a:r>
              <a:rPr lang="pt-BR" altLang="pt-BR" sz="1800" b="1" dirty="0" smtClean="0"/>
              <a:t>autorizado</a:t>
            </a:r>
            <a:endParaRPr lang="pt-BR" altLang="pt-BR" sz="1800" b="1" dirty="0"/>
          </a:p>
        </p:txBody>
      </p:sp>
      <p:sp>
        <p:nvSpPr>
          <p:cNvPr id="5" name="CaixaDeTexto 28"/>
          <p:cNvSpPr txBox="1">
            <a:spLocks noChangeArrowheads="1"/>
          </p:cNvSpPr>
          <p:nvPr/>
        </p:nvSpPr>
        <p:spPr bwMode="auto">
          <a:xfrm>
            <a:off x="7740650" y="3141663"/>
            <a:ext cx="984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000" b="1"/>
              <a:t>&gt; LMR</a:t>
            </a:r>
          </a:p>
        </p:txBody>
      </p:sp>
      <p:grpSp>
        <p:nvGrpSpPr>
          <p:cNvPr id="6" name="Grupo 14"/>
          <p:cNvGrpSpPr>
            <a:grpSpLocks/>
          </p:cNvGrpSpPr>
          <p:nvPr/>
        </p:nvGrpSpPr>
        <p:grpSpPr bwMode="auto">
          <a:xfrm>
            <a:off x="107504" y="5295086"/>
            <a:ext cx="8929687" cy="792162"/>
            <a:chOff x="107504" y="5876627"/>
            <a:chExt cx="8928546" cy="792733"/>
          </a:xfrm>
        </p:grpSpPr>
        <p:sp>
          <p:nvSpPr>
            <p:cNvPr id="7" name="Retângulo 6"/>
            <p:cNvSpPr/>
            <p:nvPr/>
          </p:nvSpPr>
          <p:spPr>
            <a:xfrm>
              <a:off x="107504" y="5949280"/>
              <a:ext cx="8856984" cy="72008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8" name="CaixaDeTexto 6"/>
            <p:cNvSpPr txBox="1">
              <a:spLocks noChangeArrowheads="1"/>
            </p:cNvSpPr>
            <p:nvPr/>
          </p:nvSpPr>
          <p:spPr bwMode="auto">
            <a:xfrm>
              <a:off x="1817688" y="5949826"/>
              <a:ext cx="721836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US" altLang="pt-BR" sz="2000"/>
                <a:t>Abacaxi – </a:t>
              </a:r>
              <a:r>
                <a:rPr lang="en-US" altLang="pt-BR" sz="2000" b="1"/>
                <a:t>Abobrinha</a:t>
              </a:r>
              <a:r>
                <a:rPr lang="en-US" altLang="pt-BR" sz="2000"/>
                <a:t> – </a:t>
              </a:r>
              <a:r>
                <a:rPr lang="en-US" altLang="pt-BR" sz="2000" b="1"/>
                <a:t>Alface</a:t>
              </a:r>
              <a:r>
                <a:rPr lang="en-US" altLang="pt-BR" sz="2000"/>
                <a:t> – Arroz – </a:t>
              </a:r>
              <a:r>
                <a:rPr lang="en-US" altLang="pt-BR" sz="2000" b="1"/>
                <a:t>Cenoura</a:t>
              </a:r>
              <a:r>
                <a:rPr lang="en-US" altLang="pt-BR" sz="2000"/>
                <a:t> –  Feijão – Laranja – Maçã – Milho (Fubá) – </a:t>
              </a:r>
              <a:r>
                <a:rPr lang="pt-BR" altLang="pt-BR" sz="2000" b="1"/>
                <a:t>Morango</a:t>
              </a:r>
              <a:r>
                <a:rPr lang="pt-BR" altLang="pt-BR" sz="2000"/>
                <a:t> – </a:t>
              </a:r>
              <a:r>
                <a:rPr lang="en-US" altLang="pt-BR" sz="2000" b="1"/>
                <a:t>Pepino</a:t>
              </a:r>
              <a:r>
                <a:rPr lang="en-US" altLang="pt-BR" sz="2000"/>
                <a:t> – </a:t>
              </a:r>
              <a:r>
                <a:rPr lang="pt-BR" altLang="pt-BR" sz="2000" b="1"/>
                <a:t>Tomate</a:t>
              </a:r>
              <a:r>
                <a:rPr lang="pt-BR" altLang="pt-BR" sz="2000"/>
                <a:t> – </a:t>
              </a:r>
              <a:r>
                <a:rPr lang="en-US" altLang="pt-BR" sz="2000"/>
                <a:t>Uva</a:t>
              </a:r>
              <a:endParaRPr lang="pt-BR" altLang="pt-BR" sz="2000"/>
            </a:p>
          </p:txBody>
        </p:sp>
        <p:sp>
          <p:nvSpPr>
            <p:cNvPr id="9" name="CaixaDeTexto 7"/>
            <p:cNvSpPr txBox="1">
              <a:spLocks noChangeArrowheads="1"/>
            </p:cNvSpPr>
            <p:nvPr/>
          </p:nvSpPr>
          <p:spPr bwMode="auto">
            <a:xfrm>
              <a:off x="481691" y="5876627"/>
              <a:ext cx="10622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pt-BR" altLang="pt-BR" sz="2000" b="1"/>
                <a:t>Culturas</a:t>
              </a:r>
            </a:p>
            <a:p>
              <a:pPr algn="ctr" eaLnBrk="1" hangingPunct="1"/>
              <a:r>
                <a:rPr lang="pt-BR" altLang="pt-BR" sz="2000" b="1"/>
                <a:t>(13)</a:t>
              </a:r>
            </a:p>
          </p:txBody>
        </p:sp>
      </p:grpSp>
      <p:sp>
        <p:nvSpPr>
          <p:cNvPr id="10" name="Retângulo 9"/>
          <p:cNvSpPr/>
          <p:nvPr/>
        </p:nvSpPr>
        <p:spPr>
          <a:xfrm>
            <a:off x="755576" y="2053410"/>
            <a:ext cx="1453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Sem </a:t>
            </a:r>
            <a:r>
              <a:rPr lang="pt-BR" altLang="pt-BR" b="1" dirty="0" smtClean="0">
                <a:solidFill>
                  <a:schemeClr val="bg1"/>
                </a:solidFill>
              </a:rPr>
              <a:t>resíduos</a:t>
            </a:r>
          </a:p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 </a:t>
            </a:r>
            <a:r>
              <a:rPr lang="pt-BR" altLang="pt-BR" b="1" dirty="0">
                <a:solidFill>
                  <a:schemeClr val="bg1"/>
                </a:solidFill>
              </a:rPr>
              <a:t>detectados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65349" y="2781987"/>
            <a:ext cx="1519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Amostras </a:t>
            </a:r>
            <a:endParaRPr lang="pt-BR" altLang="pt-BR" b="1" dirty="0" smtClean="0">
              <a:solidFill>
                <a:schemeClr val="bg1"/>
              </a:solidFill>
            </a:endParaRPr>
          </a:p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insatisfatórias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78429" y="3541713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Resíduos </a:t>
            </a:r>
            <a:endParaRPr lang="pt-BR" altLang="pt-BR" b="1" dirty="0" smtClean="0">
              <a:solidFill>
                <a:schemeClr val="bg1"/>
              </a:solidFill>
            </a:endParaRPr>
          </a:p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permitidos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949991" y="2909447"/>
            <a:ext cx="1210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não </a:t>
            </a:r>
          </a:p>
          <a:p>
            <a:pPr algn="ctr"/>
            <a:r>
              <a:rPr lang="pt-BR" altLang="pt-BR" b="1" dirty="0" smtClean="0">
                <a:solidFill>
                  <a:schemeClr val="bg1"/>
                </a:solidFill>
              </a:rPr>
              <a:t>autorizado</a:t>
            </a:r>
            <a:endParaRPr lang="pt-BR" altLang="pt-BR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159230" y="4889665"/>
            <a:ext cx="254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/>
              <a:t>Total de Amostras: 3.062</a:t>
            </a:r>
          </a:p>
        </p:txBody>
      </p:sp>
    </p:spTree>
    <p:extLst>
      <p:ext uri="{BB962C8B-B14F-4D97-AF65-F5344CB8AC3E}">
        <p14:creationId xmlns:p14="http://schemas.microsoft.com/office/powerpoint/2010/main" val="13940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pt-BR" sz="2800" b="1" dirty="0" smtClean="0"/>
              <a:t>Reavaliação de Agrotóxicos no Brasil</a:t>
            </a:r>
            <a:endParaRPr lang="pt-BR" sz="2800" b="1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57200" y="1125538"/>
            <a:ext cx="8435280" cy="539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pt-BR" sz="2800" b="1" dirty="0" smtClean="0">
                <a:solidFill>
                  <a:srgbClr val="0070C0"/>
                </a:solidFill>
              </a:rPr>
              <a:t>Decreto </a:t>
            </a:r>
            <a:r>
              <a:rPr lang="pt-BR" sz="2800" b="1" dirty="0">
                <a:solidFill>
                  <a:srgbClr val="0070C0"/>
                </a:solidFill>
              </a:rPr>
              <a:t>4074/02, Art. 2o, VI </a:t>
            </a:r>
            <a:endParaRPr lang="pt-BR" sz="2800" b="1" dirty="0" smtClean="0">
              <a:solidFill>
                <a:srgbClr val="0070C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pt-BR" sz="2800" b="1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>
                <a:solidFill>
                  <a:srgbClr val="0070C0"/>
                </a:solidFill>
              </a:rPr>
              <a:t>Cabe aos Ministérios da Agricultura, Pecuária e Abastecimento, Saúde e do Meio Ambiente, no âmbito de suas respectivas áreas de competências: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endParaRPr lang="pt-BR" sz="2400" b="1" dirty="0">
              <a:solidFill>
                <a:srgbClr val="0070C0"/>
              </a:solidFill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pt-BR" sz="2400" b="1" dirty="0">
                <a:solidFill>
                  <a:srgbClr val="0070C0"/>
                </a:solidFill>
              </a:rPr>
              <a:t>promover a reavaliação de registro de agrotóxicos, seus componentes e afins quando surgirem indícios da ocorrência de riscos que desaconselhem o uso de produtos registrados ou quando o País for alertado nesse sentido, por organizações internacionais responsáveis pela saúde, alimentação ou meio ambiente, das quais o Brasil seja membro integrante ou signatário de acordos;</a:t>
            </a:r>
          </a:p>
        </p:txBody>
      </p:sp>
    </p:spTree>
    <p:extLst>
      <p:ext uri="{BB962C8B-B14F-4D97-AF65-F5344CB8AC3E}">
        <p14:creationId xmlns:p14="http://schemas.microsoft.com/office/powerpoint/2010/main" val="404221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Agrotóxicos</a:t>
            </a:r>
          </a:p>
          <a:p>
            <a:pPr algn="ctr">
              <a:lnSpc>
                <a:spcPts val="3600"/>
              </a:lnSpc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 que regular?</a:t>
            </a:r>
          </a:p>
          <a:p>
            <a:pPr algn="ctr">
              <a:lnSpc>
                <a:spcPts val="3600"/>
              </a:lnSpc>
            </a:pPr>
            <a:endParaRPr lang="pt-BR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05672"/>
            <a:ext cx="407042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71612"/>
            <a:ext cx="3286148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916832"/>
            <a:ext cx="1865422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515848"/>
            <a:ext cx="1650107" cy="176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286232"/>
            <a:ext cx="149107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357670"/>
            <a:ext cx="178595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289678"/>
            <a:ext cx="1512168" cy="456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aixaDeTexto 2"/>
          <p:cNvSpPr txBox="1"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REAVALIAÇÃO DE 2002 até </a:t>
            </a:r>
            <a:r>
              <a:rPr lang="pt-BR" sz="2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2015</a:t>
            </a:r>
            <a:endParaRPr lang="pt-BR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pt-BR" sz="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eaLnBrk="1" hangingPunct="1">
              <a:tabLst>
                <a:tab pos="1350963" algn="l"/>
              </a:tabLst>
              <a:defRPr/>
            </a:pPr>
            <a:r>
              <a:rPr lang="pt-B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Vermelho</a:t>
            </a:r>
            <a:r>
              <a:rPr lang="pt-BR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	</a:t>
            </a:r>
            <a:r>
              <a:rPr lang="pt-BR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Banidos do Brasil decorrente de avaliação toxicológica da ANVISA</a:t>
            </a:r>
          </a:p>
          <a:p>
            <a:pPr eaLnBrk="1" hangingPunct="1">
              <a:tabLst>
                <a:tab pos="1350963" algn="l"/>
              </a:tabLst>
              <a:defRPr/>
            </a:pPr>
            <a:r>
              <a:rPr lang="pt-BR" sz="17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Laranja:</a:t>
            </a:r>
            <a:r>
              <a:rPr lang="pt-BR" sz="1700" b="1" dirty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</a:t>
            </a:r>
            <a:r>
              <a:rPr lang="pt-BR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indicados para banimento e reavaliação em andamento</a:t>
            </a:r>
          </a:p>
          <a:p>
            <a:pPr eaLnBrk="1" hangingPunct="1">
              <a:tabLst>
                <a:tab pos="1350963" algn="l"/>
              </a:tabLst>
              <a:defRPr/>
            </a:pPr>
            <a:r>
              <a:rPr lang="pt-BR" sz="1700" b="1" dirty="0"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Verde:	</a:t>
            </a:r>
            <a:r>
              <a:rPr lang="pt-BR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mantidos no mercado com restrições</a:t>
            </a:r>
          </a:p>
          <a:p>
            <a:pPr eaLnBrk="1" hangingPunct="1">
              <a:tabLst>
                <a:tab pos="1350963" algn="l"/>
              </a:tabLst>
              <a:defRPr/>
            </a:pPr>
            <a:r>
              <a:rPr lang="pt-BR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Letra azul:    </a:t>
            </a:r>
            <a:r>
              <a:rPr lang="pt-BR" sz="17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14  Ingredientes Ativos- </a:t>
            </a:r>
            <a:r>
              <a:rPr lang="pt-BR" sz="17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IA  em reavaliação desde 2008</a:t>
            </a:r>
          </a:p>
        </p:txBody>
      </p:sp>
      <p:graphicFrame>
        <p:nvGraphicFramePr>
          <p:cNvPr id="4" name="Group 40"/>
          <p:cNvGraphicFramePr>
            <a:graphicFrameLocks noGrp="1"/>
          </p:cNvGraphicFramePr>
          <p:nvPr/>
        </p:nvGraphicFramePr>
        <p:xfrm>
          <a:off x="0" y="1628799"/>
          <a:ext cx="9143999" cy="4321149"/>
        </p:xfrm>
        <a:graphic>
          <a:graphicData uri="http://schemas.openxmlformats.org/drawingml/2006/table">
            <a:tbl>
              <a:tblPr/>
              <a:tblGrid>
                <a:gridCol w="1699202"/>
                <a:gridCol w="1861200"/>
                <a:gridCol w="1786751"/>
                <a:gridCol w="2010095"/>
                <a:gridCol w="1786751"/>
              </a:tblGrid>
              <a:tr h="27824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52 INGREDIENTES NA REVISÃO DAS MONOGRAFIAS</a:t>
                      </a:r>
                    </a:p>
                  </a:txBody>
                  <a:tcPr marL="18000" marR="18000" marT="18001" marB="18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CAPTAN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CARBENDAZIM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CLORPIRIFÓS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TIRAM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54831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DICOFOL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FOLPET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LINURON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GLIFOSATO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5570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LINDANO</a:t>
                      </a:r>
                    </a:p>
                  </a:txBody>
                  <a:tcPr marL="18000" marR="18000" marT="18001" marB="18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EPOXICONAZOLE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2,4 D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PROCLORAZ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LACTOFEN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6092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VINCLOZOLINA</a:t>
                      </a:r>
                    </a:p>
                  </a:txBody>
                  <a:tcPr marL="18000" marR="18000" marT="18001" marB="18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PENTACLOROFENOL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CLOROTALONIL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BROMETO DE METILA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ACEFATO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54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MONOCROTOFÓS</a:t>
                      </a:r>
                    </a:p>
                  </a:txBody>
                  <a:tcPr marL="18000" marR="18000" marT="18001" marB="18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HEPTACLORO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ALACLORO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MSMA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PARAQUATE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54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ALDICARB </a:t>
                      </a:r>
                    </a:p>
                  </a:txBody>
                  <a:tcPr marL="18000" marR="18000" marT="18001" marB="18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BENOMIL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TRICLORFOM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METALDEÍDO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ABAMECTINA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54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METAMIDOFÓS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8000" marR="18000" marT="18001" marB="18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ENDOSSULFAN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CIHEXATINA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TIOFANATO METÍLICO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CARBOFURANO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683351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PARATIONA METÍLICA</a:t>
                      </a:r>
                    </a:p>
                  </a:txBody>
                  <a:tcPr marL="18000" marR="18000" marT="18001" marB="180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41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FORATO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FOSMETE</a:t>
                      </a:r>
                    </a:p>
                  </a:txBody>
                  <a:tcPr marL="18000" marR="18000" marT="18001" marB="1800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0" y="5980113"/>
            <a:ext cx="9144000" cy="877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pt-BR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Manter as decisões, concluir as reavaliações de  2008 e dar continuidade a reavaliação de outras ingredientes ativos perigosos à saúde</a:t>
            </a:r>
          </a:p>
          <a:p>
            <a:pPr eaLnBrk="1" hangingPunct="1">
              <a:tabLst>
                <a:tab pos="1350963" algn="l"/>
              </a:tabLst>
              <a:defRPr/>
            </a:pPr>
            <a:endParaRPr lang="pt-BR" sz="17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Anteprojeto para Regulação de Substâncias Químicas de Uso Industrial </a:t>
            </a:r>
            <a:br>
              <a:rPr lang="pt-BR" sz="2000" b="1" dirty="0" smtClean="0">
                <a:solidFill>
                  <a:srgbClr val="FF0000"/>
                </a:solidFill>
              </a:rPr>
            </a:br>
            <a:r>
              <a:rPr lang="pt-BR" sz="2000" b="1" dirty="0" smtClean="0">
                <a:solidFill>
                  <a:srgbClr val="FF0000"/>
                </a:solidFill>
              </a:rPr>
              <a:t/>
            </a:r>
            <a:br>
              <a:rPr lang="pt-BR" sz="2000" b="1" dirty="0" smtClean="0">
                <a:solidFill>
                  <a:srgbClr val="FF0000"/>
                </a:solidFill>
              </a:rPr>
            </a:br>
            <a:r>
              <a:rPr lang="pt-BR" sz="2000" b="1" dirty="0" smtClean="0">
                <a:solidFill>
                  <a:srgbClr val="0070C0"/>
                </a:solidFill>
              </a:rPr>
              <a:t>(Em consulta Pública pelo MMA, de 30 de junho até 14 de agosto de 2016)</a:t>
            </a:r>
            <a:endParaRPr lang="pt-BR" sz="2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0000" lnSpcReduction="20000"/>
          </a:bodyPr>
          <a:lstStyle/>
          <a:p>
            <a:pPr algn="just" fontAlgn="base"/>
            <a:r>
              <a:rPr lang="pt-BR" dirty="0"/>
              <a:t>O Anteprojeto de Lei dispõe sobre o cadastro, a avaliação e o controle de substâncias químicas industriais. O objetivo é diminuir os impactos à saúde humana e ao meio ambiente gerados pela produção, importação e uso dessas substâncias em território nacional e estabelecer instrumentos de gerenciamento de riscos. </a:t>
            </a:r>
          </a:p>
          <a:p>
            <a:pPr marL="0" indent="0" algn="just" fontAlgn="base">
              <a:buNone/>
            </a:pPr>
            <a:endParaRPr lang="pt-BR" dirty="0"/>
          </a:p>
          <a:p>
            <a:pPr algn="just" fontAlgn="base"/>
            <a:r>
              <a:rPr lang="pt-BR" dirty="0"/>
              <a:t>A estimativa é que de 10 mil a 15 mil substâncias sejam colocadas no mercado nacional sem qualquer acompanhamento ou controle sistemático por parte do poder público. </a:t>
            </a:r>
            <a:endParaRPr lang="pt-BR" dirty="0" smtClean="0"/>
          </a:p>
          <a:p>
            <a:pPr algn="just" fontAlgn="base"/>
            <a:endParaRPr lang="pt-BR" dirty="0" smtClean="0"/>
          </a:p>
          <a:p>
            <a:pPr algn="just" fontAlgn="base"/>
            <a:r>
              <a:rPr lang="pt-BR" dirty="0" smtClean="0"/>
              <a:t>Atualmente</a:t>
            </a:r>
            <a:r>
              <a:rPr lang="pt-BR" dirty="0"/>
              <a:t>, o Brasil dispõe de esquemas e instrumentos regulatórios que disciplinam aplicações e usos específicos quanto a alguns produtos como agrotóxicos, materiais de limpeza e desinfecção, aditivos de alimentos, medicamentos e cosméticos.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355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Legislação/regulação atual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ClrTx/>
              <a:buFontTx/>
              <a:buNone/>
            </a:pP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Foco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principal no </a:t>
            </a:r>
            <a:r>
              <a:rPr lang="en-GB" altLang="pt-BR" b="1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uso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dos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produtos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químicos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(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misturas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), com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diferentes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abordagens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,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tais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como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: </a:t>
            </a:r>
          </a:p>
          <a:p>
            <a:pPr>
              <a:buClrTx/>
              <a:buFontTx/>
              <a:buNone/>
            </a:pPr>
            <a:endParaRPr lang="en-GB" altLang="pt-BR" dirty="0" smtClean="0">
              <a:solidFill>
                <a:srgbClr val="000000"/>
              </a:solidFill>
              <a:ea typeface="Malgun Gothic" panose="020B0503020000020004" pitchFamily="34" charset="-127"/>
            </a:endParaRPr>
          </a:p>
          <a:p>
            <a:pPr marL="257175" indent="-257175"/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Eficiência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(e/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ou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)</a:t>
            </a:r>
          </a:p>
          <a:p>
            <a:pPr marL="257175" indent="-257175"/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Segurança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(e/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ou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)</a:t>
            </a:r>
          </a:p>
          <a:p>
            <a:pPr marL="257175" indent="-257175"/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Riscos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à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saúde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(e/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ou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)</a:t>
            </a:r>
          </a:p>
          <a:p>
            <a:pPr marL="257175" indent="-257175"/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Riscos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ao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meio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ambiente</a:t>
            </a:r>
            <a:endParaRPr lang="en-GB" altLang="pt-BR" dirty="0" smtClean="0">
              <a:solidFill>
                <a:srgbClr val="000000"/>
              </a:solidFill>
              <a:ea typeface="Malgun Gothic" panose="020B0503020000020004" pitchFamily="34" charset="-127"/>
            </a:endParaRPr>
          </a:p>
          <a:p>
            <a:pPr marL="257175" indent="-257175"/>
            <a:endParaRPr lang="en-GB" altLang="pt-BR" dirty="0" smtClean="0">
              <a:solidFill>
                <a:srgbClr val="000000"/>
              </a:solidFill>
              <a:ea typeface="Malgun Gothic" panose="020B0503020000020004" pitchFamily="34" charset="-127"/>
            </a:endParaRPr>
          </a:p>
          <a:p>
            <a:pPr>
              <a:buClrTx/>
            </a:pP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Exemplos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: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Agrotóxicos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, C</a:t>
            </a:r>
            <a:r>
              <a:rPr lang="pt-BR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osméticos</a:t>
            </a: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, Saneantes etc.</a:t>
            </a:r>
          </a:p>
          <a:p>
            <a:pPr>
              <a:buClrTx/>
            </a:pPr>
            <a:endParaRPr lang="en-GB" altLang="pt-BR" dirty="0" smtClean="0">
              <a:solidFill>
                <a:srgbClr val="000000"/>
              </a:solidFill>
              <a:ea typeface="Malgun Gothic" panose="020B0503020000020004" pitchFamily="34" charset="-127"/>
            </a:endParaRPr>
          </a:p>
          <a:p>
            <a:pPr algn="just">
              <a:buClrTx/>
            </a:pP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E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não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uma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avaliação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propriamente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da </a:t>
            </a:r>
            <a:r>
              <a:rPr lang="en-GB" altLang="pt-BR" b="1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composição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(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substâncias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),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tanto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de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produtos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químicos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,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quanto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de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artigos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em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geral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, com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exceções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.</a:t>
            </a:r>
            <a:endParaRPr lang="pt-BR" altLang="pt-BR" dirty="0" smtClean="0">
              <a:solidFill>
                <a:srgbClr val="000000"/>
              </a:solidFill>
              <a:ea typeface="Malgun Gothic" panose="020B0503020000020004" pitchFamily="34" charset="-127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1817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327314" y="2400299"/>
            <a:ext cx="5026602" cy="3171826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350" dirty="0"/>
              <a:t>Cadastro Nacional de Substâncias Químicas (CNSQ)</a:t>
            </a:r>
          </a:p>
          <a:p>
            <a:pPr algn="just"/>
            <a:endParaRPr lang="pt-BR" sz="1350" dirty="0"/>
          </a:p>
          <a:p>
            <a:pPr lvl="1" algn="just"/>
            <a:r>
              <a:rPr lang="pt-BR" sz="1050" dirty="0"/>
              <a:t>“</a:t>
            </a:r>
            <a:r>
              <a:rPr lang="pt-BR" sz="1350" dirty="0"/>
              <a:t>Art. 4º. As pessoas jurídicas que produzem ou importam substâncias químicas industriais como tais ou presentes em misturas intencionais em quantidade </a:t>
            </a:r>
            <a:r>
              <a:rPr lang="pt-BR" sz="1350" b="1" u="sng" dirty="0"/>
              <a:t>igual ou superior a 1 (uma) tonelada ao ano</a:t>
            </a:r>
            <a:r>
              <a:rPr lang="pt-BR" sz="1350" dirty="0"/>
              <a:t>, estão obrigadas a prestar informações no CNSQ referentes a:</a:t>
            </a:r>
          </a:p>
          <a:p>
            <a:pPr lvl="1" algn="just"/>
            <a:endParaRPr lang="pt-BR" sz="1350" dirty="0"/>
          </a:p>
          <a:p>
            <a:pPr lvl="2" algn="just"/>
            <a:r>
              <a:rPr lang="pt-BR" sz="1350" dirty="0"/>
              <a:t>A)(...)</a:t>
            </a:r>
          </a:p>
          <a:p>
            <a:pPr lvl="2" algn="just"/>
            <a:r>
              <a:rPr lang="pt-BR" sz="1350" dirty="0"/>
              <a:t>B) identidade da substância química industrial, de acordo com nome e número de registro no </a:t>
            </a:r>
            <a:r>
              <a:rPr lang="pt-BR" sz="1350" i="1" dirty="0" err="1"/>
              <a:t>Chemical</a:t>
            </a:r>
            <a:r>
              <a:rPr lang="pt-BR" sz="1350" i="1" dirty="0"/>
              <a:t> Abstracts Service </a:t>
            </a:r>
            <a:r>
              <a:rPr lang="pt-BR" sz="1350" dirty="0"/>
              <a:t>(CAS) e, quando aplicável, sua fórmula estrutural;</a:t>
            </a:r>
          </a:p>
          <a:p>
            <a:pPr lvl="2" algn="just"/>
            <a:r>
              <a:rPr lang="pt-BR" sz="1350" dirty="0"/>
              <a:t>C) faixa de quantidade produzida ou importada por ano;</a:t>
            </a:r>
          </a:p>
          <a:p>
            <a:pPr lvl="2" algn="just"/>
            <a:r>
              <a:rPr lang="pt-BR" sz="1350" dirty="0"/>
              <a:t>D) usos da substância química industrial e;</a:t>
            </a:r>
          </a:p>
          <a:p>
            <a:pPr lvl="2" algn="just"/>
            <a:r>
              <a:rPr lang="pt-BR" sz="1350" dirty="0"/>
              <a:t>E) classes de perigo à saúde e ao meio ambiente, de acordo com o GHS</a:t>
            </a:r>
          </a:p>
          <a:p>
            <a:pPr lvl="2" algn="just"/>
            <a:endParaRPr lang="pt-BR" sz="1350" dirty="0"/>
          </a:p>
          <a:p>
            <a:pPr marL="685800" lvl="2" indent="0" algn="just">
              <a:buNone/>
            </a:pPr>
            <a:endParaRPr lang="pt-BR" sz="13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0156" y="1065118"/>
            <a:ext cx="813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FF0000"/>
                </a:solidFill>
              </a:rPr>
              <a:t>Relevância do PL de cadastro, avaliação e controle de substâncias químicas industriais para o setor saúde</a:t>
            </a:r>
            <a:endParaRPr lang="pt-BR" sz="2100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5478242" y="2244219"/>
          <a:ext cx="3374994" cy="303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22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005321" y="2508142"/>
            <a:ext cx="3958936" cy="30717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350" dirty="0"/>
              <a:t>Cadastro Nacional de Substâncias Químicas (CNSQ)</a:t>
            </a:r>
          </a:p>
          <a:p>
            <a:pPr marL="0" indent="0" algn="just">
              <a:buNone/>
            </a:pPr>
            <a:endParaRPr lang="pt-BR" sz="1350" dirty="0"/>
          </a:p>
          <a:p>
            <a:pPr lvl="1" algn="just"/>
            <a:r>
              <a:rPr lang="pt-BR" sz="1350" dirty="0"/>
              <a:t>§ 1º o Comitê Deliberativo de Substâncias Químicas poderá, fundamentando-se no risco que determinadas substâncias químicas industriais possam causar à saúde ou ao meio ambiente, </a:t>
            </a:r>
            <a:r>
              <a:rPr lang="pt-BR" sz="1350" b="1" dirty="0"/>
              <a:t>definir quantidades inferiores àquela especificada no </a:t>
            </a:r>
            <a:r>
              <a:rPr lang="pt-BR" sz="1350" b="1" i="1" dirty="0"/>
              <a:t>caput</a:t>
            </a:r>
            <a:r>
              <a:rPr lang="pt-BR" sz="1350" b="1" dirty="0"/>
              <a:t> </a:t>
            </a:r>
            <a:r>
              <a:rPr lang="pt-BR" sz="1350" dirty="0"/>
              <a:t>para que as pessoas jurídicas que produzem ou importam substâncias químicas industriais como tais ou presentes em misturas intencionais sejam obrigadas a prestar informações no CNSQ.</a:t>
            </a:r>
            <a:endParaRPr lang="pt-BR" sz="135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5662" y="1017053"/>
            <a:ext cx="7917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FF0000"/>
                </a:solidFill>
              </a:rPr>
              <a:t>Relevância do PL de cadastro, avaliação e controle de substâncias químicas industriais para o setor saúde</a:t>
            </a:r>
            <a:endParaRPr lang="pt-BR" sz="2100" dirty="0">
              <a:solidFill>
                <a:srgbClr val="FF0000"/>
              </a:solidFill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5671943" y="2487045"/>
            <a:ext cx="2783659" cy="23914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Substâncias com classificação de perigo de </a:t>
            </a:r>
            <a:r>
              <a:rPr lang="pt-BR" sz="1350" dirty="0" err="1"/>
              <a:t>carcinogênese</a:t>
            </a:r>
            <a:r>
              <a:rPr lang="pt-BR" sz="1350" dirty="0"/>
              <a:t>, mutagênese e tóxicas à reprodução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531809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1"/>
          <p:cNvSpPr txBox="1">
            <a:spLocks/>
          </p:cNvSpPr>
          <p:nvPr/>
        </p:nvSpPr>
        <p:spPr>
          <a:xfrm>
            <a:off x="420832" y="2322369"/>
            <a:ext cx="3405621" cy="284589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/>
              <a:t>Cadastro Nacional de Substâncias Químicas (CNSQ)</a:t>
            </a:r>
          </a:p>
          <a:p>
            <a:pPr lvl="1" algn="just"/>
            <a:r>
              <a:rPr lang="pt-BR" sz="1800" dirty="0"/>
              <a:t>Art. 6º, § 4º É assegurada a </a:t>
            </a:r>
            <a:r>
              <a:rPr lang="pt-BR" sz="1800" b="1" dirty="0"/>
              <a:t>publicidade</a:t>
            </a:r>
            <a:r>
              <a:rPr lang="pt-BR" sz="1800" dirty="0"/>
              <a:t> ao conteúdo do CNSQ, resguardados o sigilo e a confidencialidade das informações pessoais, industriais e comerciais, conforme legislação vigente.</a:t>
            </a:r>
            <a:endParaRPr lang="pt-BR" sz="1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0693" y="1057325"/>
            <a:ext cx="83698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FF0000"/>
                </a:solidFill>
              </a:rPr>
              <a:t>Relevância do PL de cadastro, avaliação e controle de substâncias químicas industriais para o setor saúde</a:t>
            </a:r>
            <a:endParaRPr lang="pt-BR" sz="2100" dirty="0">
              <a:solidFill>
                <a:srgbClr val="FF0000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3054927" y="2127539"/>
          <a:ext cx="4364572" cy="3164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tângulo de cantos arredondados 10"/>
          <p:cNvSpPr/>
          <p:nvPr/>
        </p:nvSpPr>
        <p:spPr>
          <a:xfrm>
            <a:off x="7185314" y="2852305"/>
            <a:ext cx="1611585" cy="1424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0" dirty="0"/>
              <a:t>Sociedade civil e usuários diretos</a:t>
            </a:r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421787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1"/>
            <a:ext cx="9162595" cy="6861036"/>
            <a:chOff x="0" y="1"/>
            <a:chExt cx="13031246" cy="9757918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6784419" cy="975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827" y="4319"/>
              <a:ext cx="6784419" cy="975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aixaDeTexto 10"/>
          <p:cNvSpPr txBox="1"/>
          <p:nvPr/>
        </p:nvSpPr>
        <p:spPr>
          <a:xfrm>
            <a:off x="179512" y="1005117"/>
            <a:ext cx="8964488" cy="484776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Implantar a Política Nacional de </a:t>
            </a:r>
            <a:r>
              <a:rPr lang="pt-BR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Agroecologia</a:t>
            </a: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 seu Programa de Redução do Uso de </a:t>
            </a:r>
            <a:r>
              <a:rPr lang="pt-BR" sz="2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Agrotóxicos-PRONARA</a:t>
            </a:r>
            <a:endParaRPr lang="pt-BR" sz="2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Enfrentamento ao oligopólio  do sistema alimentar mundial</a:t>
            </a: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Enfrentamento dos desafios teóricos para desenvolvimento de uma ecologia de saberes</a:t>
            </a: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Banir os Banidos</a:t>
            </a: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Banir a pulverização aérea</a:t>
            </a: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Fim da isenção de impostos para agrotóxicos</a:t>
            </a: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Fortalecer e implantar monitoramento de resíduos para todos os alimentos consumidos</a:t>
            </a: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Monitorar agrotóxicos na água de consumo humano</a:t>
            </a: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Reavaliar </a:t>
            </a: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os agrotóxicos de forma </a:t>
            </a: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permanente</a:t>
            </a:r>
          </a:p>
          <a:p>
            <a:pPr marL="457200" indent="-457200" algn="just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pt-BR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Fiscalização da atividades com agrotóxicos</a:t>
            </a:r>
            <a:endParaRPr lang="pt-BR" sz="2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979712" y="0"/>
            <a:ext cx="5328592" cy="80358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Ações Urgentes </a:t>
            </a:r>
          </a:p>
        </p:txBody>
      </p:sp>
    </p:spTree>
    <p:extLst>
      <p:ext uri="{BB962C8B-B14F-4D97-AF65-F5344CB8AC3E}">
        <p14:creationId xmlns:p14="http://schemas.microsoft.com/office/powerpoint/2010/main" val="1089946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7650" y="260648"/>
            <a:ext cx="8572822" cy="6336704"/>
          </a:xfrm>
          <a:prstGeom prst="rect">
            <a:avLst/>
          </a:prstGeom>
          <a:solidFill>
            <a:srgbClr val="FFFF00"/>
          </a:solidFill>
          <a:ln>
            <a:miter lim="800000"/>
          </a:ln>
        </p:spPr>
        <p:txBody>
          <a:bodyPr>
            <a:normAutofit/>
          </a:bodyPr>
          <a:lstStyle/>
          <a:p>
            <a:pPr lvl="1" algn="ctr">
              <a:buClr>
                <a:srgbClr val="3333CC"/>
              </a:buClr>
              <a:buFontTx/>
              <a:buNone/>
              <a:defRPr/>
            </a:pPr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lvl="1" algn="ctr">
              <a:buClr>
                <a:srgbClr val="3333CC"/>
              </a:buClr>
              <a:buFontTx/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FUNDAÇÃO OSWALDO CRUZ - FIOCRUZ</a:t>
            </a:r>
          </a:p>
          <a:p>
            <a:pPr lvl="1" algn="ctr">
              <a:buClr>
                <a:srgbClr val="3333CC"/>
              </a:buClr>
              <a:buFontTx/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ESCOLA NACIONAL DE SAÚDE PÚBLICA – ENSP</a:t>
            </a:r>
          </a:p>
          <a:p>
            <a:pPr lvl="1" algn="ctr">
              <a:buClr>
                <a:srgbClr val="3333CC"/>
              </a:buClr>
              <a:buFontTx/>
              <a:buNone/>
              <a:defRPr/>
            </a:pP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CENTRO DE ESTUDOS DA SAÚDE DO TRABALHADOR e ECOLOGIA HUMANA - CESTEH</a:t>
            </a:r>
          </a:p>
          <a:p>
            <a:pPr>
              <a:buClr>
                <a:srgbClr val="0099FF"/>
              </a:buClr>
              <a:buSzPct val="85000"/>
              <a:buNone/>
              <a:defRPr/>
            </a:pPr>
            <a:endParaRPr lang="pt-B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r>
              <a:rPr lang="pt-BR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TELs</a:t>
            </a:r>
            <a:endParaRPr lang="pt-B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 21 2598 2682</a:t>
            </a: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21 2598 2871</a:t>
            </a: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endParaRPr lang="pt-B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E-mail</a:t>
            </a: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hlinkClick r:id="rId3"/>
              </a:rPr>
              <a:t>cestehc@ensp.fiocruz.br</a:t>
            </a: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hlinkClick r:id="rId3"/>
              </a:rPr>
              <a:t>meirelles@ensp.fiocruz.br</a:t>
            </a:r>
            <a:endParaRPr lang="pt-B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endParaRPr lang="pt-B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ctr">
              <a:buClr>
                <a:srgbClr val="0099FF"/>
              </a:buClr>
              <a:buSzPct val="85000"/>
              <a:buNone/>
              <a:defRPr/>
            </a:pPr>
            <a:r>
              <a:rPr lang="pt-B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OBRIGADO</a:t>
            </a:r>
            <a:endParaRPr lang="pt-BR" sz="2000" b="1" dirty="0" smtClean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Constituição atual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ClrTx/>
              <a:buFontTx/>
              <a:buNone/>
            </a:pPr>
            <a:r>
              <a:rPr lang="en-GB" altLang="pt-BR" b="1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Saúde</a:t>
            </a:r>
            <a:endParaRPr lang="en-GB" altLang="pt-BR" b="1" dirty="0" smtClean="0">
              <a:solidFill>
                <a:srgbClr val="000000"/>
              </a:solidFill>
              <a:ea typeface="Malgun Gothic" panose="020B0503020000020004" pitchFamily="34" charset="-127"/>
            </a:endParaRPr>
          </a:p>
          <a:p>
            <a:pPr algn="just">
              <a:spcBef>
                <a:spcPts val="900"/>
              </a:spcBef>
              <a:buNone/>
            </a:pP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Art. 196. A </a:t>
            </a:r>
            <a:r>
              <a:rPr lang="en-GB" altLang="pt-BR" dirty="0" err="1">
                <a:solidFill>
                  <a:srgbClr val="000000"/>
                </a:solidFill>
                <a:ea typeface="Malgun Gothic" panose="020B0503020000020004" pitchFamily="34" charset="-127"/>
              </a:rPr>
              <a:t>s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aúde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é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direito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de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todos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e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dever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do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estado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, ….</a:t>
            </a:r>
          </a:p>
          <a:p>
            <a:pPr algn="just">
              <a:spcBef>
                <a:spcPts val="900"/>
              </a:spcBef>
              <a:buNone/>
            </a:pP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Art. 200.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Ao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SUS compete, …,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nos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</a:t>
            </a:r>
            <a:r>
              <a:rPr lang="en-GB" altLang="pt-BR" dirty="0" err="1" smtClean="0">
                <a:solidFill>
                  <a:srgbClr val="000000"/>
                </a:solidFill>
                <a:ea typeface="Malgun Gothic" panose="020B0503020000020004" pitchFamily="34" charset="-127"/>
              </a:rPr>
              <a:t>termos</a:t>
            </a:r>
            <a:r>
              <a:rPr lang="en-GB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da lei:</a:t>
            </a:r>
          </a:p>
          <a:p>
            <a:pPr algn="just">
              <a:buClrTx/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VII - </a:t>
            </a:r>
            <a:r>
              <a:rPr lang="pt-BR" altLang="pt-BR" u="sng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participar do controle e fiscalização</a:t>
            </a: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da produção, transporte, guarda e utilização de </a:t>
            </a:r>
            <a:r>
              <a:rPr lang="pt-BR" altLang="pt-BR" b="1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substâncias e produtos</a:t>
            </a: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psicoativos, </a:t>
            </a:r>
            <a:r>
              <a:rPr lang="pt-BR" altLang="pt-BR" b="1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tóxicos</a:t>
            </a: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e radioativos</a:t>
            </a: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;</a:t>
            </a:r>
          </a:p>
          <a:p>
            <a:pPr algn="just">
              <a:buClrTx/>
              <a:buFontTx/>
              <a:buNone/>
            </a:pPr>
            <a:r>
              <a:rPr lang="pt-BR" altLang="pt-BR" dirty="0" smtClean="0">
                <a:solidFill>
                  <a:schemeClr val="accent6">
                    <a:lumMod val="50000"/>
                  </a:schemeClr>
                </a:solidFill>
                <a:ea typeface="Malgun Gothic" panose="020B0503020000020004" pitchFamily="34" charset="-127"/>
              </a:rPr>
              <a:t>Lei 7082 de 11/07/1989, seus regulamentos e normas</a:t>
            </a:r>
            <a:endParaRPr lang="pt-BR" altLang="pt-BR" dirty="0" smtClean="0">
              <a:solidFill>
                <a:schemeClr val="accent6">
                  <a:lumMod val="50000"/>
                </a:schemeClr>
              </a:solidFill>
              <a:ea typeface="Malgun Gothic" panose="020B0503020000020004" pitchFamily="34" charset="-127"/>
            </a:endParaRPr>
          </a:p>
          <a:p>
            <a:pPr algn="just">
              <a:buClrTx/>
              <a:buFontTx/>
              <a:buNone/>
            </a:pPr>
            <a:endParaRPr lang="pt-BR" altLang="pt-BR" dirty="0" smtClean="0">
              <a:solidFill>
                <a:schemeClr val="accent6">
                  <a:lumMod val="50000"/>
                </a:schemeClr>
              </a:solidFill>
              <a:ea typeface="Malgun Gothic" panose="020B0503020000020004" pitchFamily="34" charset="-127"/>
            </a:endParaRPr>
          </a:p>
          <a:p>
            <a:pPr algn="just">
              <a:buClrTx/>
              <a:buFontTx/>
              <a:buNone/>
            </a:pPr>
            <a:r>
              <a:rPr lang="pt-BR" altLang="pt-BR" b="1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Meio Ambiente</a:t>
            </a:r>
          </a:p>
          <a:p>
            <a:pPr algn="just">
              <a:spcBef>
                <a:spcPts val="900"/>
              </a:spcBef>
              <a:buNone/>
            </a:pP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Art. 225. Todos têm direito ao meio ambiente ecologicamente equilibrado...</a:t>
            </a:r>
          </a:p>
          <a:p>
            <a:pPr algn="just">
              <a:buClrTx/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§ 1º Para assegurar a efetividade desse direito, incumbe ao Poder Público:</a:t>
            </a:r>
          </a:p>
          <a:p>
            <a:pPr algn="just">
              <a:buClrTx/>
              <a:buFontTx/>
              <a:buNone/>
            </a:pP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V - </a:t>
            </a:r>
            <a:r>
              <a:rPr lang="pt-BR" altLang="pt-BR" u="sng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controlar</a:t>
            </a: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a produção, a comercialização e o emprego de técnicas, métodos e </a:t>
            </a:r>
            <a:r>
              <a:rPr lang="pt-BR" altLang="pt-BR" b="1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substâncias</a:t>
            </a:r>
            <a:r>
              <a:rPr lang="pt-BR" altLang="pt-BR" dirty="0" smtClean="0">
                <a:solidFill>
                  <a:srgbClr val="000000"/>
                </a:solidFill>
                <a:ea typeface="Malgun Gothic" panose="020B0503020000020004" pitchFamily="34" charset="-127"/>
              </a:rPr>
              <a:t> que comportem risco para a vida, a qualidade de vida e o meio ambiente;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59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560" y="1700808"/>
            <a:ext cx="7997825" cy="4029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lang="pt-BR" b="1" dirty="0" smtClean="0"/>
              <a:t>AGROTÓXICO</a:t>
            </a:r>
          </a:p>
          <a:p>
            <a:pPr marL="0" indent="0">
              <a:buNone/>
            </a:pPr>
            <a:endParaRPr lang="pt-BR" sz="1000" dirty="0"/>
          </a:p>
          <a:p>
            <a:pPr lvl="1"/>
            <a:r>
              <a:rPr lang="pt-BR" b="1" dirty="0"/>
              <a:t>Substância, ou mistura de substâncias, que atua sobre as plantas ou os animais indesejados, com a intenção de </a:t>
            </a:r>
            <a:r>
              <a:rPr lang="pt-BR" b="1" dirty="0" err="1"/>
              <a:t>mat</a:t>
            </a:r>
            <a:r>
              <a:rPr lang="en-US" b="1" dirty="0"/>
              <a:t>á</a:t>
            </a:r>
            <a:r>
              <a:rPr lang="pt-BR" b="1" dirty="0"/>
              <a:t>-</a:t>
            </a:r>
            <a:r>
              <a:rPr lang="pt-BR" b="1" dirty="0" err="1"/>
              <a:t>los</a:t>
            </a:r>
            <a:r>
              <a:rPr lang="pt-BR" b="1" dirty="0"/>
              <a:t> ou controlar seu crescimento (herbicidas, fungicidas, inseticidas, etc.)</a:t>
            </a:r>
            <a:endParaRPr lang="pt-BR" sz="3600" dirty="0"/>
          </a:p>
          <a:p>
            <a:pPr lvl="1"/>
            <a:r>
              <a:rPr lang="pt-BR" b="1" dirty="0"/>
              <a:t>substância ou mistura de substâncias, empregados como desfolhantes, dessecantes, estimuladores e inibidores de crescimento</a:t>
            </a:r>
            <a:endParaRPr lang="pt-BR" sz="3600" dirty="0"/>
          </a:p>
          <a:p>
            <a:endParaRPr lang="pt-BR" sz="3600" b="1" dirty="0" smtClean="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423863" y="482600"/>
            <a:ext cx="7994650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defRPr/>
            </a:pP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Definição 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569325" cy="792163"/>
          </a:xfrm>
        </p:spPr>
        <p:txBody>
          <a:bodyPr/>
          <a:lstStyle/>
          <a:p>
            <a:pPr algn="l" eaLnBrk="1" hangingPunct="1"/>
            <a:r>
              <a:rPr lang="pt-BR" sz="3200" b="1" smtClean="0">
                <a:solidFill>
                  <a:srgbClr val="FFFFFF"/>
                </a:solidFill>
                <a:ea typeface="ＭＳ Ｐゴシック" pitchFamily="34" charset="-128"/>
              </a:rPr>
              <a:t>O PROBLEMA</a:t>
            </a:r>
          </a:p>
        </p:txBody>
      </p:sp>
      <p:sp>
        <p:nvSpPr>
          <p:cNvPr id="6147" name="Retângulo 12"/>
          <p:cNvSpPr>
            <a:spLocks noChangeArrowheads="1"/>
          </p:cNvSpPr>
          <p:nvPr/>
        </p:nvSpPr>
        <p:spPr bwMode="auto">
          <a:xfrm>
            <a:off x="539552" y="1268760"/>
            <a:ext cx="80648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endParaRPr lang="pt-BR" sz="3200" dirty="0">
              <a:latin typeface="Calibri" pitchFamily="34" charset="0"/>
              <a:ea typeface="ＭＳ Ｐゴシック" pitchFamily="34" charset="-128"/>
            </a:endParaRPr>
          </a:p>
          <a:p>
            <a:pPr algn="just" eaLnBrk="1" hangingPunct="1">
              <a:buFontTx/>
              <a:buChar char="•"/>
            </a:pPr>
            <a:r>
              <a:rPr lang="pt-BR" sz="2800" dirty="0">
                <a:ea typeface="ＭＳ Ｐゴシック" pitchFamily="34" charset="-128"/>
              </a:rPr>
              <a:t> 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Brasil</a:t>
            </a:r>
            <a:r>
              <a:rPr lang="pt-BR" sz="280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: </a:t>
            </a:r>
            <a:r>
              <a:rPr lang="pt-BR" sz="280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maior </a:t>
            </a:r>
            <a:r>
              <a:rPr lang="pt-BR" sz="28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mercado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mundial de </a:t>
            </a: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agrotóxicos nos últimos 4 anos</a:t>
            </a:r>
            <a:endParaRPr lang="pt-BR" sz="28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 eaLnBrk="1" hangingPunct="1"/>
            <a:endParaRPr lang="pt-BR" sz="2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Um dos mais importantes fatores de risco para a saúde da </a:t>
            </a: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população e para o meio ambiente</a:t>
            </a:r>
          </a:p>
          <a:p>
            <a:pPr algn="just" eaLnBrk="1" hangingPunct="1">
              <a:buFontTx/>
              <a:buChar char="•"/>
            </a:pPr>
            <a:endParaRPr lang="pt-BR" sz="28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 eaLnBrk="1" hangingPunct="1">
              <a:buFontTx/>
              <a:buChar char="•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Capacidade reduzida dos órgãos de </a:t>
            </a: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saúde e de meio ambiente, 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nas três esferas de </a:t>
            </a: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governo, 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para </a:t>
            </a: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desenvolver 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serviços de monitoramento e controle de agrotóxicos</a:t>
            </a:r>
            <a:endParaRPr lang="pt-BR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" name="Retângulo 12"/>
          <p:cNvSpPr>
            <a:spLocks noChangeArrowheads="1"/>
          </p:cNvSpPr>
          <p:nvPr/>
        </p:nvSpPr>
        <p:spPr bwMode="auto">
          <a:xfrm>
            <a:off x="395536" y="404664"/>
            <a:ext cx="8129786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pt-B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ＭＳ Ｐゴシック" pitchFamily="34" charset="-128"/>
              </a:rPr>
              <a:t>Contexto Atual - Agrotóxicos</a:t>
            </a:r>
            <a:endParaRPr lang="pt-B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7000"/>
            <a:ext cx="8610600" cy="638175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      </a:t>
            </a:r>
            <a:r>
              <a:rPr lang="pt-B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PRODUÇÃO </a:t>
            </a:r>
            <a:r>
              <a:rPr lang="pt-B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tencil" pitchFamily="82" charset="0"/>
              </a:rPr>
              <a:t>E CONSUMO DE AGROTÓXICOS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735888" cy="5682952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>
              <a:lnSpc>
                <a:spcPct val="110000"/>
              </a:lnSpc>
              <a:buFontTx/>
              <a:buNone/>
              <a:tabLst>
                <a:tab pos="2279650" algn="l"/>
              </a:tabLst>
            </a:pPr>
            <a:r>
              <a:rPr lang="pt-BR" sz="4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pt-B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PRINCIPAIS USOS </a:t>
            </a:r>
            <a:endParaRPr lang="pt-BR" sz="4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tabLst>
                <a:tab pos="2279650" algn="l"/>
              </a:tabLst>
            </a:pPr>
            <a:r>
              <a:rPr lang="pt-BR" sz="4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pt-BR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Agricultura, Pecuária,  Armazenamento de Alimentos, Campanhas Sanitárias, Doméstico e em Edificações e Logradouros Públicos.</a:t>
            </a:r>
          </a:p>
          <a:p>
            <a:pPr>
              <a:lnSpc>
                <a:spcPct val="90000"/>
              </a:lnSpc>
              <a:buNone/>
              <a:tabLst>
                <a:tab pos="2279650" algn="l"/>
              </a:tabLst>
            </a:pPr>
            <a:r>
              <a:rPr lang="pt-B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  <a:buNone/>
              <a:tabLst>
                <a:tab pos="2279650" algn="l"/>
              </a:tabLst>
            </a:pPr>
            <a:r>
              <a:rPr lang="pt-B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MUNDIAL</a:t>
            </a:r>
            <a:endParaRPr lang="pt-BR" sz="49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>
                <a:solidFill>
                  <a:srgbClr val="0070C0"/>
                </a:solidFill>
              </a:rPr>
              <a:t>-20 grandes indústrias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>
                <a:solidFill>
                  <a:srgbClr val="0070C0"/>
                </a:solidFill>
              </a:rPr>
              <a:t>-Vendas: </a:t>
            </a:r>
            <a:r>
              <a:rPr lang="pt-BR" sz="4900" b="1" dirty="0" smtClean="0">
                <a:solidFill>
                  <a:srgbClr val="0070C0"/>
                </a:solidFill>
              </a:rPr>
              <a:t>38</a:t>
            </a:r>
            <a:r>
              <a:rPr lang="pt-BR" sz="4900" b="1" dirty="0" smtClean="0">
                <a:solidFill>
                  <a:srgbClr val="0070C0"/>
                </a:solidFill>
              </a:rPr>
              <a:t>  </a:t>
            </a:r>
            <a:r>
              <a:rPr lang="pt-BR" sz="4900" b="1" dirty="0">
                <a:solidFill>
                  <a:srgbClr val="0070C0"/>
                </a:solidFill>
              </a:rPr>
              <a:t>bilhões de dólares/ano </a:t>
            </a:r>
            <a:r>
              <a:rPr lang="pt-BR" sz="4900" b="1" dirty="0" smtClean="0">
                <a:solidFill>
                  <a:srgbClr val="0070C0"/>
                </a:solidFill>
              </a:rPr>
              <a:t>(Sindag,2010)</a:t>
            </a:r>
            <a:endParaRPr lang="pt-BR" sz="4900" b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>
                <a:solidFill>
                  <a:srgbClr val="0070C0"/>
                </a:solidFill>
              </a:rPr>
              <a:t>-Volume: </a:t>
            </a:r>
            <a:r>
              <a:rPr lang="pt-BR" sz="4900" b="1" dirty="0" smtClean="0">
                <a:solidFill>
                  <a:srgbClr val="0070C0"/>
                </a:solidFill>
              </a:rPr>
              <a:t>4 </a:t>
            </a:r>
            <a:r>
              <a:rPr lang="pt-BR" sz="4900" b="1" dirty="0">
                <a:solidFill>
                  <a:srgbClr val="0070C0"/>
                </a:solidFill>
              </a:rPr>
              <a:t>milhões de toneladas/ano 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>
                <a:solidFill>
                  <a:srgbClr val="0070C0"/>
                </a:solidFill>
              </a:rPr>
              <a:t>	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BRASILEIRO</a:t>
            </a:r>
            <a:endParaRPr lang="pt-BR" sz="49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 smtClean="0">
                <a:solidFill>
                  <a:srgbClr val="0070C0"/>
                </a:solidFill>
              </a:rPr>
              <a:t>- 6 </a:t>
            </a:r>
            <a:r>
              <a:rPr lang="pt-BR" sz="4900" b="1" dirty="0">
                <a:solidFill>
                  <a:srgbClr val="0070C0"/>
                </a:solidFill>
              </a:rPr>
              <a:t>grandes </a:t>
            </a:r>
            <a:r>
              <a:rPr lang="pt-BR" sz="4900" b="1" dirty="0" smtClean="0">
                <a:solidFill>
                  <a:srgbClr val="0070C0"/>
                </a:solidFill>
              </a:rPr>
              <a:t>Indústrias,  130 empresas</a:t>
            </a:r>
            <a:endParaRPr lang="pt-BR" sz="4900" b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>
                <a:solidFill>
                  <a:srgbClr val="0070C0"/>
                </a:solidFill>
              </a:rPr>
              <a:t>-Venda: </a:t>
            </a:r>
            <a:r>
              <a:rPr lang="pt-BR" sz="4900" b="1" dirty="0" smtClean="0">
                <a:solidFill>
                  <a:srgbClr val="0070C0"/>
                </a:solidFill>
              </a:rPr>
              <a:t>10 </a:t>
            </a:r>
            <a:r>
              <a:rPr lang="pt-BR" sz="4900" b="1" dirty="0">
                <a:solidFill>
                  <a:srgbClr val="0070C0"/>
                </a:solidFill>
              </a:rPr>
              <a:t>bilhão de </a:t>
            </a:r>
            <a:r>
              <a:rPr lang="pt-BR" sz="4900" b="1" dirty="0" smtClean="0">
                <a:solidFill>
                  <a:srgbClr val="0070C0"/>
                </a:solidFill>
              </a:rPr>
              <a:t>dólares/Ano </a:t>
            </a:r>
            <a:r>
              <a:rPr lang="pt-BR" sz="4900" b="1" dirty="0" smtClean="0">
                <a:solidFill>
                  <a:srgbClr val="0070C0"/>
                </a:solidFill>
              </a:rPr>
              <a:t>(Forum,2014</a:t>
            </a:r>
            <a:r>
              <a:rPr lang="pt-BR" sz="4900" b="1" dirty="0" smtClean="0">
                <a:solidFill>
                  <a:srgbClr val="0070C0"/>
                </a:solidFill>
              </a:rPr>
              <a:t>)</a:t>
            </a:r>
            <a:endParaRPr lang="pt-BR" sz="4900" b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>
                <a:solidFill>
                  <a:srgbClr val="0070C0"/>
                </a:solidFill>
              </a:rPr>
              <a:t>-Volume: </a:t>
            </a:r>
            <a:r>
              <a:rPr lang="pt-BR" sz="4900" b="1" dirty="0" smtClean="0">
                <a:solidFill>
                  <a:srgbClr val="0070C0"/>
                </a:solidFill>
              </a:rPr>
              <a:t>1 milhão de  </a:t>
            </a:r>
            <a:r>
              <a:rPr lang="pt-BR" sz="4900" b="1" dirty="0">
                <a:solidFill>
                  <a:srgbClr val="0070C0"/>
                </a:solidFill>
              </a:rPr>
              <a:t>toneladas/ano 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>
                <a:solidFill>
                  <a:srgbClr val="0070C0"/>
                </a:solidFill>
              </a:rPr>
              <a:t>			</a:t>
            </a:r>
            <a:r>
              <a:rPr lang="pt-BR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432 ingredientes ativos em </a:t>
            </a:r>
            <a:r>
              <a:rPr lang="pt-BR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1500 produtos </a:t>
            </a:r>
            <a:r>
              <a:rPr lang="pt-BR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comerciais</a:t>
            </a:r>
          </a:p>
          <a:p>
            <a:pPr lvl="1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r>
              <a:rPr lang="pt-BR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			(45% herbicidas, 27% inseticidas, 28% fungicidas</a:t>
            </a:r>
            <a:r>
              <a:rPr lang="pt-BR" sz="4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 algn="r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endParaRPr lang="pt-BR" sz="49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algn="r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endParaRPr lang="pt-BR" sz="49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Mercado concentrado em 10 empresas </a:t>
            </a:r>
          </a:p>
          <a:p>
            <a:r>
              <a:rPr lang="pt-BR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Empresa duplicaram desde 2008 </a:t>
            </a:r>
            <a:r>
              <a:rPr lang="pt-BR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porém </a:t>
            </a:r>
            <a:r>
              <a:rPr lang="pt-BR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53%  dos </a:t>
            </a:r>
            <a:r>
              <a:rPr lang="pt-BR" sz="4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registrantes</a:t>
            </a:r>
            <a:r>
              <a:rPr lang="pt-BR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no Brasil são escritórios  </a:t>
            </a:r>
          </a:p>
          <a:p>
            <a:r>
              <a:rPr lang="pt-BR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50% não </a:t>
            </a:r>
            <a:r>
              <a:rPr lang="pt-BR" sz="4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estão vinculadas ao INPEV                                                                          </a:t>
            </a:r>
            <a:r>
              <a:rPr lang="pt-BR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					</a:t>
            </a:r>
            <a:r>
              <a:rPr lang="pt-BR" sz="45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			</a:t>
            </a:r>
            <a:r>
              <a:rPr lang="pt-B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pt-B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ANVISA,2012)</a:t>
            </a:r>
          </a:p>
          <a:p>
            <a:pPr lvl="1" algn="r">
              <a:lnSpc>
                <a:spcPct val="90000"/>
              </a:lnSpc>
              <a:buFontTx/>
              <a:buNone/>
              <a:tabLst>
                <a:tab pos="2279650" algn="l"/>
              </a:tabLst>
            </a:pPr>
            <a:endParaRPr lang="pt-BR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10000"/>
              </a:lnSpc>
              <a:buFontTx/>
              <a:buNone/>
              <a:tabLst>
                <a:tab pos="2279650" algn="l"/>
              </a:tabLst>
            </a:pPr>
            <a:r>
              <a:rPr lang="pt-BR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pt-B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5"/>
          <p:cNvGraphicFramePr>
            <a:graphicFrameLocks/>
          </p:cNvGraphicFramePr>
          <p:nvPr/>
        </p:nvGraphicFramePr>
        <p:xfrm>
          <a:off x="500034" y="1928802"/>
          <a:ext cx="8175327" cy="187913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tableStyleId>{5C22544A-7EE6-4342-B048-85BDC9FD1C3A}</a:tableStyleId>
              </a:tblPr>
              <a:tblGrid>
                <a:gridCol w="1770289"/>
                <a:gridCol w="2132928"/>
                <a:gridCol w="2224514"/>
                <a:gridCol w="2047596"/>
              </a:tblGrid>
              <a:tr h="12005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N° empresas</a:t>
                      </a:r>
                    </a:p>
                  </a:txBody>
                  <a:tcPr anchor="ctr">
                    <a:solidFill>
                      <a:srgbClr val="3C7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Produtos informados</a:t>
                      </a:r>
                      <a:endParaRPr lang="pt-B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3C7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Vendas</a:t>
                      </a:r>
                    </a:p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pt-BR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ton</a:t>
                      </a:r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produto)</a:t>
                      </a:r>
                      <a:endParaRPr lang="pt-B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3C72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Vendas</a:t>
                      </a:r>
                      <a:r>
                        <a:rPr lang="pt-BR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algn="ctr"/>
                      <a:r>
                        <a:rPr lang="pt-BR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(US$ – 2011)</a:t>
                      </a:r>
                      <a:endParaRPr lang="pt-B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3C72C2"/>
                    </a:solidFill>
                  </a:tcPr>
                </a:tc>
              </a:tr>
              <a:tr h="678576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</a:t>
                      </a:r>
                      <a:endParaRPr lang="pt-B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2.426</a:t>
                      </a:r>
                      <a:endParaRPr lang="pt-B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936. 000</a:t>
                      </a:r>
                      <a:endParaRPr lang="pt-B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8,5 bilhões</a:t>
                      </a:r>
                      <a:endParaRPr lang="pt-BR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87524" y="4488120"/>
            <a:ext cx="8568952" cy="236988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pt-BR" sz="2800" b="1" dirty="0" smtClean="0">
              <a:solidFill>
                <a:srgbClr val="CC5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Empresa duplicaram desde 2008  </a:t>
            </a: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53</a:t>
            </a:r>
            <a:r>
              <a:rPr lang="pt-BR" sz="2800" b="1" dirty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%  dos </a:t>
            </a:r>
            <a:r>
              <a:rPr lang="pt-BR" sz="2800" b="1" dirty="0" err="1" smtClean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registrantes</a:t>
            </a:r>
            <a:r>
              <a:rPr lang="pt-BR" sz="2800" b="1" dirty="0" smtClean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no Brasil são escritórios  </a:t>
            </a: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CC5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50% não estão vinculadas ao INPEV</a:t>
            </a:r>
            <a:endParaRPr lang="pt-BR" sz="900" b="1" dirty="0" smtClean="0">
              <a:solidFill>
                <a:srgbClr val="CC5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pt-BR" sz="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pt-B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400" b="1" dirty="0">
              <a:solidFill>
                <a:srgbClr val="CC5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Mercado de agrotóxicos no Brasil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pt-B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0" y="857232"/>
          <a:ext cx="9144009" cy="5560104"/>
        </p:xfrm>
        <a:graphic>
          <a:graphicData uri="http://schemas.openxmlformats.org/drawingml/2006/table">
            <a:tbl>
              <a:tblPr/>
              <a:tblGrid>
                <a:gridCol w="1142978"/>
                <a:gridCol w="628655"/>
                <a:gridCol w="628655"/>
                <a:gridCol w="628655"/>
                <a:gridCol w="628655"/>
                <a:gridCol w="628655"/>
                <a:gridCol w="628655"/>
                <a:gridCol w="628655"/>
                <a:gridCol w="628655"/>
                <a:gridCol w="628655"/>
                <a:gridCol w="628655"/>
                <a:gridCol w="775510"/>
                <a:gridCol w="938971"/>
              </a:tblGrid>
              <a:tr h="613278">
                <a:tc>
                  <a:txBody>
                    <a:bodyPr/>
                    <a:lstStyle/>
                    <a:p>
                      <a:pPr algn="ctr" fontAlgn="ctr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2000</a:t>
                      </a:r>
                    </a:p>
                  </a:txBody>
                  <a:tcPr marL="0" marR="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2001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2002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2003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2004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2005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2006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2000/2009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%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Participação no </a:t>
                      </a:r>
                      <a:r>
                        <a:rPr lang="pt-BR" sz="1200" b="1" i="0" u="none" strike="noStrike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total mundial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2339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SYNGENTA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6.218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5.385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5.260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5.421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6.030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6.307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6.378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7.285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9.231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8.491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tabLst>
                          <a:tab pos="712788" algn="l"/>
                        </a:tabLst>
                      </a:pP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36,6%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17,6%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BAYER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2.268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2.425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4.355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5.738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7.000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6.917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6.723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7.447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7.883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7.565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233,6%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15,7%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BASF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2.233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3.130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2.806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3.588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4.166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4.097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3.863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4.291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5.033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5.085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127,7%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10,6%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MONSANTO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3.885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3.755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3.088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3.003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2.864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2.910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3.316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3.753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4.996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4.427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14,0%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9,2%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DOW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2.346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2.612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2.717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3.008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3.368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3.364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3.399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3.779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4.535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4.522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92,8%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9,4%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DUPONT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2.500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1.890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1.806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2.024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2.249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2.250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2.163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2.326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2.624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2.845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13,8%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5,9%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MAI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738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784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776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1.177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1.357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1.542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1.581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1.879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2.334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2.042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176,7%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4,2%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NUFARM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763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920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1.050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1.237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1.441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1.574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1.677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1.764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2.218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2.329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205,3%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4,8%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SUMITOMO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1.059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1.219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1.351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1.584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1.667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1.712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1.858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1.979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2.000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2.262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113,6%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4,7%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ARYSTA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379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703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662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711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860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906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941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1.036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1.170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1.032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172,3%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2,1%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FMC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665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653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615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640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708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720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766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889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1.058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1.052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58,2%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2,2%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 dirty="0" err="1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CHEMINOVA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336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390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592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519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683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597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604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855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1.108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934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177,9%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1,9%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12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noProof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UNITED PHOSPHORUS</a:t>
                      </a:r>
                      <a:endParaRPr lang="en-US" sz="1300" b="1" i="0" u="none" strike="noStrike" noProof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88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101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106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187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226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278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385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586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625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795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804,6%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1,6%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1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Restante das empresas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2.483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2.501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2.442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2.917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3.504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3.656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3.707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4.167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4.928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4.820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94,1%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10,0%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8132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 maiores empresas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23.478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23.967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25.184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28.837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32.619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33.174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33.654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37.869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44.815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43.381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84,8%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90,0%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07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VENDAS TOTAIS</a:t>
                      </a:r>
                    </a:p>
                  </a:txBody>
                  <a:tcPr marL="0" marR="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24.829</a:t>
                      </a:r>
                    </a:p>
                  </a:txBody>
                  <a:tcPr marL="0" marR="36000" marT="1800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25.011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24.418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29.167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35.038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36.560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37.066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41.671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49.276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chemeClr val="bg1"/>
                          </a:solidFill>
                          <a:latin typeface="Bookman Old Style" pitchFamily="18" charset="0"/>
                        </a:rPr>
                        <a:t>48.201</a:t>
                      </a:r>
                    </a:p>
                  </a:txBody>
                  <a:tcPr marL="0" marR="36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94,1%</a:t>
                      </a:r>
                    </a:p>
                  </a:txBody>
                  <a:tcPr marL="0" marR="108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Bookman Old Style" pitchFamily="18" charset="0"/>
                        </a:rPr>
                        <a:t>100,0%</a:t>
                      </a:r>
                    </a:p>
                  </a:txBody>
                  <a:tcPr marL="0" marR="180000" marT="1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  <p:sp>
        <p:nvSpPr>
          <p:cNvPr id="23838" name="Retângulo 4"/>
          <p:cNvSpPr>
            <a:spLocks noChangeArrowheads="1"/>
          </p:cNvSpPr>
          <p:nvPr/>
        </p:nvSpPr>
        <p:spPr bwMode="auto">
          <a:xfrm>
            <a:off x="1142997" y="47130"/>
            <a:ext cx="69294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 fontAlgn="ctr"/>
            <a:r>
              <a:rPr lang="pt-BR" sz="24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Mercado Mundial de Agrotóxicos </a:t>
            </a:r>
            <a:r>
              <a:rPr lang="pt-BR" sz="24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2000-2009</a:t>
            </a:r>
          </a:p>
          <a:p>
            <a:pPr algn="ctr" fontAlgn="ctr"/>
            <a:r>
              <a:rPr lang="pt-BR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(vendas </a:t>
            </a:r>
            <a:r>
              <a:rPr lang="pt-BR" sz="2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em </a:t>
            </a:r>
            <a:r>
              <a:rPr lang="pt-BR" sz="20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/>
                <a:cs typeface="Candara"/>
              </a:rPr>
              <a:t>milhões de dólares)</a:t>
            </a:r>
            <a:endParaRPr lang="pt-BR" sz="2000" b="1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1215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642910" y="442799"/>
            <a:ext cx="7756419" cy="71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9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it-IT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Taxa de </a:t>
            </a:r>
            <a:r>
              <a:rPr lang="it-IT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crescimento das vendas mundiais x vendas Brasil </a:t>
            </a:r>
          </a:p>
          <a:p>
            <a:pPr algn="ctr" eaLnBrk="1" hangingPunct="1">
              <a:lnSpc>
                <a:spcPts val="2000"/>
              </a:lnSpc>
            </a:pPr>
            <a:r>
              <a:rPr lang="it-IT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lang="it-IT" sz="20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2000 ano base)</a:t>
            </a:r>
            <a:endParaRPr lang="pt-BR" sz="20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aphicFrame>
        <p:nvGraphicFramePr>
          <p:cNvPr id="5" name="Chart 3"/>
          <p:cNvGraphicFramePr>
            <a:graphicFrameLocks/>
          </p:cNvGraphicFramePr>
          <p:nvPr>
            <p:extLst/>
          </p:nvPr>
        </p:nvGraphicFramePr>
        <p:xfrm>
          <a:off x="214282" y="1202358"/>
          <a:ext cx="8715436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582788" y="5560076"/>
          <a:ext cx="7092000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  <a:gridCol w="709200"/>
              </a:tblGrid>
              <a:tr h="35719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90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- 8,0 %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90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- 24,0 %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90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90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76,0 %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68,0 %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56,0 %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116,0 %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184,0 %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172,0 %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0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90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0,7 %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90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-1,7 %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90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17,5 %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90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41,1 %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47,2 %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49,3 %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67,8 %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98,5 %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1" dirty="0" smtClean="0">
                          <a:effectLst/>
                          <a:latin typeface="Calibri" pitchFamily="34" charset="0"/>
                        </a:rPr>
                        <a:t>94,1 %</a:t>
                      </a:r>
                      <a:endParaRPr lang="pt-BR" sz="1400" b="1" dirty="0">
                        <a:effectLst/>
                        <a:latin typeface="Calibri" pitchFamily="34" charset="0"/>
                      </a:endParaRPr>
                    </a:p>
                  </a:txBody>
                  <a:tcPr marL="18000" marR="7200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78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trutura padrã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Estrutura padrã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1910</Words>
  <Application>Microsoft Office PowerPoint</Application>
  <PresentationFormat>Apresentação na tela (4:3)</PresentationFormat>
  <Paragraphs>564</Paragraphs>
  <Slides>27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42" baseType="lpstr">
      <vt:lpstr>Malgun Gothic</vt:lpstr>
      <vt:lpstr>ＭＳ Ｐゴシック</vt:lpstr>
      <vt:lpstr>ＭＳ Ｐゴシック</vt:lpstr>
      <vt:lpstr>Arial</vt:lpstr>
      <vt:lpstr>Arial Narrow</vt:lpstr>
      <vt:lpstr>Bookman Old Style</vt:lpstr>
      <vt:lpstr>Calibri</vt:lpstr>
      <vt:lpstr>Candara</vt:lpstr>
      <vt:lpstr>Comic Sans MS</vt:lpstr>
      <vt:lpstr>Corbel</vt:lpstr>
      <vt:lpstr>Stencil</vt:lpstr>
      <vt:lpstr>Times New Roman</vt:lpstr>
      <vt:lpstr>Wingdings</vt:lpstr>
      <vt:lpstr>Tema do Office</vt:lpstr>
      <vt:lpstr>Visio</vt:lpstr>
      <vt:lpstr>Apresentação do PowerPoint</vt:lpstr>
      <vt:lpstr>Apresentação do PowerPoint</vt:lpstr>
      <vt:lpstr>Constituição atual</vt:lpstr>
      <vt:lpstr>Apresentação do PowerPoint</vt:lpstr>
      <vt:lpstr>O PROBLEMA</vt:lpstr>
      <vt:lpstr>      PRODUÇÃO E CONSUMO DE AGROTÓXICOS</vt:lpstr>
      <vt:lpstr>Apresentação do PowerPoint</vt:lpstr>
      <vt:lpstr>Apresentação do PowerPoint</vt:lpstr>
      <vt:lpstr>Apresentação do PowerPoint</vt:lpstr>
      <vt:lpstr>Monsanto: Fusões &amp; Aquisições (2000-2010)</vt:lpstr>
      <vt:lpstr>Syngenta: Fusões &amp; Aquisições (2000-2010)</vt:lpstr>
      <vt:lpstr>Apresentação do PowerPoint</vt:lpstr>
      <vt:lpstr>Apresentação do PowerPoint</vt:lpstr>
      <vt:lpstr>Divisão do Mercado Mundial de Agrotóxicos em 2010 (Total: 38,3 bilhões de dólares)</vt:lpstr>
      <vt:lpstr>Divisão do Mercado Mundial de Agrotóxicos em 2010 (Total: 38,3 bilhões de dólares)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Anteprojeto para Regulação de Substâncias Químicas de Uso Industrial   (Em consulta Pública pelo MMA, de 30 de junho até 14 de agosto de 2016)</vt:lpstr>
      <vt:lpstr>Legislação/regulação atual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CELIAFARIAS</dc:creator>
  <cp:lastModifiedBy>Luiz Claudio Meirelles</cp:lastModifiedBy>
  <cp:revision>85</cp:revision>
  <dcterms:created xsi:type="dcterms:W3CDTF">2016-03-24T21:30:27Z</dcterms:created>
  <dcterms:modified xsi:type="dcterms:W3CDTF">2016-07-01T11:42:36Z</dcterms:modified>
</cp:coreProperties>
</file>