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9" r:id="rId1"/>
  </p:sldMasterIdLst>
  <p:notesMasterIdLst>
    <p:notesMasterId r:id="rId8"/>
  </p:notesMasterIdLst>
  <p:handoutMasterIdLst>
    <p:handoutMasterId r:id="rId9"/>
  </p:handoutMasterIdLst>
  <p:sldIdLst>
    <p:sldId id="336" r:id="rId2"/>
    <p:sldId id="550" r:id="rId3"/>
    <p:sldId id="531" r:id="rId4"/>
    <p:sldId id="560" r:id="rId5"/>
    <p:sldId id="568" r:id="rId6"/>
    <p:sldId id="551" r:id="rId7"/>
  </p:sldIdLst>
  <p:sldSz cx="9144000" cy="6858000" type="screen4x3"/>
  <p:notesSz cx="6881813" cy="100155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CC00"/>
    <a:srgbClr val="0000FF"/>
    <a:srgbClr val="FF00FF"/>
    <a:srgbClr val="00FF00"/>
    <a:srgbClr val="66FFCC"/>
    <a:srgbClr val="CCECFF"/>
    <a:srgbClr val="184589"/>
    <a:srgbClr val="FF9933"/>
    <a:srgbClr val="00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579" autoAdjust="0"/>
  </p:normalViewPr>
  <p:slideViewPr>
    <p:cSldViewPr>
      <p:cViewPr>
        <p:scale>
          <a:sx n="60" d="100"/>
          <a:sy n="60" d="100"/>
        </p:scale>
        <p:origin x="-1608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70" y="-114"/>
      </p:cViewPr>
      <p:guideLst>
        <p:guide orient="horz" pos="3154"/>
        <p:guide pos="216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275EAE-D677-41B3-ABC4-FAEFD7FEB5B5}" type="datetimeFigureOut">
              <a:rPr lang="pt-BR"/>
              <a:pPr>
                <a:defRPr/>
              </a:pPr>
              <a:t>08/05/2019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1230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7313" y="951230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FB84F08-AC6B-4F3B-A139-CC9A7699676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B6579-4B7F-45FB-81E4-7B1EF7A61908}" type="datetimeFigureOut">
              <a:rPr lang="pt-BR" smtClean="0"/>
              <a:pPr/>
              <a:t>08/05/2019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975" y="4757738"/>
            <a:ext cx="5505450" cy="4506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230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7313" y="951230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04A96-4912-4FDE-A988-EE7775CB12C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77C405-B7A8-48C0-A581-B1172576089B}" type="datetime1">
              <a:rPr lang="pt-BR" smtClean="0"/>
              <a:pPr>
                <a:defRPr/>
              </a:pPr>
              <a:t>08/05/2019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407465-9E6F-442B-89DC-315807A2A90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CBD577-342A-400F-8020-370DE827D3DB}" type="datetime1">
              <a:rPr lang="pt-BR" smtClean="0"/>
              <a:pPr>
                <a:defRPr/>
              </a:pPr>
              <a:t>08/05/2019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45ECD-DC6E-44A0-A632-5CAC82040AD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E12B78-3D42-4DB0-B19A-5DE783412B3C}" type="datetime1">
              <a:rPr lang="pt-BR" smtClean="0"/>
              <a:pPr>
                <a:defRPr/>
              </a:pPr>
              <a:t>08/05/2019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93398F-C6FF-4FFE-A228-5FBEEB4DA83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6F8084-D4E9-40E3-945D-4AE785C937B0}" type="datetime1">
              <a:rPr lang="pt-BR" smtClean="0"/>
              <a:pPr>
                <a:defRPr/>
              </a:pPr>
              <a:t>08/05/2019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73121E-974B-4433-B0CF-D428BA5E0FD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658A4B-89C6-4EA3-AB51-B73ED95666B1}" type="datetime1">
              <a:rPr lang="pt-BR" smtClean="0"/>
              <a:pPr>
                <a:defRPr/>
              </a:pPr>
              <a:t>08/05/2019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9C0DC6-3D1D-415C-90EA-A10F496C44B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ECE341-1B75-4596-B9DB-94AC79EFFE21}" type="datetime1">
              <a:rPr lang="pt-BR" smtClean="0"/>
              <a:pPr>
                <a:defRPr/>
              </a:pPr>
              <a:t>08/05/2019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06E483-487B-4C05-960C-16D177A800F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E35CDB-FC8E-4961-AF79-A3EC56D7CFBA}" type="datetime1">
              <a:rPr lang="pt-BR" smtClean="0"/>
              <a:pPr>
                <a:defRPr/>
              </a:pPr>
              <a:t>08/05/2019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EB8DA9-FD18-4416-AAAB-002312F17F2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9ECAAA-1963-4F96-8CA4-DC6666A474A0}" type="datetime1">
              <a:rPr lang="pt-BR" smtClean="0"/>
              <a:pPr>
                <a:defRPr/>
              </a:pPr>
              <a:t>08/05/2019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A84353-9CA4-4B11-A056-D8055ABB545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78469-0F95-42E6-87F8-E1BA68ADD1FD}" type="datetime1">
              <a:rPr lang="pt-BR" smtClean="0"/>
              <a:pPr>
                <a:defRPr/>
              </a:pPr>
              <a:t>08/05/2019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9148F9-9B45-4739-8C97-DE722A89FAB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158EE7-B95C-49DF-B612-3D191F5071D3}" type="datetime1">
              <a:rPr lang="pt-BR" smtClean="0"/>
              <a:pPr>
                <a:defRPr/>
              </a:pPr>
              <a:t>08/05/2019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94A53-E3FE-46DA-945E-38E0B203FC1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7847FC-4ECB-4F5F-85F9-E79A04E55EA3}" type="datetime1">
              <a:rPr lang="pt-BR" smtClean="0"/>
              <a:pPr>
                <a:defRPr/>
              </a:pPr>
              <a:t>08/05/2019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B571978-4846-447C-9A33-549920F65E1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A4865E8-165B-4CE3-8A40-B3F2D92BFA4E}" type="datetime1">
              <a:rPr lang="pt-BR" smtClean="0"/>
              <a:pPr>
                <a:defRPr/>
              </a:pPr>
              <a:t>08/05/2019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486CAC4-4B58-4806-A217-D09B5091E13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nACSaI4fEK4" TargetMode="External"/><Relationship Id="rId3" Type="http://schemas.openxmlformats.org/officeDocument/2006/relationships/image" Target="../media/image4.png"/><Relationship Id="rId7" Type="http://schemas.openxmlformats.org/officeDocument/2006/relationships/hyperlink" Target="http://www.datasus.gov.b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2.datasus.gov.br/DATASUS/index.php?area=0205" TargetMode="External"/><Relationship Id="rId13" Type="http://schemas.openxmlformats.org/officeDocument/2006/relationships/hyperlink" Target="https://www.multiplicadoresdevisat.com/" TargetMode="External"/><Relationship Id="rId18" Type="http://schemas.openxmlformats.org/officeDocument/2006/relationships/hyperlink" Target="http://www2.datasus.gov.br/SIAB/index.php?area=04" TargetMode="External"/><Relationship Id="rId3" Type="http://schemas.openxmlformats.org/officeDocument/2006/relationships/hyperlink" Target="http://portalsinan.saude.gov.br/" TargetMode="External"/><Relationship Id="rId21" Type="http://schemas.openxmlformats.org/officeDocument/2006/relationships/hyperlink" Target="http://www2.datasus.gov.br/DATASUS/index.php?area=0208" TargetMode="External"/><Relationship Id="rId7" Type="http://schemas.openxmlformats.org/officeDocument/2006/relationships/hyperlink" Target="http://www2.datasus.gov.br/DATASUS/index.php?area=0203&amp;id=6926" TargetMode="External"/><Relationship Id="rId12" Type="http://schemas.openxmlformats.org/officeDocument/2006/relationships/hyperlink" Target="http://www.rais.gov.br/sitio/index.jsf" TargetMode="External"/><Relationship Id="rId17" Type="http://schemas.openxmlformats.org/officeDocument/2006/relationships/hyperlink" Target="http://renastonline.ensp.fiocruz.br/temas/rede-nacional-atencao-integral-saude-trabalhador-renast" TargetMode="External"/><Relationship Id="rId2" Type="http://schemas.openxmlformats.org/officeDocument/2006/relationships/image" Target="../media/image8.jpeg"/><Relationship Id="rId16" Type="http://schemas.openxmlformats.org/officeDocument/2006/relationships/hyperlink" Target="http://concla.ibge.gov.br/busca-online-cnae.html" TargetMode="External"/><Relationship Id="rId20" Type="http://schemas.openxmlformats.org/officeDocument/2006/relationships/hyperlink" Target="http://gal.datasus.gov.br/GALL/index.php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2.datasus.gov.br/DATASUS/index.php?area=0202&amp;id=19122" TargetMode="External"/><Relationship Id="rId11" Type="http://schemas.openxmlformats.org/officeDocument/2006/relationships/hyperlink" Target="http://www2.datasus.gov.br/DATASUS/index.php?area=0201" TargetMode="External"/><Relationship Id="rId5" Type="http://schemas.openxmlformats.org/officeDocument/2006/relationships/hyperlink" Target="http://www2.datasus.gov.br/DATASUS/index.php?area=0204" TargetMode="External"/><Relationship Id="rId15" Type="http://schemas.openxmlformats.org/officeDocument/2006/relationships/hyperlink" Target="http://www.mtecbo.gov.br/cbosite/pages/home.jsf" TargetMode="External"/><Relationship Id="rId10" Type="http://schemas.openxmlformats.org/officeDocument/2006/relationships/hyperlink" Target="http://sage.saude.gov.br/" TargetMode="External"/><Relationship Id="rId19" Type="http://schemas.openxmlformats.org/officeDocument/2006/relationships/hyperlink" Target="http://www.previdencia.gov.br/dados-abertos/dados-abertos-sst/" TargetMode="External"/><Relationship Id="rId4" Type="http://schemas.openxmlformats.org/officeDocument/2006/relationships/hyperlink" Target="http://www.previdencia.gov.br/forms/formularios/form001.html" TargetMode="External"/><Relationship Id="rId9" Type="http://schemas.openxmlformats.org/officeDocument/2006/relationships/hyperlink" Target="http://www2.datasus.gov.br/DATASUS/index.php?area=0201&amp;id=1421686" TargetMode="External"/><Relationship Id="rId14" Type="http://schemas.openxmlformats.org/officeDocument/2006/relationships/hyperlink" Target="http://www2.datasus.gov.br/DATASUS/index.php?area=0206" TargetMode="External"/><Relationship Id="rId22" Type="http://schemas.openxmlformats.org/officeDocument/2006/relationships/hyperlink" Target="https://observatoriosst.mpt.mp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ext Box 5"/>
          <p:cNvSpPr txBox="1">
            <a:spLocks noChangeArrowheads="1"/>
          </p:cNvSpPr>
          <p:nvPr/>
        </p:nvSpPr>
        <p:spPr bwMode="auto">
          <a:xfrm>
            <a:off x="1259632" y="2780928"/>
            <a:ext cx="705678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5400" dir="54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800" b="1" dirty="0" smtClean="0">
                <a:solidFill>
                  <a:srgbClr val="FF9933"/>
                </a:solidFill>
                <a:effectLst>
                  <a:outerShdw blurRad="38100" dist="50800" dir="2700000" algn="tl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Os sistemas de informação do SUS</a:t>
            </a:r>
          </a:p>
          <a:p>
            <a:pPr algn="ctr">
              <a:defRPr/>
            </a:pPr>
            <a:endParaRPr lang="pt-BR" sz="2800" b="1" dirty="0" smtClean="0">
              <a:solidFill>
                <a:srgbClr val="FF9933"/>
              </a:solidFill>
              <a:effectLst>
                <a:outerShdw blurRad="38100" dist="50800" dir="2700000" algn="tl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pt-BR" sz="2800" b="1" dirty="0" smtClean="0">
                <a:solidFill>
                  <a:srgbClr val="FF9933"/>
                </a:solidFill>
                <a:effectLst>
                  <a:outerShdw blurRad="38100" dist="50800" dir="2700000" algn="tl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DATASUS</a:t>
            </a:r>
            <a:endParaRPr lang="pt-BR" sz="2800" b="1" dirty="0">
              <a:solidFill>
                <a:srgbClr val="FF9933"/>
              </a:solidFill>
              <a:effectLst>
                <a:outerShdw blurRad="38100" dist="50800" dir="2700000" algn="tl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31620" y="908720"/>
            <a:ext cx="69044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5400" dir="54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 smtClean="0">
                <a:solidFill>
                  <a:srgbClr val="FF9933"/>
                </a:solidFill>
                <a:effectLst>
                  <a:outerShdw blurRad="38100" dist="50800" dir="2700000" algn="tl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Onde encontrar dados, indicadores e informações de saúde?</a:t>
            </a:r>
            <a:endParaRPr lang="pt-BR" b="1" dirty="0">
              <a:solidFill>
                <a:srgbClr val="FF9933"/>
              </a:solidFill>
              <a:effectLst>
                <a:outerShdw blurRad="38100" dist="50800" dir="2700000" algn="tl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000892" y="6143644"/>
            <a:ext cx="1760803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 ementa...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66912" y="94596"/>
            <a:ext cx="2987824" cy="2253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34348" y="2132856"/>
            <a:ext cx="4644008" cy="708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96718" y="109839"/>
            <a:ext cx="2915816" cy="2167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451654" y="94597"/>
            <a:ext cx="2566217" cy="213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upo 5"/>
          <p:cNvGrpSpPr/>
          <p:nvPr/>
        </p:nvGrpSpPr>
        <p:grpSpPr>
          <a:xfrm>
            <a:off x="251520" y="3357000"/>
            <a:ext cx="8640960" cy="3127399"/>
            <a:chOff x="4815320" y="6292969"/>
            <a:chExt cx="1368152" cy="354706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4815320" y="6292969"/>
              <a:ext cx="1368152" cy="35470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8" name="CaixaDeTexto 7"/>
            <p:cNvSpPr txBox="1"/>
            <p:nvPr/>
          </p:nvSpPr>
          <p:spPr>
            <a:xfrm>
              <a:off x="5363664" y="6609028"/>
              <a:ext cx="272284" cy="3645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dirty="0" smtClean="0">
                  <a:hlinkClick r:id="rId7"/>
                </a:rPr>
                <a:t>www.datasus.gov.br</a:t>
              </a:r>
              <a:endParaRPr lang="pt-BR" sz="1200" dirty="0"/>
            </a:p>
          </p:txBody>
        </p:sp>
      </p:grpSp>
      <p:sp>
        <p:nvSpPr>
          <p:cNvPr id="9" name="Retângulo 8"/>
          <p:cNvSpPr/>
          <p:nvPr/>
        </p:nvSpPr>
        <p:spPr>
          <a:xfrm>
            <a:off x="1981992" y="2845354"/>
            <a:ext cx="5376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>
                <a:hlinkClick r:id="rId8"/>
              </a:rPr>
              <a:t>https://www.youtube.com/watch?v=nACSaI4fEK4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Rosangela\AppData\Local\Microsoft\Windows\Temporary Internet Files\Content.IE5\0YUHK73R\CRIATIVIDADE+E+DIÁLOGO[1]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3624" y="740229"/>
            <a:ext cx="4765820" cy="5963079"/>
          </a:xfrm>
          <a:prstGeom prst="rect">
            <a:avLst/>
          </a:prstGeom>
          <a:noFill/>
        </p:spPr>
      </p:pic>
      <p:sp>
        <p:nvSpPr>
          <p:cNvPr id="3" name="Texto explicativo retangular com cantos arredondados 2">
            <a:hlinkClick r:id="rId3"/>
          </p:cNvPr>
          <p:cNvSpPr/>
          <p:nvPr/>
        </p:nvSpPr>
        <p:spPr>
          <a:xfrm>
            <a:off x="5929322" y="2428868"/>
            <a:ext cx="1656184" cy="586328"/>
          </a:xfrm>
          <a:prstGeom prst="wedgeRoundRectCallout">
            <a:avLst>
              <a:gd name="adj1" fmla="val -48718"/>
              <a:gd name="adj2" fmla="val 101487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Hã? Sou o SINAN!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" name="Texto explicativo retangular com cantos arredondados 3">
            <a:hlinkClick r:id="rId4"/>
          </p:cNvPr>
          <p:cNvSpPr/>
          <p:nvPr/>
        </p:nvSpPr>
        <p:spPr>
          <a:xfrm>
            <a:off x="611560" y="2204864"/>
            <a:ext cx="1656184" cy="586328"/>
          </a:xfrm>
          <a:prstGeom prst="wedgeRoundRectCallout">
            <a:avLst>
              <a:gd name="adj1" fmla="val 77098"/>
              <a:gd name="adj2" fmla="val 135955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Sou a CAT, tá!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" name="Texto explicativo retangular com cantos arredondados 4">
            <a:hlinkClick r:id="rId5"/>
          </p:cNvPr>
          <p:cNvSpPr/>
          <p:nvPr/>
        </p:nvSpPr>
        <p:spPr>
          <a:xfrm>
            <a:off x="7358082" y="1142984"/>
            <a:ext cx="1428760" cy="571504"/>
          </a:xfrm>
          <a:prstGeom prst="wedgeRoundRectCallout">
            <a:avLst>
              <a:gd name="adj1" fmla="val -148174"/>
              <a:gd name="adj2" fmla="val 86351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CNES sabe da rede... 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6" name="Texto explicativo retangular com cantos arredondados 5">
            <a:hlinkClick r:id="rId6"/>
          </p:cNvPr>
          <p:cNvSpPr/>
          <p:nvPr/>
        </p:nvSpPr>
        <p:spPr>
          <a:xfrm>
            <a:off x="6429388" y="3786190"/>
            <a:ext cx="1854926" cy="716624"/>
          </a:xfrm>
          <a:prstGeom prst="wedgeRoundRectCallout">
            <a:avLst>
              <a:gd name="adj1" fmla="val -48718"/>
              <a:gd name="adj2" fmla="val 101487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Ih, aí... a base  de dados do SIA/SUS!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7" name="Texto explicativo retangular com cantos arredondados 6">
            <a:hlinkClick r:id="rId7"/>
          </p:cNvPr>
          <p:cNvSpPr/>
          <p:nvPr/>
        </p:nvSpPr>
        <p:spPr>
          <a:xfrm>
            <a:off x="7000892" y="4572008"/>
            <a:ext cx="1625405" cy="505853"/>
          </a:xfrm>
          <a:prstGeom prst="wedgeRoundRectCallout">
            <a:avLst>
              <a:gd name="adj1" fmla="val -70727"/>
              <a:gd name="adj2" fmla="val 43245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E a do SIH/SUS!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8" name="Texto explicativo retangular com cantos arredondados 7">
            <a:hlinkClick r:id="rId8"/>
          </p:cNvPr>
          <p:cNvSpPr/>
          <p:nvPr/>
        </p:nvSpPr>
        <p:spPr>
          <a:xfrm>
            <a:off x="714348" y="2857496"/>
            <a:ext cx="980182" cy="442312"/>
          </a:xfrm>
          <a:prstGeom prst="wedgeRoundRectCallout">
            <a:avLst>
              <a:gd name="adj1" fmla="val 160936"/>
              <a:gd name="adj2" fmla="val 150070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SIM!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9" name="Texto explicativo retangular com cantos arredondados 8">
            <a:hlinkClick r:id="rId9"/>
          </p:cNvPr>
          <p:cNvSpPr/>
          <p:nvPr/>
        </p:nvSpPr>
        <p:spPr>
          <a:xfrm>
            <a:off x="357158" y="3500438"/>
            <a:ext cx="1656184" cy="586328"/>
          </a:xfrm>
          <a:prstGeom prst="wedgeRoundRectCallout">
            <a:avLst>
              <a:gd name="adj1" fmla="val 92492"/>
              <a:gd name="adj2" fmla="val 13592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err="1" smtClean="0">
                <a:solidFill>
                  <a:schemeClr val="tx1"/>
                </a:solidFill>
              </a:rPr>
              <a:t>Oiê</a:t>
            </a:r>
            <a:r>
              <a:rPr lang="pt-BR" sz="1600" dirty="0" smtClean="0">
                <a:solidFill>
                  <a:schemeClr val="tx1"/>
                </a:solidFill>
              </a:rPr>
              <a:t>, sou o IDB!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0" name="Texto explicativo retangular com cantos arredondados 9">
            <a:hlinkClick r:id="rId10"/>
          </p:cNvPr>
          <p:cNvSpPr/>
          <p:nvPr/>
        </p:nvSpPr>
        <p:spPr>
          <a:xfrm>
            <a:off x="502496" y="4786322"/>
            <a:ext cx="1997802" cy="714380"/>
          </a:xfrm>
          <a:prstGeom prst="wedgeRoundRectCallout">
            <a:avLst>
              <a:gd name="adj1" fmla="val 79446"/>
              <a:gd name="adj2" fmla="val -53144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SAGE</a:t>
            </a:r>
          </a:p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Indicadores  de Saúde  a um clique!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" name="Texto explicativo retangular com cantos arredondados 10">
            <a:hlinkClick r:id="rId11"/>
          </p:cNvPr>
          <p:cNvSpPr/>
          <p:nvPr/>
        </p:nvSpPr>
        <p:spPr>
          <a:xfrm>
            <a:off x="928662" y="500042"/>
            <a:ext cx="1584176" cy="774910"/>
          </a:xfrm>
          <a:prstGeom prst="wedgeRoundRectCallout">
            <a:avLst>
              <a:gd name="adj1" fmla="val 123755"/>
              <a:gd name="adj2" fmla="val 152787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Pactos!</a:t>
            </a:r>
          </a:p>
          <a:p>
            <a:pPr algn="ctr"/>
            <a:r>
              <a:rPr lang="pt-BR" sz="1600" dirty="0" err="1" smtClean="0">
                <a:solidFill>
                  <a:schemeClr val="tx1"/>
                </a:solidFill>
              </a:rPr>
              <a:t>Pactuações</a:t>
            </a:r>
            <a:r>
              <a:rPr lang="pt-BR" sz="1600" dirty="0" smtClean="0">
                <a:solidFill>
                  <a:schemeClr val="tx1"/>
                </a:solidFill>
              </a:rPr>
              <a:t>!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2" name="Texto explicativo retangular com cantos arredondados 11">
            <a:hlinkClick r:id="rId12"/>
          </p:cNvPr>
          <p:cNvSpPr/>
          <p:nvPr/>
        </p:nvSpPr>
        <p:spPr>
          <a:xfrm>
            <a:off x="2285984" y="6000768"/>
            <a:ext cx="1357322" cy="594268"/>
          </a:xfrm>
          <a:prstGeom prst="wedgeRoundRectCallout">
            <a:avLst>
              <a:gd name="adj1" fmla="val 38837"/>
              <a:gd name="adj2" fmla="val -85149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Tá na RAIS!</a:t>
            </a:r>
          </a:p>
          <a:p>
            <a:pPr algn="ctr"/>
            <a:r>
              <a:rPr lang="pt-BR" sz="1000" dirty="0" smtClean="0">
                <a:solidFill>
                  <a:schemeClr val="tx1"/>
                </a:solidFill>
              </a:rPr>
              <a:t>Relação Anual de Informações Sociais</a:t>
            </a:r>
            <a:endParaRPr lang="pt-BR" sz="1000" dirty="0">
              <a:solidFill>
                <a:schemeClr val="tx1"/>
              </a:solidFill>
            </a:endParaRPr>
          </a:p>
        </p:txBody>
      </p:sp>
      <p:sp>
        <p:nvSpPr>
          <p:cNvPr id="13" name="Texto explicativo retangular com cantos arredondados 12">
            <a:hlinkClick r:id="rId13"/>
          </p:cNvPr>
          <p:cNvSpPr/>
          <p:nvPr/>
        </p:nvSpPr>
        <p:spPr>
          <a:xfrm>
            <a:off x="2643174" y="214290"/>
            <a:ext cx="1854926" cy="716624"/>
          </a:xfrm>
          <a:prstGeom prst="wedgeRoundRectCallout">
            <a:avLst>
              <a:gd name="adj1" fmla="val 40544"/>
              <a:gd name="adj2" fmla="val 130153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Vamos falar de VISAT?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4" name="Texto explicativo retangular com cantos arredondados 13">
            <a:hlinkClick r:id="rId14"/>
          </p:cNvPr>
          <p:cNvSpPr/>
          <p:nvPr/>
        </p:nvSpPr>
        <p:spPr>
          <a:xfrm>
            <a:off x="7003354" y="6000768"/>
            <a:ext cx="1854926" cy="571504"/>
          </a:xfrm>
          <a:prstGeom prst="wedgeRoundRectCallout">
            <a:avLst>
              <a:gd name="adj1" fmla="val -66965"/>
              <a:gd name="adj2" fmla="val -60158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Olá, trago dados do IBGE!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5" name="Texto explicativo retangular com cantos arredondados 14">
            <a:hlinkClick r:id="rId15"/>
          </p:cNvPr>
          <p:cNvSpPr/>
          <p:nvPr/>
        </p:nvSpPr>
        <p:spPr>
          <a:xfrm>
            <a:off x="6643702" y="1785926"/>
            <a:ext cx="1440160" cy="576064"/>
          </a:xfrm>
          <a:prstGeom prst="wedgeRoundRectCallout">
            <a:avLst>
              <a:gd name="adj1" fmla="val -121473"/>
              <a:gd name="adj2" fmla="val 77172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Aí, ó, CBO!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6" name="Texto explicativo retangular com cantos arredondados 15">
            <a:hlinkClick r:id="rId16"/>
          </p:cNvPr>
          <p:cNvSpPr/>
          <p:nvPr/>
        </p:nvSpPr>
        <p:spPr>
          <a:xfrm>
            <a:off x="755576" y="1479245"/>
            <a:ext cx="1440160" cy="576064"/>
          </a:xfrm>
          <a:prstGeom prst="wedgeRoundRectCallout">
            <a:avLst>
              <a:gd name="adj1" fmla="val 86064"/>
              <a:gd name="adj2" fmla="val 129294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Ei, tem a CNAE!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9" name="Texto explicativo retangular com cantos arredondados 18">
            <a:hlinkClick r:id="rId17"/>
          </p:cNvPr>
          <p:cNvSpPr/>
          <p:nvPr/>
        </p:nvSpPr>
        <p:spPr>
          <a:xfrm>
            <a:off x="4283968" y="6093296"/>
            <a:ext cx="1296144" cy="558886"/>
          </a:xfrm>
          <a:prstGeom prst="wedgeRoundRectCallout">
            <a:avLst>
              <a:gd name="adj1" fmla="val -18810"/>
              <a:gd name="adj2" fmla="val -94182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err="1" smtClean="0">
                <a:solidFill>
                  <a:schemeClr val="tx1"/>
                </a:solidFill>
              </a:rPr>
              <a:t>Renast</a:t>
            </a:r>
            <a:r>
              <a:rPr lang="pt-BR" sz="1600" dirty="0" smtClean="0">
                <a:solidFill>
                  <a:schemeClr val="tx1"/>
                </a:solidFill>
              </a:rPr>
              <a:t> online! 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0" name="Texto explicativo retangular com cantos arredondados 19">
            <a:hlinkClick r:id="rId18"/>
          </p:cNvPr>
          <p:cNvSpPr/>
          <p:nvPr/>
        </p:nvSpPr>
        <p:spPr>
          <a:xfrm>
            <a:off x="571472" y="4214818"/>
            <a:ext cx="1584176" cy="500066"/>
          </a:xfrm>
          <a:prstGeom prst="wedgeRoundRectCallout">
            <a:avLst>
              <a:gd name="adj1" fmla="val 88296"/>
              <a:gd name="adj2" fmla="val -43140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Oba, sou o SIAB!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2" name="Texto explicativo retangular com cantos arredondados 21">
            <a:hlinkClick r:id="rId19"/>
          </p:cNvPr>
          <p:cNvSpPr/>
          <p:nvPr/>
        </p:nvSpPr>
        <p:spPr>
          <a:xfrm>
            <a:off x="7143768" y="5143512"/>
            <a:ext cx="1625405" cy="714380"/>
          </a:xfrm>
          <a:prstGeom prst="wedgeRoundRectCallout">
            <a:avLst>
              <a:gd name="adj1" fmla="val -70727"/>
              <a:gd name="adj2" fmla="val 43245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Previdência?</a:t>
            </a:r>
          </a:p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Com a DATAPREV.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6000760" y="109815"/>
            <a:ext cx="3071834" cy="461665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87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0000FF"/>
                </a:solidFill>
              </a:rPr>
              <a:t>Clicando nas caixas de diálogo, </a:t>
            </a:r>
          </a:p>
          <a:p>
            <a:pPr algn="ctr"/>
            <a:r>
              <a:rPr lang="pt-BR" sz="1200" b="1" dirty="0" smtClean="0">
                <a:solidFill>
                  <a:srgbClr val="0000FF"/>
                </a:solidFill>
              </a:rPr>
              <a:t>vocês podem acessar os links</a:t>
            </a:r>
          </a:p>
        </p:txBody>
      </p:sp>
      <p:sp>
        <p:nvSpPr>
          <p:cNvPr id="24" name="Texto explicativo retangular com cantos arredondados 23">
            <a:hlinkClick r:id="rId20"/>
          </p:cNvPr>
          <p:cNvSpPr/>
          <p:nvPr/>
        </p:nvSpPr>
        <p:spPr>
          <a:xfrm>
            <a:off x="7286644" y="3000372"/>
            <a:ext cx="1571668" cy="642942"/>
          </a:xfrm>
          <a:prstGeom prst="wedgeRoundRectCallout">
            <a:avLst>
              <a:gd name="adj1" fmla="val -123462"/>
              <a:gd name="adj2" fmla="val 45949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smtClean="0">
                <a:solidFill>
                  <a:schemeClr val="tx1"/>
                </a:solidFill>
              </a:rPr>
              <a:t>Olha o  GAL</a:t>
            </a:r>
          </a:p>
          <a:p>
            <a:r>
              <a:rPr lang="pt-BR" sz="1600" dirty="0" smtClean="0">
                <a:solidFill>
                  <a:schemeClr val="tx1"/>
                </a:solidFill>
              </a:rPr>
              <a:t>chegando...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7" name="Texto explicativo retangular com cantos arredondados 26">
            <a:hlinkClick r:id="rId21"/>
          </p:cNvPr>
          <p:cNvSpPr/>
          <p:nvPr/>
        </p:nvSpPr>
        <p:spPr>
          <a:xfrm>
            <a:off x="642910" y="5715016"/>
            <a:ext cx="1500198" cy="665706"/>
          </a:xfrm>
          <a:prstGeom prst="wedgeRoundRectCallout">
            <a:avLst>
              <a:gd name="adj1" fmla="val 92266"/>
              <a:gd name="adj2" fmla="val -65209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Me  adiciona!</a:t>
            </a:r>
          </a:p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PNAD e PNS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8" name="Texto explicativo retangular com cantos arredondados 27">
            <a:hlinkClick r:id="rId22"/>
          </p:cNvPr>
          <p:cNvSpPr/>
          <p:nvPr/>
        </p:nvSpPr>
        <p:spPr>
          <a:xfrm>
            <a:off x="5000628" y="642918"/>
            <a:ext cx="2143140" cy="928694"/>
          </a:xfrm>
          <a:prstGeom prst="wedgeRoundRectCallout">
            <a:avLst>
              <a:gd name="adj1" fmla="val -40695"/>
              <a:gd name="adj2" fmla="val 104940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Observatório Digital de Saúde e Segurança do Trabalho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5" presetClass="emph" presetSubtype="0" repeatCount="1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5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5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4" grpId="1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9" grpId="0" animBg="1"/>
      <p:bldP spid="20" grpId="0" animBg="1"/>
      <p:bldP spid="22" grpId="0" animBg="1"/>
      <p:bldP spid="25" grpId="0" animBg="1"/>
      <p:bldP spid="25" grpId="1" animBg="1"/>
      <p:bldP spid="24" grpId="0" animBg="1"/>
      <p:bldP spid="27" grpId="0" animBg="1"/>
      <p:bldP spid="28" grpId="0" animBg="1"/>
      <p:bldP spid="2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3" name="Picture 5" descr="C:\Users\Rosangela\AppData\Local\Microsoft\Windows\Temporary Internet Files\Content.IE5\ED1DOUK1\stock-illustration-18381038-social-conversation-concept[1]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248" y="-711717"/>
            <a:ext cx="1656184" cy="7453085"/>
          </a:xfrm>
          <a:prstGeom prst="rect">
            <a:avLst/>
          </a:prstGeom>
          <a:noFill/>
        </p:spPr>
      </p:pic>
      <p:pic>
        <p:nvPicPr>
          <p:cNvPr id="32776" name="Picture 8" descr="C:\Users\Rosangela\AppData\Local\Microsoft\Windows\Temporary Internet Files\Content.IE5\ED1DOUK1\stock-illustration-18381038-social-conversation-concept[1]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11560" y="0"/>
            <a:ext cx="1368152" cy="6624648"/>
          </a:xfrm>
          <a:prstGeom prst="rect">
            <a:avLst/>
          </a:prstGeom>
          <a:noFill/>
        </p:spPr>
      </p:pic>
      <p:pic>
        <p:nvPicPr>
          <p:cNvPr id="32777" name="Picture 9" descr="C:\Users\Rosangela\AppData\Local\Microsoft\Windows\Temporary Internet Files\Content.IE5\ED1DOUK1\stock-illustration-18381038-social-conversation-concept[1]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1412776"/>
            <a:ext cx="3960440" cy="5255381"/>
          </a:xfrm>
          <a:prstGeom prst="rect">
            <a:avLst/>
          </a:prstGeom>
          <a:noFill/>
        </p:spPr>
      </p:pic>
      <p:sp>
        <p:nvSpPr>
          <p:cNvPr id="12" name="Retângulo 11"/>
          <p:cNvSpPr/>
          <p:nvPr/>
        </p:nvSpPr>
        <p:spPr>
          <a:xfrm>
            <a:off x="1121449" y="571480"/>
            <a:ext cx="70711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2400" b="1" dirty="0" smtClean="0">
                <a:solidFill>
                  <a:srgbClr val="FF9933"/>
                </a:solidFill>
                <a:effectLst>
                  <a:outerShdw blurRad="38100" dist="50800" dir="2700000" algn="tl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... falta de diálogo entre os diversos sistemas...</a:t>
            </a:r>
          </a:p>
        </p:txBody>
      </p:sp>
      <p:sp>
        <p:nvSpPr>
          <p:cNvPr id="7" name="Retângulo 6"/>
          <p:cNvSpPr/>
          <p:nvPr/>
        </p:nvSpPr>
        <p:spPr>
          <a:xfrm>
            <a:off x="3071802" y="109815"/>
            <a:ext cx="31918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2400" b="1" dirty="0" smtClean="0">
                <a:solidFill>
                  <a:srgbClr val="FF9933"/>
                </a:solidFill>
                <a:effectLst>
                  <a:outerShdw blurRad="38100" dist="50800" dir="2700000" algn="tl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Múltiplos sistemas...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lo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1428736"/>
            <a:ext cx="8572560" cy="4286280"/>
          </a:xfrm>
          <a:prstGeom prst="rect">
            <a:avLst/>
          </a:prstGeom>
          <a:noFill/>
        </p:spPr>
      </p:pic>
      <p:sp>
        <p:nvSpPr>
          <p:cNvPr id="4" name="Texto explicativo retangular 3"/>
          <p:cNvSpPr/>
          <p:nvPr/>
        </p:nvSpPr>
        <p:spPr>
          <a:xfrm>
            <a:off x="5572132" y="214290"/>
            <a:ext cx="3143272" cy="1714512"/>
          </a:xfrm>
          <a:prstGeom prst="wedgeRectCallout">
            <a:avLst>
              <a:gd name="adj1" fmla="val 9560"/>
              <a:gd name="adj2" fmla="val 75236"/>
            </a:avLst>
          </a:prstGeom>
          <a:solidFill>
            <a:schemeClr val="bg1">
              <a:alpha val="73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Dados retidos </a:t>
            </a:r>
          </a:p>
          <a:p>
            <a:pPr algn="ctr"/>
            <a:r>
              <a:rPr lang="pt-B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pelos sistemas de informação – difíceis de serem </a:t>
            </a:r>
          </a:p>
          <a:p>
            <a:pPr algn="ctr"/>
            <a:r>
              <a:rPr lang="pt-B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encontrados, tabulados, analisados </a:t>
            </a:r>
          </a:p>
          <a:p>
            <a:pPr algn="ctr"/>
            <a:r>
              <a:rPr lang="pt-B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por quem desejar – </a:t>
            </a:r>
          </a:p>
          <a:p>
            <a:pPr algn="ctr"/>
            <a:r>
              <a:rPr lang="pt-B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não são científicos!</a:t>
            </a:r>
          </a:p>
        </p:txBody>
      </p:sp>
      <p:sp>
        <p:nvSpPr>
          <p:cNvPr id="5" name="Texto explicativo retangular 4"/>
          <p:cNvSpPr/>
          <p:nvPr/>
        </p:nvSpPr>
        <p:spPr>
          <a:xfrm>
            <a:off x="214282" y="214290"/>
            <a:ext cx="3786214" cy="2357454"/>
          </a:xfrm>
          <a:prstGeom prst="wedgeRectCallout">
            <a:avLst>
              <a:gd name="adj1" fmla="val -9048"/>
              <a:gd name="adj2" fmla="val 73644"/>
            </a:avLst>
          </a:prstGeom>
          <a:solidFill>
            <a:schemeClr val="bg1">
              <a:alpha val="73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Temos múltiplos sistemas de informação, modernos equipamentos, </a:t>
            </a:r>
          </a:p>
          <a:p>
            <a:pPr algn="ctr"/>
            <a:r>
              <a:rPr lang="pt-B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técnicos capazes</a:t>
            </a:r>
          </a:p>
          <a:p>
            <a:pPr algn="ctr"/>
            <a:endParaRPr lang="pt-BR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 nossos sistemas não são capazes de</a:t>
            </a:r>
          </a:p>
          <a:p>
            <a:pPr algn="ctr"/>
            <a:r>
              <a:rPr lang="pt-B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prever, predizer, </a:t>
            </a:r>
          </a:p>
          <a:p>
            <a:pPr algn="ctr"/>
            <a:r>
              <a:rPr lang="pt-B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oportunamente, </a:t>
            </a:r>
          </a:p>
          <a:p>
            <a:pPr algn="ctr"/>
            <a:r>
              <a:rPr lang="pt-B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qual será o próximo evento/agravo </a:t>
            </a:r>
          </a:p>
          <a:p>
            <a:pPr algn="ctr"/>
            <a:r>
              <a:rPr lang="pt-B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(acidente ambiental, acidente de trabalho, doenças negligenciadas...), </a:t>
            </a:r>
          </a:p>
          <a:p>
            <a:pPr algn="ctr"/>
            <a:r>
              <a:rPr lang="pt-B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onde e quando ocorrerá...</a:t>
            </a:r>
          </a:p>
        </p:txBody>
      </p:sp>
      <p:sp>
        <p:nvSpPr>
          <p:cNvPr id="6" name="Retângulo 5"/>
          <p:cNvSpPr/>
          <p:nvPr/>
        </p:nvSpPr>
        <p:spPr>
          <a:xfrm>
            <a:off x="857224" y="5214950"/>
            <a:ext cx="7500990" cy="1357322"/>
          </a:xfrm>
          <a:prstGeom prst="rect">
            <a:avLst/>
          </a:prstGeom>
          <a:solidFill>
            <a:schemeClr val="bg1">
              <a:alpha val="73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Continuamos: </a:t>
            </a:r>
          </a:p>
          <a:p>
            <a:pPr lvl="1" algn="just">
              <a:spcAft>
                <a:spcPts val="600"/>
              </a:spcAft>
            </a:pPr>
            <a:r>
              <a:rPr lang="pt-B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... sem efetivar diálogo entre os sistemas...</a:t>
            </a:r>
          </a:p>
          <a:p>
            <a:pPr lvl="1" algn="just">
              <a:spcAft>
                <a:spcPts val="600"/>
              </a:spcAft>
            </a:pPr>
            <a:r>
              <a:rPr lang="pt-B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... criando outros sistemas que duplicam dados sem acrescentar informações...</a:t>
            </a:r>
          </a:p>
          <a:p>
            <a:pPr lvl="1" algn="just">
              <a:spcAft>
                <a:spcPts val="600"/>
              </a:spcAft>
            </a:pPr>
            <a:r>
              <a:rPr lang="pt-B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... a fazer as mesmas perguntas...aos mesmos sistemas... </a:t>
            </a:r>
          </a:p>
          <a:p>
            <a:pPr lvl="1" algn="just">
              <a:spcAft>
                <a:spcPts val="600"/>
              </a:spcAft>
            </a:pPr>
            <a:r>
              <a:rPr lang="pt-B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... a produzir conhecimento ‘mais do mesmo’...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071670" y="2714620"/>
            <a:ext cx="5214974" cy="21698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Temos o mais democrático e</a:t>
            </a:r>
          </a:p>
          <a:p>
            <a:pPr algn="ctr">
              <a:lnSpc>
                <a:spcPct val="150000"/>
              </a:lnSpc>
            </a:pPr>
            <a:r>
              <a:rPr lang="pt-BR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possivelmente mais abrangente </a:t>
            </a:r>
          </a:p>
          <a:p>
            <a:pPr algn="ctr">
              <a:lnSpc>
                <a:spcPct val="150000"/>
              </a:lnSpc>
            </a:pPr>
            <a:r>
              <a:rPr lang="pt-BR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Sistema de Informação em Saúde do mundo </a:t>
            </a:r>
          </a:p>
          <a:p>
            <a:pPr algn="ctr">
              <a:lnSpc>
                <a:spcPct val="150000"/>
              </a:lnSpc>
            </a:pPr>
            <a:r>
              <a:rPr lang="pt-BR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mas </a:t>
            </a:r>
          </a:p>
          <a:p>
            <a:pPr algn="ctr">
              <a:lnSpc>
                <a:spcPct val="150000"/>
              </a:lnSpc>
            </a:pPr>
            <a:r>
              <a:rPr lang="pt-BR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não acreditamos no que temos.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bldLvl="3" animBg="1" autoUpdateAnimBg="0"/>
      <p:bldP spid="5" grpId="1" animBg="1"/>
      <p:bldP spid="6" grpId="0" animBg="1"/>
      <p:bldP spid="6" grpId="1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000232" y="2357430"/>
            <a:ext cx="5357850" cy="193899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pt-BR" sz="1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“</a:t>
            </a:r>
            <a:r>
              <a:rPr lang="pt-BR" sz="1600" b="1" i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Desinventar</a:t>
            </a:r>
            <a:r>
              <a:rPr lang="pt-BR" sz="1600" b="1" i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objetos. O pente, por exemplo.</a:t>
            </a:r>
          </a:p>
          <a:p>
            <a:pPr>
              <a:lnSpc>
                <a:spcPct val="150000"/>
              </a:lnSpc>
            </a:pPr>
            <a:r>
              <a:rPr lang="pt-BR" sz="1600" b="1" i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Dar ao pente funções de não pentear</a:t>
            </a:r>
            <a:r>
              <a:rPr lang="pt-BR" sz="1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.” [...]</a:t>
            </a:r>
          </a:p>
          <a:p>
            <a:pPr>
              <a:lnSpc>
                <a:spcPct val="150000"/>
              </a:lnSpc>
            </a:pPr>
            <a:r>
              <a:rPr lang="pt-BR" sz="1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“</a:t>
            </a:r>
            <a:r>
              <a:rPr lang="pt-BR" sz="1600" b="1" i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usar algumas palavras que ainda não tenham idioma</a:t>
            </a:r>
            <a:r>
              <a:rPr lang="pt-BR" sz="1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.”</a:t>
            </a:r>
          </a:p>
          <a:p>
            <a:pPr algn="r">
              <a:lnSpc>
                <a:spcPct val="150000"/>
              </a:lnSpc>
            </a:pPr>
            <a:r>
              <a:rPr lang="pt-BR" sz="1600" dirty="0" smtClean="0">
                <a:solidFill>
                  <a:srgbClr val="0000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Manoel de Barros (Livro das </a:t>
            </a:r>
            <a:r>
              <a:rPr lang="pt-BR" sz="1600" dirty="0" err="1" smtClean="0">
                <a:solidFill>
                  <a:srgbClr val="0000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Ignorãças</a:t>
            </a:r>
            <a:r>
              <a:rPr lang="pt-BR" sz="1600" dirty="0" smtClean="0">
                <a:solidFill>
                  <a:srgbClr val="0000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1993)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6519</TotalTime>
  <Words>338</Words>
  <Application>Microsoft Office PowerPoint</Application>
  <PresentationFormat>Apresentação na tela 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Fluxo</vt:lpstr>
      <vt:lpstr>Slide 1</vt:lpstr>
      <vt:lpstr>Slide 2</vt:lpstr>
      <vt:lpstr>Slide 3</vt:lpstr>
      <vt:lpstr>Slide 4</vt:lpstr>
      <vt:lpstr>Slide 5</vt:lpstr>
      <vt:lpstr>Slide 6</vt:lpstr>
    </vt:vector>
  </TitlesOfParts>
  <Company>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</dc:creator>
  <cp:lastModifiedBy>Luciene Aguiar</cp:lastModifiedBy>
  <cp:revision>1622</cp:revision>
  <dcterms:created xsi:type="dcterms:W3CDTF">2008-10-24T16:32:25Z</dcterms:created>
  <dcterms:modified xsi:type="dcterms:W3CDTF">2019-05-08T18:07:47Z</dcterms:modified>
</cp:coreProperties>
</file>