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2" r:id="rId1"/>
  </p:sldMasterIdLst>
  <p:notesMasterIdLst>
    <p:notesMasterId r:id="rId90"/>
  </p:notesMasterIdLst>
  <p:sldIdLst>
    <p:sldId id="256" r:id="rId2"/>
    <p:sldId id="396" r:id="rId3"/>
    <p:sldId id="405" r:id="rId4"/>
    <p:sldId id="356" r:id="rId5"/>
    <p:sldId id="357" r:id="rId6"/>
    <p:sldId id="359" r:id="rId7"/>
    <p:sldId id="358" r:id="rId8"/>
    <p:sldId id="360" r:id="rId9"/>
    <p:sldId id="349" r:id="rId10"/>
    <p:sldId id="348" r:id="rId11"/>
    <p:sldId id="346" r:id="rId12"/>
    <p:sldId id="350" r:id="rId13"/>
    <p:sldId id="351" r:id="rId14"/>
    <p:sldId id="352" r:id="rId15"/>
    <p:sldId id="355" r:id="rId16"/>
    <p:sldId id="361" r:id="rId17"/>
    <p:sldId id="362" r:id="rId18"/>
    <p:sldId id="364" r:id="rId19"/>
    <p:sldId id="365" r:id="rId20"/>
    <p:sldId id="366" r:id="rId21"/>
    <p:sldId id="367" r:id="rId22"/>
    <p:sldId id="363" r:id="rId23"/>
    <p:sldId id="369" r:id="rId24"/>
    <p:sldId id="370" r:id="rId25"/>
    <p:sldId id="372" r:id="rId26"/>
    <p:sldId id="373" r:id="rId27"/>
    <p:sldId id="455" r:id="rId28"/>
    <p:sldId id="456" r:id="rId29"/>
    <p:sldId id="457" r:id="rId30"/>
    <p:sldId id="459" r:id="rId31"/>
    <p:sldId id="384" r:id="rId32"/>
    <p:sldId id="385" r:id="rId33"/>
    <p:sldId id="386" r:id="rId34"/>
    <p:sldId id="387" r:id="rId35"/>
    <p:sldId id="388" r:id="rId36"/>
    <p:sldId id="423" r:id="rId37"/>
    <p:sldId id="424" r:id="rId38"/>
    <p:sldId id="446" r:id="rId39"/>
    <p:sldId id="447" r:id="rId40"/>
    <p:sldId id="448" r:id="rId41"/>
    <p:sldId id="449" r:id="rId42"/>
    <p:sldId id="450" r:id="rId43"/>
    <p:sldId id="451" r:id="rId44"/>
    <p:sldId id="452" r:id="rId45"/>
    <p:sldId id="453" r:id="rId46"/>
    <p:sldId id="454" r:id="rId47"/>
    <p:sldId id="429" r:id="rId48"/>
    <p:sldId id="430" r:id="rId49"/>
    <p:sldId id="431" r:id="rId50"/>
    <p:sldId id="432" r:id="rId51"/>
    <p:sldId id="433" r:id="rId52"/>
    <p:sldId id="434" r:id="rId53"/>
    <p:sldId id="435" r:id="rId54"/>
    <p:sldId id="436" r:id="rId55"/>
    <p:sldId id="437" r:id="rId56"/>
    <p:sldId id="438" r:id="rId57"/>
    <p:sldId id="439" r:id="rId58"/>
    <p:sldId id="440" r:id="rId59"/>
    <p:sldId id="441" r:id="rId60"/>
    <p:sldId id="442" r:id="rId61"/>
    <p:sldId id="427" r:id="rId62"/>
    <p:sldId id="443" r:id="rId63"/>
    <p:sldId id="444" r:id="rId64"/>
    <p:sldId id="445" r:id="rId65"/>
    <p:sldId id="397" r:id="rId66"/>
    <p:sldId id="371" r:id="rId67"/>
    <p:sldId id="374" r:id="rId68"/>
    <p:sldId id="376" r:id="rId69"/>
    <p:sldId id="377" r:id="rId70"/>
    <p:sldId id="401" r:id="rId71"/>
    <p:sldId id="398" r:id="rId72"/>
    <p:sldId id="399" r:id="rId73"/>
    <p:sldId id="400" r:id="rId74"/>
    <p:sldId id="409" r:id="rId75"/>
    <p:sldId id="410" r:id="rId76"/>
    <p:sldId id="413" r:id="rId77"/>
    <p:sldId id="411" r:id="rId78"/>
    <p:sldId id="414" r:id="rId79"/>
    <p:sldId id="406" r:id="rId80"/>
    <p:sldId id="407" r:id="rId81"/>
    <p:sldId id="408" r:id="rId82"/>
    <p:sldId id="389" r:id="rId83"/>
    <p:sldId id="390" r:id="rId84"/>
    <p:sldId id="392" r:id="rId85"/>
    <p:sldId id="393" r:id="rId86"/>
    <p:sldId id="394" r:id="rId87"/>
    <p:sldId id="395" r:id="rId88"/>
    <p:sldId id="460" r:id="rId89"/>
  </p:sldIdLst>
  <p:sldSz cx="12961938" cy="7921625"/>
  <p:notesSz cx="6858000" cy="9144000"/>
  <p:defaultTextStyle>
    <a:defPPr>
      <a:defRPr lang="pt-BR"/>
    </a:defPPr>
    <a:lvl1pPr algn="just" rtl="0" eaLnBrk="0" fontAlgn="base" hangingPunct="0">
      <a:spcBef>
        <a:spcPct val="0"/>
      </a:spcBef>
      <a:spcAft>
        <a:spcPct val="0"/>
      </a:spcAft>
      <a:buSzPct val="100000"/>
      <a:buChar char="•"/>
      <a:defRPr sz="2400" b="1" kern="1200">
        <a:solidFill>
          <a:schemeClr val="tx1"/>
        </a:solidFill>
        <a:latin typeface="Tahoma" pitchFamily="34" charset="0"/>
        <a:ea typeface="+mn-ea"/>
        <a:cs typeface="+mn-cs"/>
      </a:defRPr>
    </a:lvl1pPr>
    <a:lvl2pPr marL="457200" algn="just" rtl="0" eaLnBrk="0" fontAlgn="base" hangingPunct="0">
      <a:spcBef>
        <a:spcPct val="0"/>
      </a:spcBef>
      <a:spcAft>
        <a:spcPct val="0"/>
      </a:spcAft>
      <a:buSzPct val="100000"/>
      <a:buChar char="•"/>
      <a:defRPr sz="2400" b="1" kern="1200">
        <a:solidFill>
          <a:schemeClr val="tx1"/>
        </a:solidFill>
        <a:latin typeface="Tahoma" pitchFamily="34" charset="0"/>
        <a:ea typeface="+mn-ea"/>
        <a:cs typeface="+mn-cs"/>
      </a:defRPr>
    </a:lvl2pPr>
    <a:lvl3pPr marL="914400" algn="just" rtl="0" eaLnBrk="0" fontAlgn="base" hangingPunct="0">
      <a:spcBef>
        <a:spcPct val="0"/>
      </a:spcBef>
      <a:spcAft>
        <a:spcPct val="0"/>
      </a:spcAft>
      <a:buSzPct val="100000"/>
      <a:buChar char="•"/>
      <a:defRPr sz="2400" b="1" kern="1200">
        <a:solidFill>
          <a:schemeClr val="tx1"/>
        </a:solidFill>
        <a:latin typeface="Tahoma" pitchFamily="34" charset="0"/>
        <a:ea typeface="+mn-ea"/>
        <a:cs typeface="+mn-cs"/>
      </a:defRPr>
    </a:lvl3pPr>
    <a:lvl4pPr marL="1371600" algn="just" rtl="0" eaLnBrk="0" fontAlgn="base" hangingPunct="0">
      <a:spcBef>
        <a:spcPct val="0"/>
      </a:spcBef>
      <a:spcAft>
        <a:spcPct val="0"/>
      </a:spcAft>
      <a:buSzPct val="100000"/>
      <a:buChar char="•"/>
      <a:defRPr sz="2400" b="1" kern="1200">
        <a:solidFill>
          <a:schemeClr val="tx1"/>
        </a:solidFill>
        <a:latin typeface="Tahoma" pitchFamily="34" charset="0"/>
        <a:ea typeface="+mn-ea"/>
        <a:cs typeface="+mn-cs"/>
      </a:defRPr>
    </a:lvl4pPr>
    <a:lvl5pPr marL="1828800" algn="just" rtl="0" eaLnBrk="0" fontAlgn="base" hangingPunct="0">
      <a:spcBef>
        <a:spcPct val="0"/>
      </a:spcBef>
      <a:spcAft>
        <a:spcPct val="0"/>
      </a:spcAft>
      <a:buSzPct val="100000"/>
      <a:buChar char="•"/>
      <a:defRPr sz="2400" b="1" kern="1200">
        <a:solidFill>
          <a:schemeClr val="tx1"/>
        </a:solidFill>
        <a:latin typeface="Tahoma" pitchFamily="34" charset="0"/>
        <a:ea typeface="+mn-ea"/>
        <a:cs typeface="+mn-cs"/>
      </a:defRPr>
    </a:lvl5pPr>
    <a:lvl6pPr marL="2286000" algn="l" defTabSz="914400" rtl="0" eaLnBrk="1" latinLnBrk="0" hangingPunct="1">
      <a:defRPr sz="2400" b="1" kern="1200">
        <a:solidFill>
          <a:schemeClr val="tx1"/>
        </a:solidFill>
        <a:latin typeface="Tahoma" pitchFamily="34" charset="0"/>
        <a:ea typeface="+mn-ea"/>
        <a:cs typeface="+mn-cs"/>
      </a:defRPr>
    </a:lvl6pPr>
    <a:lvl7pPr marL="2743200" algn="l" defTabSz="914400" rtl="0" eaLnBrk="1" latinLnBrk="0" hangingPunct="1">
      <a:defRPr sz="2400" b="1" kern="1200">
        <a:solidFill>
          <a:schemeClr val="tx1"/>
        </a:solidFill>
        <a:latin typeface="Tahoma" pitchFamily="34" charset="0"/>
        <a:ea typeface="+mn-ea"/>
        <a:cs typeface="+mn-cs"/>
      </a:defRPr>
    </a:lvl7pPr>
    <a:lvl8pPr marL="3200400" algn="l" defTabSz="914400" rtl="0" eaLnBrk="1" latinLnBrk="0" hangingPunct="1">
      <a:defRPr sz="2400" b="1" kern="1200">
        <a:solidFill>
          <a:schemeClr val="tx1"/>
        </a:solidFill>
        <a:latin typeface="Tahoma" pitchFamily="34" charset="0"/>
        <a:ea typeface="+mn-ea"/>
        <a:cs typeface="+mn-cs"/>
      </a:defRPr>
    </a:lvl8pPr>
    <a:lvl9pPr marL="3657600" algn="l" defTabSz="914400" rtl="0" eaLnBrk="1" latinLnBrk="0" hangingPunct="1">
      <a:defRPr sz="2400"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59" autoAdjust="0"/>
    <p:restoredTop sz="96694" autoAdjust="0"/>
  </p:normalViewPr>
  <p:slideViewPr>
    <p:cSldViewPr>
      <p:cViewPr>
        <p:scale>
          <a:sx n="75" d="100"/>
          <a:sy n="75" d="100"/>
        </p:scale>
        <p:origin x="-660" y="-72"/>
      </p:cViewPr>
      <p:guideLst>
        <p:guide orient="horz" pos="2495"/>
        <p:guide pos="40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81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SzTx/>
              <a:buFontTx/>
              <a:buNone/>
              <a:defRPr sz="1200" b="0">
                <a:latin typeface="Times New Roman" pitchFamily="18" charset="0"/>
              </a:defRPr>
            </a:lvl1pPr>
          </a:lstStyle>
          <a:p>
            <a:pPr>
              <a:defRPr/>
            </a:pPr>
            <a:endParaRPr lang="pt-BR"/>
          </a:p>
        </p:txBody>
      </p:sp>
      <p:sp>
        <p:nvSpPr>
          <p:cNvPr id="901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SzTx/>
              <a:buFontTx/>
              <a:buNone/>
              <a:defRPr sz="1200" b="0">
                <a:latin typeface="Times New Roman" pitchFamily="18" charset="0"/>
              </a:defRPr>
            </a:lvl1pPr>
          </a:lstStyle>
          <a:p>
            <a:pPr>
              <a:defRPr/>
            </a:pPr>
            <a:endParaRPr lang="pt-BR"/>
          </a:p>
        </p:txBody>
      </p:sp>
      <p:sp>
        <p:nvSpPr>
          <p:cNvPr id="92164" name="Rectangle 4"/>
          <p:cNvSpPr>
            <a:spLocks noRot="1" noChangeArrowheads="1" noTextEdit="1"/>
          </p:cNvSpPr>
          <p:nvPr>
            <p:ph type="sldImg" idx="2"/>
          </p:nvPr>
        </p:nvSpPr>
        <p:spPr bwMode="auto">
          <a:xfrm>
            <a:off x="623888" y="685800"/>
            <a:ext cx="5610225" cy="3429000"/>
          </a:xfrm>
          <a:prstGeom prst="rect">
            <a:avLst/>
          </a:prstGeom>
          <a:noFill/>
          <a:ln w="9525">
            <a:solidFill>
              <a:srgbClr val="000000"/>
            </a:solidFill>
            <a:miter lim="800000"/>
            <a:headEnd/>
            <a:tailEnd/>
          </a:ln>
        </p:spPr>
      </p:sp>
      <p:sp>
        <p:nvSpPr>
          <p:cNvPr id="901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901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buSzTx/>
              <a:buFontTx/>
              <a:buNone/>
              <a:defRPr sz="1200" b="0">
                <a:latin typeface="Times New Roman" pitchFamily="18" charset="0"/>
              </a:defRPr>
            </a:lvl1pPr>
          </a:lstStyle>
          <a:p>
            <a:pPr>
              <a:defRPr/>
            </a:pPr>
            <a:endParaRPr lang="pt-BR"/>
          </a:p>
        </p:txBody>
      </p:sp>
      <p:sp>
        <p:nvSpPr>
          <p:cNvPr id="901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SzTx/>
              <a:buFontTx/>
              <a:buNone/>
              <a:defRPr sz="1200" b="0">
                <a:latin typeface="Times New Roman" pitchFamily="18" charset="0"/>
              </a:defRPr>
            </a:lvl1pPr>
          </a:lstStyle>
          <a:p>
            <a:pPr>
              <a:defRPr/>
            </a:pPr>
            <a:fld id="{80FF4842-E0D7-4B0B-AB68-0C35174EFA9C}"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156A240E-F164-400E-B647-1BBF32D4BB52}" type="slidenum">
              <a:rPr lang="pt-BR" smtClean="0"/>
              <a:pPr/>
              <a:t>1</a:t>
            </a:fld>
            <a:endParaRPr lang="pt-BR"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450B69E-37B8-4E72-9711-EFCCD97CE49E}" type="slidenum">
              <a:rPr lang="pt-BR" smtClean="0"/>
              <a:pPr/>
              <a:t>10</a:t>
            </a:fld>
            <a:endParaRPr lang="pt-BR"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9869B51-775E-49EF-8A48-3E47CEDEF5A6}" type="slidenum">
              <a:rPr lang="pt-BR" smtClean="0"/>
              <a:pPr/>
              <a:t>11</a:t>
            </a:fld>
            <a:endParaRPr lang="pt-BR" smtClean="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8E2414A-2C08-4B19-9CA9-B311ED49292A}" type="slidenum">
              <a:rPr lang="pt-BR" smtClean="0"/>
              <a:pPr/>
              <a:t>12</a:t>
            </a:fld>
            <a:endParaRPr lang="pt-BR" smtClean="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ED8963A-C15F-4381-8624-033AAFE76579}" type="slidenum">
              <a:rPr lang="pt-BR" smtClean="0"/>
              <a:pPr/>
              <a:t>13</a:t>
            </a:fld>
            <a:endParaRPr lang="pt-BR" smtClean="0"/>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6A66C06-3AAE-4763-8D15-28C8F561E448}" type="slidenum">
              <a:rPr lang="pt-BR" smtClean="0"/>
              <a:pPr/>
              <a:t>14</a:t>
            </a:fld>
            <a:endParaRPr lang="pt-BR" smtClean="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B779914-6BE9-4443-A5A2-0792C3E8CBD5}" type="slidenum">
              <a:rPr lang="pt-BR" smtClean="0"/>
              <a:pPr/>
              <a:t>15</a:t>
            </a:fld>
            <a:endParaRPr lang="pt-BR" smtClean="0"/>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274340FE-47AD-4D86-A24F-BB6247D6819B}" type="slidenum">
              <a:rPr lang="pt-BR" smtClean="0"/>
              <a:pPr/>
              <a:t>16</a:t>
            </a:fld>
            <a:endParaRPr lang="pt-BR" smtClean="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7FFE69D5-ED77-4A66-AE9F-8CA9560BF4AF}" type="slidenum">
              <a:rPr lang="pt-BR" smtClean="0"/>
              <a:pPr/>
              <a:t>17</a:t>
            </a:fld>
            <a:endParaRPr lang="pt-BR" smtClean="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E0568253-E327-4D7C-9365-7E828D7D6C74}" type="slidenum">
              <a:rPr lang="pt-BR" smtClean="0"/>
              <a:pPr/>
              <a:t>18</a:t>
            </a:fld>
            <a:endParaRPr lang="pt-BR" smtClean="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764D963-43D1-4B48-AC34-E646DC366517}" type="slidenum">
              <a:rPr lang="pt-BR" smtClean="0"/>
              <a:pPr/>
              <a:t>19</a:t>
            </a:fld>
            <a:endParaRPr lang="pt-BR" smtClean="0"/>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57663A0-3A68-41BA-8C12-BFEC230C6CBF}" type="slidenum">
              <a:rPr lang="pt-BR" smtClean="0"/>
              <a:pPr/>
              <a:t>2</a:t>
            </a:fld>
            <a:endParaRPr lang="pt-BR"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B73502E-6EBB-4806-A3F0-435D5170E27E}" type="slidenum">
              <a:rPr lang="pt-BR" smtClean="0"/>
              <a:pPr/>
              <a:t>20</a:t>
            </a:fld>
            <a:endParaRPr lang="pt-BR" smtClean="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94126EB-33DF-4014-A293-5E670FDA5CF0}" type="slidenum">
              <a:rPr lang="pt-BR" smtClean="0"/>
              <a:pPr/>
              <a:t>21</a:t>
            </a:fld>
            <a:endParaRPr lang="pt-BR" smtClean="0"/>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28672C2-88C3-481E-AB02-2A25306462C7}" type="slidenum">
              <a:rPr lang="pt-BR" smtClean="0"/>
              <a:pPr/>
              <a:t>22</a:t>
            </a:fld>
            <a:endParaRPr lang="pt-BR" smtClean="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68EDE36-9901-49D6-B327-2ECA79BC7C06}" type="slidenum">
              <a:rPr lang="pt-BR" smtClean="0"/>
              <a:pPr/>
              <a:t>23</a:t>
            </a:fld>
            <a:endParaRPr lang="pt-BR" smtClean="0"/>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34DD1540-5F04-413C-8D81-E9C709D9FE91}" type="slidenum">
              <a:rPr lang="pt-BR" smtClean="0"/>
              <a:pPr/>
              <a:t>24</a:t>
            </a:fld>
            <a:endParaRPr lang="pt-BR" smtClean="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C254509-9399-4083-9CED-38D0B2AE431A}" type="slidenum">
              <a:rPr lang="pt-BR" smtClean="0"/>
              <a:pPr/>
              <a:t>25</a:t>
            </a:fld>
            <a:endParaRPr lang="pt-BR" smtClean="0"/>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6B17EC4-7CEC-4808-8947-D428C41812FC}" type="slidenum">
              <a:rPr lang="pt-BR" smtClean="0"/>
              <a:pPr/>
              <a:t>26</a:t>
            </a:fld>
            <a:endParaRPr lang="pt-BR" smtClean="0"/>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C952685-5515-4757-BB31-030D3861AB3B}" type="slidenum">
              <a:rPr lang="pt-BR" smtClean="0"/>
              <a:pPr/>
              <a:t>27</a:t>
            </a:fld>
            <a:endParaRPr lang="pt-BR" smtClean="0"/>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BD04233-5F92-4AF6-B85C-9E774BA94951}" type="slidenum">
              <a:rPr lang="pt-BR" smtClean="0"/>
              <a:pPr/>
              <a:t>28</a:t>
            </a:fld>
            <a:endParaRPr lang="pt-BR" smtClean="0"/>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CEFDAD70-6467-48B8-953A-E3D0B66B1846}" type="slidenum">
              <a:rPr lang="pt-BR" smtClean="0"/>
              <a:pPr/>
              <a:t>29</a:t>
            </a:fld>
            <a:endParaRPr lang="pt-BR" smtClean="0"/>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1E7B4EA-40C3-4502-941C-D9F22F55361A}" type="slidenum">
              <a:rPr lang="pt-BR" smtClean="0"/>
              <a:pPr/>
              <a:t>3</a:t>
            </a:fld>
            <a:endParaRPr lang="pt-BR"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1FBAC8C1-F8A4-4EAE-B36A-EF168D3199B2}" type="slidenum">
              <a:rPr lang="pt-BR" smtClean="0"/>
              <a:pPr/>
              <a:t>30</a:t>
            </a:fld>
            <a:endParaRPr lang="pt-BR" smtClean="0"/>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05D62D90-5B22-4637-8892-BF7138812FE2}" type="slidenum">
              <a:rPr lang="pt-BR" smtClean="0"/>
              <a:pPr/>
              <a:t>31</a:t>
            </a:fld>
            <a:endParaRPr lang="pt-BR" smtClean="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CB5767A9-AF51-48BE-8E9D-954C96D2AEB3}" type="slidenum">
              <a:rPr lang="pt-BR" smtClean="0"/>
              <a:pPr/>
              <a:t>32</a:t>
            </a:fld>
            <a:endParaRPr lang="pt-BR" smtClean="0"/>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2C885188-2837-4A61-B490-ABCC7DF65D26}" type="slidenum">
              <a:rPr lang="pt-BR" smtClean="0"/>
              <a:pPr/>
              <a:t>33</a:t>
            </a:fld>
            <a:endParaRPr lang="pt-BR" smtClean="0"/>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334F257A-64FF-4714-BF12-D0066BFAA45B}" type="slidenum">
              <a:rPr lang="pt-BR" smtClean="0"/>
              <a:pPr/>
              <a:t>34</a:t>
            </a:fld>
            <a:endParaRPr lang="pt-BR" smtClean="0"/>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DC846E58-7D31-442A-B005-54F967AB552E}" type="slidenum">
              <a:rPr lang="pt-BR" smtClean="0"/>
              <a:pPr/>
              <a:t>35</a:t>
            </a:fld>
            <a:endParaRPr lang="pt-BR" smtClean="0"/>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80C66DA-ED00-419E-9EFA-99272E1E4937}" type="slidenum">
              <a:rPr lang="pt-BR" smtClean="0"/>
              <a:pPr/>
              <a:t>47</a:t>
            </a:fld>
            <a:endParaRPr lang="pt-BR" smtClean="0"/>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463862A-C5CD-4781-9511-A511692BF238}" type="slidenum">
              <a:rPr lang="pt-BR" smtClean="0"/>
              <a:pPr/>
              <a:t>48</a:t>
            </a:fld>
            <a:endParaRPr lang="pt-BR" smtClean="0"/>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1117DE1F-B61F-4668-B12C-34A3FD49B446}" type="slidenum">
              <a:rPr lang="pt-BR" smtClean="0"/>
              <a:pPr/>
              <a:t>49</a:t>
            </a:fld>
            <a:endParaRPr lang="pt-BR" smtClean="0"/>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067A7C59-32C4-459D-A101-23426BF3E5AB}" type="slidenum">
              <a:rPr lang="pt-BR" smtClean="0"/>
              <a:pPr/>
              <a:t>50</a:t>
            </a:fld>
            <a:endParaRPr lang="pt-BR" smtClean="0"/>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617AC8C-7938-466F-BF3D-C019BB75A98C}" type="slidenum">
              <a:rPr lang="pt-BR" smtClean="0"/>
              <a:pPr/>
              <a:t>4</a:t>
            </a:fld>
            <a:endParaRPr lang="pt-BR"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C19BA67F-91D8-40C9-AE07-2F867D8069EC}" type="slidenum">
              <a:rPr lang="pt-BR" smtClean="0"/>
              <a:pPr/>
              <a:t>51</a:t>
            </a:fld>
            <a:endParaRPr lang="pt-BR" smtClean="0"/>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0180B929-7921-4B01-84DB-F2BBB58C2D49}" type="slidenum">
              <a:rPr lang="pt-BR" smtClean="0"/>
              <a:pPr/>
              <a:t>52</a:t>
            </a:fld>
            <a:endParaRPr lang="pt-BR" smtClean="0"/>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63B041B7-6AF7-4D98-9123-A90D857C8FD7}" type="slidenum">
              <a:rPr lang="pt-BR" smtClean="0"/>
              <a:pPr/>
              <a:t>53</a:t>
            </a:fld>
            <a:endParaRPr lang="pt-BR" smtClean="0"/>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E58261BC-24A2-427E-8126-1453001A902E}" type="slidenum">
              <a:rPr lang="pt-BR" smtClean="0"/>
              <a:pPr/>
              <a:t>54</a:t>
            </a:fld>
            <a:endParaRPr lang="pt-BR" smtClean="0"/>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72983ADE-817B-4797-A282-0EA9E40840B8}" type="slidenum">
              <a:rPr lang="pt-BR" smtClean="0"/>
              <a:pPr/>
              <a:t>55</a:t>
            </a:fld>
            <a:endParaRPr lang="pt-BR" smtClean="0"/>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E7DF32AB-D789-4F99-ACDB-959B5B87EC8A}" type="slidenum">
              <a:rPr lang="pt-BR" smtClean="0"/>
              <a:pPr/>
              <a:t>56</a:t>
            </a:fld>
            <a:endParaRPr lang="pt-BR" smtClean="0"/>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93CA5908-338A-4A93-9C35-CCF34182252A}" type="slidenum">
              <a:rPr lang="pt-BR" smtClean="0"/>
              <a:pPr/>
              <a:t>57</a:t>
            </a:fld>
            <a:endParaRPr lang="pt-BR" smtClean="0"/>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ED192080-5977-4397-B9AB-4ED5EE8C1AD8}" type="slidenum">
              <a:rPr lang="pt-BR" smtClean="0"/>
              <a:pPr/>
              <a:t>58</a:t>
            </a:fld>
            <a:endParaRPr lang="pt-BR" smtClean="0"/>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D837B8A2-6173-49F6-B870-C4A8C4581704}" type="slidenum">
              <a:rPr lang="pt-BR" smtClean="0"/>
              <a:pPr/>
              <a:t>59</a:t>
            </a:fld>
            <a:endParaRPr lang="pt-BR" smtClean="0"/>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4EFE0A50-FFD4-4115-B4A4-1DCC6F192BBD}" type="slidenum">
              <a:rPr lang="pt-BR" smtClean="0"/>
              <a:pPr/>
              <a:t>60</a:t>
            </a:fld>
            <a:endParaRPr lang="pt-BR" smtClean="0"/>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C6E617D-4E6B-45C7-A3EF-8CD8A030864C}" type="slidenum">
              <a:rPr lang="pt-BR" smtClean="0"/>
              <a:pPr/>
              <a:t>5</a:t>
            </a:fld>
            <a:endParaRPr lang="pt-BR"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69E03AA-7EB8-4B55-9B84-F7C00CC4AA6B}" type="slidenum">
              <a:rPr lang="pt-BR" smtClean="0"/>
              <a:pPr/>
              <a:t>65</a:t>
            </a:fld>
            <a:endParaRPr lang="pt-BR" smtClean="0"/>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366EE19C-503C-41C8-A09B-A266D2C2B127}" type="slidenum">
              <a:rPr lang="pt-BR" smtClean="0"/>
              <a:pPr/>
              <a:t>66</a:t>
            </a:fld>
            <a:endParaRPr lang="pt-BR" smtClean="0"/>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A994145D-9503-4270-A975-494C378F29C5}" type="slidenum">
              <a:rPr lang="pt-BR" smtClean="0"/>
              <a:pPr/>
              <a:t>67</a:t>
            </a:fld>
            <a:endParaRPr lang="pt-BR" smtClean="0"/>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18FEC8B6-DA2B-405D-9405-CE667ECC69E6}" type="slidenum">
              <a:rPr lang="pt-BR" smtClean="0"/>
              <a:pPr/>
              <a:t>68</a:t>
            </a:fld>
            <a:endParaRPr lang="pt-BR" smtClean="0"/>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E7F35BF5-C410-48CA-9A22-251D545EBB32}" type="slidenum">
              <a:rPr lang="pt-BR" smtClean="0"/>
              <a:pPr/>
              <a:t>69</a:t>
            </a:fld>
            <a:endParaRPr lang="pt-BR" smtClean="0"/>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2EFD2783-AB33-49DC-936F-5FE37D423E8F}" type="slidenum">
              <a:rPr lang="pt-BR" smtClean="0"/>
              <a:pPr/>
              <a:t>70</a:t>
            </a:fld>
            <a:endParaRPr lang="pt-BR" smtClean="0"/>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51792B5-9EB3-4883-8FA7-578480480251}" type="slidenum">
              <a:rPr lang="pt-BR" smtClean="0"/>
              <a:pPr/>
              <a:t>71</a:t>
            </a:fld>
            <a:endParaRPr lang="pt-BR" smtClean="0"/>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DB2041D5-491A-40CC-8C88-1F01879693F6}" type="slidenum">
              <a:rPr lang="pt-BR" smtClean="0"/>
              <a:pPr/>
              <a:t>72</a:t>
            </a:fld>
            <a:endParaRPr lang="pt-BR" smtClean="0"/>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967AA2EF-F232-48B2-AB28-29F154936552}" type="slidenum">
              <a:rPr lang="pt-BR" smtClean="0"/>
              <a:pPr/>
              <a:t>73</a:t>
            </a:fld>
            <a:endParaRPr lang="pt-BR" smtClean="0"/>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72B4912C-2E0E-4287-935E-4502F12A531C}" type="slidenum">
              <a:rPr lang="pt-BR" smtClean="0"/>
              <a:pPr/>
              <a:t>74</a:t>
            </a:fld>
            <a:endParaRPr lang="pt-BR" smtClean="0"/>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7C7D2AD-227C-4BD8-B3B1-891A027EF07B}" type="slidenum">
              <a:rPr lang="pt-BR" smtClean="0"/>
              <a:pPr/>
              <a:t>6</a:t>
            </a:fld>
            <a:endParaRPr lang="pt-BR"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6A1CF5EB-B6C7-427A-A37C-26F2B5F1C9D9}" type="slidenum">
              <a:rPr lang="pt-BR" smtClean="0"/>
              <a:pPr/>
              <a:t>75</a:t>
            </a:fld>
            <a:endParaRPr lang="pt-BR" smtClean="0"/>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098CE1FD-08C9-4E44-A76A-A1E7F392A20D}" type="slidenum">
              <a:rPr lang="pt-BR" smtClean="0"/>
              <a:pPr/>
              <a:t>76</a:t>
            </a:fld>
            <a:endParaRPr lang="pt-BR" smtClean="0"/>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D93C999C-B541-43B2-8D40-6302D291B02E}" type="slidenum">
              <a:rPr lang="pt-BR" smtClean="0"/>
              <a:pPr/>
              <a:t>77</a:t>
            </a:fld>
            <a:endParaRPr lang="pt-BR" smtClean="0"/>
          </a:p>
        </p:txBody>
      </p:sp>
      <p:sp>
        <p:nvSpPr>
          <p:cNvPr id="155651" name="Rectangle 2"/>
          <p:cNvSpPr>
            <a:spLocks noRo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F8ADD8-14BF-4FF8-857C-B860A706B07D}" type="slidenum">
              <a:rPr lang="pt-BR" smtClean="0"/>
              <a:pPr/>
              <a:t>78</a:t>
            </a:fld>
            <a:endParaRPr lang="pt-BR" smtClean="0"/>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5CF2DCE9-0A62-4E00-B70F-6B0F66AB10E0}" type="slidenum">
              <a:rPr lang="pt-BR" smtClean="0"/>
              <a:pPr/>
              <a:t>79</a:t>
            </a:fld>
            <a:endParaRPr lang="pt-BR" smtClean="0"/>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E76063A6-BDBC-4B9C-AA31-E9D1B46E1ED7}" type="slidenum">
              <a:rPr lang="pt-BR" smtClean="0"/>
              <a:pPr/>
              <a:t>80</a:t>
            </a:fld>
            <a:endParaRPr lang="pt-BR" smtClean="0"/>
          </a:p>
        </p:txBody>
      </p:sp>
      <p:sp>
        <p:nvSpPr>
          <p:cNvPr id="158723" name="Rectangle 2"/>
          <p:cNvSpPr>
            <a:spLocks noRo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DC33206F-50F0-4FAB-B4CA-A06DCE54017F}" type="slidenum">
              <a:rPr lang="pt-BR" smtClean="0"/>
              <a:pPr/>
              <a:t>81</a:t>
            </a:fld>
            <a:endParaRPr lang="pt-BR" smtClean="0"/>
          </a:p>
        </p:txBody>
      </p:sp>
      <p:sp>
        <p:nvSpPr>
          <p:cNvPr id="159747" name="Rectangle 2"/>
          <p:cNvSpPr>
            <a:spLocks noRo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DAF47E84-92AA-40EC-9CDA-6F9FB14E27C7}" type="slidenum">
              <a:rPr lang="pt-BR" smtClean="0"/>
              <a:pPr/>
              <a:t>82</a:t>
            </a:fld>
            <a:endParaRPr lang="pt-BR" smtClean="0"/>
          </a:p>
        </p:txBody>
      </p:sp>
      <p:sp>
        <p:nvSpPr>
          <p:cNvPr id="160771" name="Rectangle 2"/>
          <p:cNvSpPr>
            <a:spLocks noRo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7EB9052B-E605-42F6-B5D8-03C9CD8CFC2E}" type="slidenum">
              <a:rPr lang="pt-BR" smtClean="0"/>
              <a:pPr/>
              <a:t>83</a:t>
            </a:fld>
            <a:endParaRPr lang="pt-BR" smtClean="0"/>
          </a:p>
        </p:txBody>
      </p:sp>
      <p:sp>
        <p:nvSpPr>
          <p:cNvPr id="161795" name="Rectangle 2"/>
          <p:cNvSpPr>
            <a:spLocks noRo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17AB03C6-523E-4241-9EF1-A7FD8EF666DD}" type="slidenum">
              <a:rPr lang="pt-BR" smtClean="0"/>
              <a:pPr/>
              <a:t>84</a:t>
            </a:fld>
            <a:endParaRPr lang="pt-BR" smtClean="0"/>
          </a:p>
        </p:txBody>
      </p:sp>
      <p:sp>
        <p:nvSpPr>
          <p:cNvPr id="162819" name="Rectangle 2"/>
          <p:cNvSpPr>
            <a:spLocks noRo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D08E0C0-67C9-4167-B2E6-932F11E6B6F0}" type="slidenum">
              <a:rPr lang="pt-BR" smtClean="0"/>
              <a:pPr/>
              <a:t>7</a:t>
            </a:fld>
            <a:endParaRPr lang="pt-BR"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9999588D-8E29-4B54-B4C8-41396633CF71}" type="slidenum">
              <a:rPr lang="pt-BR" smtClean="0"/>
              <a:pPr/>
              <a:t>85</a:t>
            </a:fld>
            <a:endParaRPr lang="pt-BR" smtClean="0"/>
          </a:p>
        </p:txBody>
      </p:sp>
      <p:sp>
        <p:nvSpPr>
          <p:cNvPr id="163843" name="Rectangle 2"/>
          <p:cNvSpPr>
            <a:spLocks noRo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B2F48AED-CAAC-4FF9-8B20-74AD5E4CA7E6}" type="slidenum">
              <a:rPr lang="pt-BR" smtClean="0"/>
              <a:pPr/>
              <a:t>86</a:t>
            </a:fld>
            <a:endParaRPr lang="pt-BR" smtClean="0"/>
          </a:p>
        </p:txBody>
      </p:sp>
      <p:sp>
        <p:nvSpPr>
          <p:cNvPr id="164867" name="Rectangle 2"/>
          <p:cNvSpPr>
            <a:spLocks noRo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655141CF-2E2F-4783-9392-FF0EADCB7D82}" type="slidenum">
              <a:rPr lang="pt-BR" smtClean="0"/>
              <a:pPr/>
              <a:t>87</a:t>
            </a:fld>
            <a:endParaRPr lang="pt-BR" smtClean="0"/>
          </a:p>
        </p:txBody>
      </p:sp>
      <p:sp>
        <p:nvSpPr>
          <p:cNvPr id="165891" name="Rectangle 2"/>
          <p:cNvSpPr>
            <a:spLocks noRo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154F764E-753E-44CF-A3CB-304C521AFAF7}" type="slidenum">
              <a:rPr lang="pt-BR" smtClean="0"/>
              <a:pPr/>
              <a:t>8</a:t>
            </a:fld>
            <a:endParaRPr lang="pt-BR"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0858CC1-F851-4BDF-BB3D-4B4C7FD2814E}" type="slidenum">
              <a:rPr lang="pt-BR" smtClean="0"/>
              <a:pPr/>
              <a:t>9</a:t>
            </a:fld>
            <a:endParaRPr lang="pt-BR" smtClean="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34498" name="Rectangle 2"/>
          <p:cNvSpPr>
            <a:spLocks noGrp="1" noChangeArrowheads="1"/>
          </p:cNvSpPr>
          <p:nvPr>
            <p:ph type="ctrTitle" sz="quarter"/>
          </p:nvPr>
        </p:nvSpPr>
        <p:spPr>
          <a:xfrm>
            <a:off x="971550" y="1936750"/>
            <a:ext cx="11018838" cy="2111375"/>
          </a:xfrm>
        </p:spPr>
        <p:txBody>
          <a:bodyPr/>
          <a:lstStyle>
            <a:lvl1pPr>
              <a:defRPr/>
            </a:lvl1pPr>
          </a:lstStyle>
          <a:p>
            <a:r>
              <a:rPr lang="pt-BR"/>
              <a:t>Clique para editar o estilo do título mestre</a:t>
            </a:r>
          </a:p>
        </p:txBody>
      </p:sp>
      <p:sp>
        <p:nvSpPr>
          <p:cNvPr id="234499" name="Rectangle 3"/>
          <p:cNvSpPr>
            <a:spLocks noGrp="1" noChangeArrowheads="1"/>
          </p:cNvSpPr>
          <p:nvPr>
            <p:ph type="subTitle" sz="quarter" idx="1"/>
          </p:nvPr>
        </p:nvSpPr>
        <p:spPr>
          <a:xfrm>
            <a:off x="1943100" y="4487863"/>
            <a:ext cx="9075738" cy="2025650"/>
          </a:xfrm>
        </p:spPr>
        <p:txBody>
          <a:bodyPr/>
          <a:lstStyle>
            <a:lvl1pPr marL="0" indent="0" algn="ctr">
              <a:buFont typeface="Wingdings" pitchFamily="2" charset="2"/>
              <a:buNone/>
              <a:defRPr/>
            </a:lvl1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9352FCC-B554-41C6-AC55-315BAB21EEEC}"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7F0C5167-D745-401C-8AA4-1B9174D33192}"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98000" y="439738"/>
            <a:ext cx="2916238" cy="6602412"/>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47700" y="439738"/>
            <a:ext cx="8597900" cy="6602412"/>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3E469951-AEB4-46CC-942D-0D105D05C835}"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9B7B1976-C8D9-4DA8-B4D9-69803DEE162B}"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1023938" y="5091113"/>
            <a:ext cx="11017250" cy="1573212"/>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1023938" y="3357563"/>
            <a:ext cx="11017250" cy="17335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17E83DE-A664-423F-A26B-DAF120515200}"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47700" y="2287588"/>
            <a:ext cx="5756275" cy="475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556375" y="2287588"/>
            <a:ext cx="5757863" cy="475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24A5666-5CF2-490C-8E23-099581C52CF4}"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47700" y="317500"/>
            <a:ext cx="11666538" cy="1319213"/>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47700" y="1773238"/>
            <a:ext cx="5727700" cy="7381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47700" y="2511425"/>
            <a:ext cx="5727700" cy="45656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584950" y="1773238"/>
            <a:ext cx="5729288" cy="7381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584950" y="2511425"/>
            <a:ext cx="5729288" cy="45656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D07E6DAE-6561-4440-B81B-CF2DDF378490}"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75FBEEAD-55E8-4061-8B5D-C076629A598F}"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18C9321D-826B-4937-AA10-1C79AC39AA98}"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47700" y="315913"/>
            <a:ext cx="4264025" cy="1341437"/>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5067300" y="315913"/>
            <a:ext cx="7246938" cy="6761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47700" y="1657350"/>
            <a:ext cx="4264025" cy="541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3CEE46B-82F0-461C-BDE2-8694B7D0BA41}"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540000" y="5545138"/>
            <a:ext cx="7777163" cy="654050"/>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540000" y="708025"/>
            <a:ext cx="7777163" cy="4752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540000" y="6199188"/>
            <a:ext cx="7777163" cy="930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6F878366-0D16-4288-AFDA-29DF373E5BEA}"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bwMode="auto">
          <a:xfrm>
            <a:off x="647700" y="439738"/>
            <a:ext cx="11666538" cy="1584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233475" name="Rectangle 3"/>
          <p:cNvSpPr>
            <a:spLocks noGrp="1" noChangeArrowheads="1"/>
          </p:cNvSpPr>
          <p:nvPr>
            <p:ph type="body" idx="1"/>
          </p:nvPr>
        </p:nvSpPr>
        <p:spPr bwMode="auto">
          <a:xfrm>
            <a:off x="647700" y="2287588"/>
            <a:ext cx="11666538" cy="475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233476" name="Rectangle 4"/>
          <p:cNvSpPr>
            <a:spLocks noGrp="1" noChangeArrowheads="1"/>
          </p:cNvSpPr>
          <p:nvPr>
            <p:ph type="dt" sz="half" idx="2"/>
          </p:nvPr>
        </p:nvSpPr>
        <p:spPr bwMode="auto">
          <a:xfrm>
            <a:off x="647700" y="7213600"/>
            <a:ext cx="3025775" cy="5508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buSzTx/>
              <a:buFontTx/>
              <a:buNone/>
              <a:defRPr sz="1400" b="0">
                <a:effectLst>
                  <a:outerShdw blurRad="38100" dist="38100" dir="2700000" algn="tl">
                    <a:srgbClr val="000000"/>
                  </a:outerShdw>
                </a:effectLst>
                <a:latin typeface="Arial" charset="0"/>
              </a:defRPr>
            </a:lvl1pPr>
          </a:lstStyle>
          <a:p>
            <a:pPr>
              <a:defRPr/>
            </a:pPr>
            <a:endParaRPr lang="pt-BR"/>
          </a:p>
        </p:txBody>
      </p:sp>
      <p:sp>
        <p:nvSpPr>
          <p:cNvPr id="233477" name="Rectangle 5"/>
          <p:cNvSpPr>
            <a:spLocks noGrp="1" noChangeArrowheads="1"/>
          </p:cNvSpPr>
          <p:nvPr>
            <p:ph type="ftr" sz="quarter" idx="3"/>
          </p:nvPr>
        </p:nvSpPr>
        <p:spPr bwMode="auto">
          <a:xfrm>
            <a:off x="4429125" y="7213600"/>
            <a:ext cx="4103688" cy="5508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buSzTx/>
              <a:buFontTx/>
              <a:buNone/>
              <a:defRPr sz="1400" b="0">
                <a:effectLst>
                  <a:outerShdw blurRad="38100" dist="38100" dir="2700000" algn="tl">
                    <a:srgbClr val="000000"/>
                  </a:outerShdw>
                </a:effectLst>
                <a:latin typeface="Arial" charset="0"/>
              </a:defRPr>
            </a:lvl1pPr>
          </a:lstStyle>
          <a:p>
            <a:pPr>
              <a:defRPr/>
            </a:pPr>
            <a:endParaRPr lang="pt-BR"/>
          </a:p>
        </p:txBody>
      </p:sp>
      <p:sp>
        <p:nvSpPr>
          <p:cNvPr id="233478" name="Rectangle 6"/>
          <p:cNvSpPr>
            <a:spLocks noGrp="1" noChangeArrowheads="1"/>
          </p:cNvSpPr>
          <p:nvPr>
            <p:ph type="sldNum" sz="quarter" idx="4"/>
          </p:nvPr>
        </p:nvSpPr>
        <p:spPr bwMode="auto">
          <a:xfrm>
            <a:off x="9288463" y="7213600"/>
            <a:ext cx="3025775" cy="5508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buSzTx/>
              <a:buFontTx/>
              <a:buNone/>
              <a:defRPr sz="1400" b="0">
                <a:effectLst>
                  <a:outerShdw blurRad="38100" dist="38100" dir="2700000" algn="tl">
                    <a:srgbClr val="000000"/>
                  </a:outerShdw>
                </a:effectLst>
                <a:latin typeface="Arial" charset="0"/>
              </a:defRPr>
            </a:lvl1pPr>
          </a:lstStyle>
          <a:p>
            <a:pPr>
              <a:defRPr/>
            </a:pPr>
            <a:fld id="{35E23CFB-EBC8-4CBA-98D2-081A7E1B2C9B}" type="slidenum">
              <a:rPr lang="pt-BR"/>
              <a:pPr>
                <a:defRPr/>
              </a:pPr>
              <a:t>‹nº›</a:t>
            </a:fld>
            <a:endParaRPr lang="pt-BR"/>
          </a:p>
        </p:txBody>
      </p:sp>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http://translate.googleusercontent.com/translate_c?hl=pt-BR&amp;langpair=en|pt&amp;rurl=translate.google.com.br&amp;u=http://en.wikipedia.org/wiki/Bill_of_Rights_1689&amp;usg=ALkJrhjjUKPX6yAdmLrbu8B9TpqT1aYOe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pt.wikipedia.org/wiki/Sim%C3%B3n_Bol%C3%ADvar"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1st-art-gallery.com/a/clickthru.cgi?id=mystudios&amp;page=http://www.1st-art-gallery.com/franz-von-lenbach/papst-leo-xiii-%28pope-leo-xiii%29.html" TargetMode="External"/><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1st-art-gallery.com/a/clickthru.cgi?id=mystudios&amp;page=http://www.1st-art-gallery.com/franz-von-lenbach/papst-leo-xiii-%28pope-leo-xiii%29.html"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1st-art-gallery.com/a/clickthru.cgi?id=mystudios&amp;page=http://www.1st-art-gallery.com/franz-von-lenbach/papst-leo-xiii-%28pope-leo-xiii%29.html"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upload.wikimedia.org/wikipedia/commons/4/40/Weimar_Constitution.jpg"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upload.wikimedia.org/wikipedia/commons/4/40/Weimar_Constitution.jpg" TargetMode="Externa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6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8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8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61.jpeg"/></Relationships>
</file>

<file path=ppt/slides/_rels/slide88.xml.rels><?xml version="1.0" encoding="UTF-8" standalone="yes"?>
<Relationships xmlns="http://schemas.openxmlformats.org/package/2006/relationships"><Relationship Id="rId2" Type="http://schemas.openxmlformats.org/officeDocument/2006/relationships/hyperlink" Target="http://www.humanrights.com/pt/what-are-human-rights/brief-history/magna-carta.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3600450" y="2463800"/>
            <a:ext cx="6094413" cy="1136650"/>
          </a:xfrm>
        </p:spPr>
        <p:txBody>
          <a:bodyPr/>
          <a:lstStyle/>
          <a:p>
            <a:pPr algn="ctr" eaLnBrk="1" hangingPunct="1">
              <a:lnSpc>
                <a:spcPct val="90000"/>
              </a:lnSpc>
              <a:buFont typeface="Wingdings" pitchFamily="2" charset="2"/>
              <a:buNone/>
              <a:defRPr/>
            </a:pPr>
            <a:r>
              <a:rPr lang="pt-BR" b="1" smtClean="0"/>
              <a:t>Subsídios para a </a:t>
            </a:r>
          </a:p>
          <a:p>
            <a:pPr algn="ctr" eaLnBrk="1" hangingPunct="1">
              <a:lnSpc>
                <a:spcPct val="90000"/>
              </a:lnSpc>
              <a:buFont typeface="Wingdings" pitchFamily="2" charset="2"/>
              <a:buNone/>
              <a:defRPr/>
            </a:pPr>
            <a:r>
              <a:rPr lang="pt-BR" b="1" smtClean="0"/>
              <a:t>Relação Direito-Saúde</a:t>
            </a:r>
          </a:p>
        </p:txBody>
      </p:sp>
      <p:sp>
        <p:nvSpPr>
          <p:cNvPr id="2052" name="Rectangle 4"/>
          <p:cNvSpPr>
            <a:spLocks noChangeArrowheads="1"/>
          </p:cNvSpPr>
          <p:nvPr/>
        </p:nvSpPr>
        <p:spPr bwMode="auto">
          <a:xfrm>
            <a:off x="9072563" y="5834063"/>
            <a:ext cx="3636962" cy="431800"/>
          </a:xfrm>
          <a:prstGeom prst="rect">
            <a:avLst/>
          </a:prstGeom>
          <a:noFill/>
          <a:ln w="9525">
            <a:noFill/>
            <a:miter lim="800000"/>
            <a:headEnd/>
            <a:tailEnd/>
          </a:ln>
          <a:effectLst/>
        </p:spPr>
        <p:txBody>
          <a:bodyPr/>
          <a:lstStyle/>
          <a:p>
            <a:pPr marL="342900" indent="-342900" algn="r" eaLnBrk="1" hangingPunct="1">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Fadel de Vasconcellos</a:t>
            </a:r>
          </a:p>
        </p:txBody>
      </p:sp>
      <p:sp>
        <p:nvSpPr>
          <p:cNvPr id="2054" name="Rectangle 6"/>
          <p:cNvSpPr>
            <a:spLocks noChangeArrowheads="1"/>
          </p:cNvSpPr>
          <p:nvPr/>
        </p:nvSpPr>
        <p:spPr bwMode="auto">
          <a:xfrm>
            <a:off x="1584325" y="1296988"/>
            <a:ext cx="9937750" cy="4103687"/>
          </a:xfrm>
          <a:prstGeom prst="rect">
            <a:avLst/>
          </a:prstGeom>
          <a:noFill/>
          <a:ln w="9525">
            <a:noFill/>
            <a:miter lim="800000"/>
            <a:headEnd/>
            <a:tailEnd/>
          </a:ln>
          <a:effectLst/>
        </p:spPr>
        <p:txBody>
          <a:bodyPr/>
          <a:lstStyle/>
          <a:p>
            <a:pPr marL="342900" indent="-342900" algn="ctr" eaLnBrk="1" hangingPunct="1">
              <a:lnSpc>
                <a:spcPct val="90000"/>
              </a:lnSpc>
              <a:spcBef>
                <a:spcPct val="20000"/>
              </a:spcBef>
              <a:buClr>
                <a:schemeClr val="hlink"/>
              </a:buClr>
              <a:buSzPct val="65000"/>
              <a:buFont typeface="Wingdings" pitchFamily="2" charset="2"/>
              <a:buNone/>
              <a:defRPr/>
            </a:pPr>
            <a:r>
              <a:rPr lang="pt-BR" sz="6600">
                <a:effectLst>
                  <a:outerShdw blurRad="38100" dist="38100" dir="2700000" algn="tl">
                    <a:srgbClr val="000000"/>
                  </a:outerShdw>
                </a:effectLst>
                <a:latin typeface="Monotype Corsiva" pitchFamily="66" charset="0"/>
              </a:rPr>
              <a:t>As Cartas de Direitos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Rectangle 3"/>
          <p:cNvSpPr>
            <a:spLocks noChangeArrowheads="1"/>
          </p:cNvSpPr>
          <p:nvPr/>
        </p:nvSpPr>
        <p:spPr bwMode="auto">
          <a:xfrm>
            <a:off x="7345363" y="215900"/>
            <a:ext cx="540067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sp>
        <p:nvSpPr>
          <p:cNvPr id="11267" name="Rectangle 5"/>
          <p:cNvSpPr>
            <a:spLocks noChangeArrowheads="1"/>
          </p:cNvSpPr>
          <p:nvPr/>
        </p:nvSpPr>
        <p:spPr bwMode="auto">
          <a:xfrm>
            <a:off x="360363" y="1081088"/>
            <a:ext cx="12312650" cy="6245225"/>
          </a:xfrm>
          <a:prstGeom prst="rect">
            <a:avLst/>
          </a:prstGeom>
          <a:noFill/>
          <a:ln w="9525" algn="ctr">
            <a:noFill/>
            <a:miter lim="800000"/>
            <a:headEnd/>
            <a:tailEnd/>
          </a:ln>
        </p:spPr>
        <p:txBody>
          <a:bodyPr anchor="ctr">
            <a:spAutoFit/>
          </a:bodyPr>
          <a:lstStyle/>
          <a:p>
            <a:pPr algn="ctr">
              <a:lnSpc>
                <a:spcPct val="120000"/>
              </a:lnSpc>
              <a:buSzTx/>
              <a:buFontTx/>
              <a:buNone/>
            </a:pPr>
            <a:r>
              <a:rPr lang="pt-BR" sz="2800"/>
              <a:t>A Magna Carta - Magna Charta Libertatum [Grande Carta das liberdades ou Concórdia entre o Rei João e os Barões para a outorga das liberdades da Igreja e do Rei Inglês] é um documento de 1215 que limitou o poder dos monarcas da Inglaterra, especialmente do Rei João (chamado Sem Terra), que o assinou, impedindo o exercício do poder absoluto. Fruto de desentendimentos entre João, o Papa e os barões ingleses acerca das prerrogativas do soberano, João deveria renunciar a certos direitos e respeitar determinados procedimentos legais, bem como reconhecer que a vontade do Rei estaria sujeita à Lei. </a:t>
            </a:r>
          </a:p>
          <a:p>
            <a:pPr algn="ctr">
              <a:lnSpc>
                <a:spcPct val="120000"/>
              </a:lnSpc>
              <a:buSzTx/>
              <a:buFontTx/>
              <a:buNone/>
            </a:pPr>
            <a:r>
              <a:rPr lang="pt-BR" sz="2800"/>
              <a:t>A Magna Carta é o primeiro capítulo de um longo processo histórico que levaria ao surgimento do constitucionalismo.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3" name="Rectangle 3"/>
          <p:cNvSpPr>
            <a:spLocks noChangeArrowheads="1"/>
          </p:cNvSpPr>
          <p:nvPr/>
        </p:nvSpPr>
        <p:spPr bwMode="auto">
          <a:xfrm>
            <a:off x="7345363" y="215900"/>
            <a:ext cx="540067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sp>
        <p:nvSpPr>
          <p:cNvPr id="12291" name="Rectangle 4"/>
          <p:cNvSpPr>
            <a:spLocks noChangeArrowheads="1"/>
          </p:cNvSpPr>
          <p:nvPr/>
        </p:nvSpPr>
        <p:spPr bwMode="auto">
          <a:xfrm>
            <a:off x="288925" y="2574925"/>
            <a:ext cx="12457113" cy="4914900"/>
          </a:xfrm>
          <a:prstGeom prst="rect">
            <a:avLst/>
          </a:prstGeom>
          <a:noFill/>
          <a:ln w="9525" algn="ctr">
            <a:noFill/>
            <a:miter lim="800000"/>
            <a:headEnd/>
            <a:tailEnd/>
          </a:ln>
        </p:spPr>
        <p:txBody>
          <a:bodyPr lIns="0" tIns="0" rIns="0" bIns="95220" anchor="ctr">
            <a:spAutoFit/>
          </a:bodyPr>
          <a:lstStyle/>
          <a:p>
            <a:pPr>
              <a:lnSpc>
                <a:spcPct val="120000"/>
              </a:lnSpc>
              <a:buFontTx/>
              <a:buNone/>
            </a:pPr>
            <a:r>
              <a:rPr lang="pt-BR"/>
              <a:t>Na virada do século XII-XIII, o Rei da Inglaterra se tornara um dos soberanos mais poderosos da Europa, mas uma sequência de fracassos do Rei João - no início do século XIII - levou os barões ingleses a se revoltarem e imporem limites ao poder  real. Foram três seus grandes fracassos. Primeiro, o rei não tinha o respeito dos súditos, devido à forma como tomou o poder após a morte de Ricardo Coração-de-Leão. Segundo, João fracassou em sua tentativa de reconquistar os territórios ingleses tomados por Filipe Augusto de França. O terceiro fracasso foi a controvérsia com a Igreja Católica e com o Papa, deixando a Inglaterra sob sentença de interdição até que João se submetesse, em 1213. João é chamado de "Sem Terra" (Lackland) porque, sendo o filho mais novo, não recebera terras em herança, ao contrário de seus irmãos mais velhos.</a:t>
            </a:r>
          </a:p>
        </p:txBody>
      </p:sp>
      <p:pic>
        <p:nvPicPr>
          <p:cNvPr id="12292" name="Picture 6" descr="516px-King_John"/>
          <p:cNvPicPr>
            <a:picLocks noChangeAspect="1" noChangeArrowheads="1"/>
          </p:cNvPicPr>
          <p:nvPr/>
        </p:nvPicPr>
        <p:blipFill>
          <a:blip r:embed="rId3" cstate="print"/>
          <a:srcRect/>
          <a:stretch>
            <a:fillRect/>
          </a:stretch>
        </p:blipFill>
        <p:spPr bwMode="auto">
          <a:xfrm>
            <a:off x="1152525" y="215900"/>
            <a:ext cx="1981200" cy="2305050"/>
          </a:xfrm>
          <a:prstGeom prst="rect">
            <a:avLst/>
          </a:prstGeom>
          <a:noFill/>
          <a:ln w="9525">
            <a:noFill/>
            <a:miter lim="800000"/>
            <a:headEnd/>
            <a:tailEnd/>
          </a:ln>
        </p:spPr>
      </p:pic>
      <p:sp>
        <p:nvSpPr>
          <p:cNvPr id="440329" name="Rectangle 9"/>
          <p:cNvSpPr>
            <a:spLocks noChangeArrowheads="1"/>
          </p:cNvSpPr>
          <p:nvPr/>
        </p:nvSpPr>
        <p:spPr bwMode="auto">
          <a:xfrm>
            <a:off x="4032250" y="865188"/>
            <a:ext cx="3384550" cy="1008062"/>
          </a:xfrm>
          <a:prstGeom prst="rect">
            <a:avLst/>
          </a:prstGeom>
          <a:noFill/>
          <a:ln w="9525">
            <a:noFill/>
            <a:miter lim="800000"/>
            <a:headEnd/>
            <a:tailEnd/>
          </a:ln>
          <a:effectLst/>
        </p:spPr>
        <p:txBody>
          <a:bodyPr/>
          <a:lstStyle/>
          <a:p>
            <a:pPr marL="342900" indent="-342900" algn="ctr" eaLnBrk="1" hangingPunct="1">
              <a:lnSpc>
                <a:spcPct val="120000"/>
              </a:lnSpc>
              <a:buClr>
                <a:schemeClr val="hlink"/>
              </a:buClr>
              <a:buSzPct val="65000"/>
              <a:buFont typeface="Wingdings" pitchFamily="2" charset="2"/>
              <a:buNone/>
              <a:defRPr/>
            </a:pPr>
            <a:r>
              <a:rPr lang="pt-BR" sz="4800">
                <a:effectLst>
                  <a:outerShdw blurRad="38100" dist="38100" dir="2700000" algn="tl">
                    <a:srgbClr val="000000"/>
                  </a:outerShdw>
                </a:effectLst>
                <a:latin typeface="Monotype Corsiva" pitchFamily="66" charset="0"/>
              </a:rPr>
              <a:t>Magna Carta</a:t>
            </a:r>
            <a:r>
              <a:rPr lang="pt-BR" sz="3200"/>
              <a:t> </a:t>
            </a:r>
            <a:endParaRPr lang="pt-BR" sz="320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ChangeArrowheads="1"/>
          </p:cNvSpPr>
          <p:nvPr/>
        </p:nvSpPr>
        <p:spPr bwMode="auto">
          <a:xfrm>
            <a:off x="7345363" y="215900"/>
            <a:ext cx="540067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pic>
        <p:nvPicPr>
          <p:cNvPr id="13315" name="Picture 4" descr="516px-King_John"/>
          <p:cNvPicPr>
            <a:picLocks noChangeAspect="1" noChangeArrowheads="1"/>
          </p:cNvPicPr>
          <p:nvPr/>
        </p:nvPicPr>
        <p:blipFill>
          <a:blip r:embed="rId3" cstate="print"/>
          <a:srcRect/>
          <a:stretch>
            <a:fillRect/>
          </a:stretch>
        </p:blipFill>
        <p:spPr bwMode="auto">
          <a:xfrm>
            <a:off x="11785600" y="719138"/>
            <a:ext cx="928688" cy="1081087"/>
          </a:xfrm>
          <a:prstGeom prst="rect">
            <a:avLst/>
          </a:prstGeom>
          <a:noFill/>
          <a:ln w="9525">
            <a:noFill/>
            <a:miter lim="800000"/>
            <a:headEnd/>
            <a:tailEnd/>
          </a:ln>
        </p:spPr>
      </p:pic>
      <p:pic>
        <p:nvPicPr>
          <p:cNvPr id="13316" name="Picture 7" descr="320"/>
          <p:cNvPicPr>
            <a:picLocks noChangeAspect="1" noChangeArrowheads="1"/>
          </p:cNvPicPr>
          <p:nvPr/>
        </p:nvPicPr>
        <p:blipFill>
          <a:blip r:embed="rId4" cstate="print"/>
          <a:srcRect/>
          <a:stretch>
            <a:fillRect/>
          </a:stretch>
        </p:blipFill>
        <p:spPr bwMode="auto">
          <a:xfrm>
            <a:off x="215900" y="1006475"/>
            <a:ext cx="2635250" cy="5041900"/>
          </a:xfrm>
          <a:prstGeom prst="rect">
            <a:avLst/>
          </a:prstGeom>
          <a:noFill/>
          <a:ln w="9525">
            <a:noFill/>
            <a:miter lim="800000"/>
            <a:headEnd/>
            <a:tailEnd/>
          </a:ln>
        </p:spPr>
      </p:pic>
      <p:sp>
        <p:nvSpPr>
          <p:cNvPr id="448521" name="Rectangle 9"/>
          <p:cNvSpPr>
            <a:spLocks noChangeArrowheads="1"/>
          </p:cNvSpPr>
          <p:nvPr/>
        </p:nvSpPr>
        <p:spPr bwMode="auto">
          <a:xfrm>
            <a:off x="3889375" y="1008063"/>
            <a:ext cx="5472113" cy="576262"/>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4000">
                <a:effectLst>
                  <a:outerShdw blurRad="38100" dist="38100" dir="2700000" algn="tl">
                    <a:srgbClr val="000000"/>
                  </a:outerShdw>
                </a:effectLst>
              </a:rPr>
              <a:t>Alguns Trechos</a:t>
            </a:r>
          </a:p>
        </p:txBody>
      </p:sp>
      <p:sp>
        <p:nvSpPr>
          <p:cNvPr id="13318" name="Rectangle 10"/>
          <p:cNvSpPr>
            <a:spLocks noChangeArrowheads="1"/>
          </p:cNvSpPr>
          <p:nvPr/>
        </p:nvSpPr>
        <p:spPr bwMode="auto">
          <a:xfrm>
            <a:off x="2951163" y="1728788"/>
            <a:ext cx="9937750" cy="2143125"/>
          </a:xfrm>
          <a:prstGeom prst="rect">
            <a:avLst/>
          </a:prstGeom>
          <a:noFill/>
          <a:ln w="9525" algn="ctr">
            <a:noFill/>
            <a:miter lim="800000"/>
            <a:headEnd/>
            <a:tailEnd/>
          </a:ln>
        </p:spPr>
        <p:txBody>
          <a:bodyPr>
            <a:spAutoFit/>
          </a:bodyPr>
          <a:lstStyle/>
          <a:p>
            <a:pPr>
              <a:lnSpc>
                <a:spcPct val="120000"/>
              </a:lnSpc>
              <a:buFontTx/>
              <a:buNone/>
            </a:pPr>
            <a:r>
              <a:rPr lang="pt-BR" sz="2800" u="sng"/>
              <a:t>Artigo 5</a:t>
            </a:r>
            <a:r>
              <a:rPr lang="pt-BR" sz="2800"/>
              <a:t> – ...o curador, enquanto estiver com a custódia da terra, conservará as casas, os parques, os tanques de peixe, os lagos, os moinhos e outros pertences com os ganhos da terra; ...</a:t>
            </a:r>
          </a:p>
        </p:txBody>
      </p:sp>
      <p:sp>
        <p:nvSpPr>
          <p:cNvPr id="13319" name="Rectangle 11"/>
          <p:cNvSpPr>
            <a:spLocks noChangeArrowheads="1"/>
          </p:cNvSpPr>
          <p:nvPr/>
        </p:nvSpPr>
        <p:spPr bwMode="auto">
          <a:xfrm>
            <a:off x="2952750" y="3960813"/>
            <a:ext cx="9864725" cy="2143125"/>
          </a:xfrm>
          <a:prstGeom prst="rect">
            <a:avLst/>
          </a:prstGeom>
          <a:noFill/>
          <a:ln w="9525" algn="ctr">
            <a:noFill/>
            <a:miter lim="800000"/>
            <a:headEnd/>
            <a:tailEnd/>
          </a:ln>
        </p:spPr>
        <p:txBody>
          <a:bodyPr>
            <a:spAutoFit/>
          </a:bodyPr>
          <a:lstStyle/>
          <a:p>
            <a:pPr>
              <a:lnSpc>
                <a:spcPct val="120000"/>
              </a:lnSpc>
              <a:buFontTx/>
              <a:buNone/>
            </a:pPr>
            <a:r>
              <a:rPr lang="pt-BR" sz="2800" u="sng"/>
              <a:t>Artigo 8</a:t>
            </a:r>
            <a:r>
              <a:rPr lang="pt-BR" sz="2800"/>
              <a:t> – Nenhuma viúva será obrigada a casar-se enquanto desejar viver sem um marido, desde que dê garantia de que não se casará sem nosso consentimento, se estiver sob a nossa dependência ...</a:t>
            </a:r>
          </a:p>
        </p:txBody>
      </p:sp>
      <p:sp>
        <p:nvSpPr>
          <p:cNvPr id="13320" name="Rectangle 12"/>
          <p:cNvSpPr>
            <a:spLocks noChangeArrowheads="1"/>
          </p:cNvSpPr>
          <p:nvPr/>
        </p:nvSpPr>
        <p:spPr bwMode="auto">
          <a:xfrm>
            <a:off x="215900" y="6192838"/>
            <a:ext cx="12530138" cy="1630362"/>
          </a:xfrm>
          <a:prstGeom prst="rect">
            <a:avLst/>
          </a:prstGeom>
          <a:noFill/>
          <a:ln w="9525" algn="ctr">
            <a:noFill/>
            <a:miter lim="800000"/>
            <a:headEnd/>
            <a:tailEnd/>
          </a:ln>
        </p:spPr>
        <p:txBody>
          <a:bodyPr>
            <a:spAutoFit/>
          </a:bodyPr>
          <a:lstStyle/>
          <a:p>
            <a:pPr>
              <a:lnSpc>
                <a:spcPct val="120000"/>
              </a:lnSpc>
              <a:buFontTx/>
              <a:buNone/>
            </a:pPr>
            <a:r>
              <a:rPr lang="pt-BR" sz="2800" u="sng"/>
              <a:t>Artigo 20</a:t>
            </a:r>
            <a:r>
              <a:rPr lang="pt-BR" sz="2800"/>
              <a:t> – Um homem livre será punido por um pequeno crime apenas, conforme a sua medida; para um grande crime ele será punido conforme a sua magnitude, conservando a sua posição;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6264275" y="215900"/>
            <a:ext cx="540067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pic>
        <p:nvPicPr>
          <p:cNvPr id="14339" name="Picture 3" descr="516px-King_John"/>
          <p:cNvPicPr>
            <a:picLocks noChangeAspect="1" noChangeArrowheads="1"/>
          </p:cNvPicPr>
          <p:nvPr/>
        </p:nvPicPr>
        <p:blipFill>
          <a:blip r:embed="rId3" cstate="print"/>
          <a:srcRect/>
          <a:stretch>
            <a:fillRect/>
          </a:stretch>
        </p:blipFill>
        <p:spPr bwMode="auto">
          <a:xfrm>
            <a:off x="11809413" y="215900"/>
            <a:ext cx="928687" cy="1081088"/>
          </a:xfrm>
          <a:prstGeom prst="rect">
            <a:avLst/>
          </a:prstGeom>
          <a:noFill/>
          <a:ln w="9525">
            <a:noFill/>
            <a:miter lim="800000"/>
            <a:headEnd/>
            <a:tailEnd/>
          </a:ln>
        </p:spPr>
      </p:pic>
      <p:sp>
        <p:nvSpPr>
          <p:cNvPr id="14340" name="Rectangle 9"/>
          <p:cNvSpPr>
            <a:spLocks noChangeArrowheads="1"/>
          </p:cNvSpPr>
          <p:nvPr/>
        </p:nvSpPr>
        <p:spPr bwMode="auto">
          <a:xfrm>
            <a:off x="3024188" y="1439863"/>
            <a:ext cx="9721850" cy="3168650"/>
          </a:xfrm>
          <a:prstGeom prst="rect">
            <a:avLst/>
          </a:prstGeom>
          <a:noFill/>
          <a:ln w="9525" algn="ctr">
            <a:noFill/>
            <a:miter lim="800000"/>
            <a:headEnd/>
            <a:tailEnd/>
          </a:ln>
        </p:spPr>
        <p:txBody>
          <a:bodyPr>
            <a:spAutoFit/>
          </a:bodyPr>
          <a:lstStyle/>
          <a:p>
            <a:pPr>
              <a:lnSpc>
                <a:spcPct val="120000"/>
              </a:lnSpc>
              <a:buFontTx/>
              <a:buNone/>
            </a:pPr>
            <a:r>
              <a:rPr lang="pt-BR" sz="2800" u="sng"/>
              <a:t>Artigo 39</a:t>
            </a:r>
            <a:r>
              <a:rPr lang="pt-BR" sz="2800"/>
              <a:t> – Nenhum homem livre será capturado ou aprisionado, ou desapropriado dos seus bens, ou declarado fora da lei, ou exilado, ou de algum modo lesado, nem nós iremos contra ele, nem enviaremos ninguém contra ele, excepto pelo julgamento legítimo dos seus pares ou pela lei do país.</a:t>
            </a:r>
          </a:p>
        </p:txBody>
      </p:sp>
      <p:sp>
        <p:nvSpPr>
          <p:cNvPr id="14341" name="Rectangle 10"/>
          <p:cNvSpPr>
            <a:spLocks noChangeArrowheads="1"/>
          </p:cNvSpPr>
          <p:nvPr/>
        </p:nvSpPr>
        <p:spPr bwMode="auto">
          <a:xfrm>
            <a:off x="288925" y="4643438"/>
            <a:ext cx="12457113" cy="1117600"/>
          </a:xfrm>
          <a:prstGeom prst="rect">
            <a:avLst/>
          </a:prstGeom>
          <a:noFill/>
          <a:ln w="9525" algn="ctr">
            <a:noFill/>
            <a:miter lim="800000"/>
            <a:headEnd/>
            <a:tailEnd/>
          </a:ln>
        </p:spPr>
        <p:txBody>
          <a:bodyPr>
            <a:spAutoFit/>
          </a:bodyPr>
          <a:lstStyle/>
          <a:p>
            <a:pPr>
              <a:lnSpc>
                <a:spcPct val="120000"/>
              </a:lnSpc>
              <a:buFontTx/>
              <a:buNone/>
            </a:pPr>
            <a:r>
              <a:rPr lang="pt-BR" sz="2800" u="sng"/>
              <a:t>Artigo 40</a:t>
            </a:r>
            <a:r>
              <a:rPr lang="pt-BR" sz="2800"/>
              <a:t> – A ninguém venderemos, a ninguém negaremos ou retardaremos direito ou justiça.</a:t>
            </a:r>
          </a:p>
        </p:txBody>
      </p:sp>
      <p:sp>
        <p:nvSpPr>
          <p:cNvPr id="14342" name="Rectangle 11"/>
          <p:cNvSpPr>
            <a:spLocks noChangeArrowheads="1"/>
          </p:cNvSpPr>
          <p:nvPr/>
        </p:nvSpPr>
        <p:spPr bwMode="auto">
          <a:xfrm>
            <a:off x="288925" y="5861050"/>
            <a:ext cx="12457113" cy="1628775"/>
          </a:xfrm>
          <a:prstGeom prst="rect">
            <a:avLst/>
          </a:prstGeom>
          <a:noFill/>
          <a:ln w="9525" algn="ctr">
            <a:noFill/>
            <a:miter lim="800000"/>
            <a:headEnd/>
            <a:tailEnd/>
          </a:ln>
        </p:spPr>
        <p:txBody>
          <a:bodyPr>
            <a:spAutoFit/>
          </a:bodyPr>
          <a:lstStyle/>
          <a:p>
            <a:pPr>
              <a:lnSpc>
                <a:spcPct val="120000"/>
              </a:lnSpc>
              <a:buFontTx/>
              <a:buNone/>
            </a:pPr>
            <a:r>
              <a:rPr lang="pt-BR" sz="2800" u="sng"/>
              <a:t>Artigo 42</a:t>
            </a:r>
            <a:r>
              <a:rPr lang="pt-BR" sz="2800"/>
              <a:t> – Será permitido, de hoje em diante, a qualquer um sair do nosso reino, e a ele retornar, salvo e seguro, por terra e por mar, salvaguardando a fidelidade a nós devida, ...</a:t>
            </a:r>
          </a:p>
        </p:txBody>
      </p:sp>
      <p:pic>
        <p:nvPicPr>
          <p:cNvPr id="14343" name="Picture 12" descr="%7BC75EE38D-A1DA-49F6-BC55-619D92AD6A5C%7DImg100"/>
          <p:cNvPicPr>
            <a:picLocks noChangeAspect="1" noChangeArrowheads="1"/>
          </p:cNvPicPr>
          <p:nvPr/>
        </p:nvPicPr>
        <p:blipFill>
          <a:blip r:embed="rId4" cstate="print"/>
          <a:srcRect/>
          <a:stretch>
            <a:fillRect/>
          </a:stretch>
        </p:blipFill>
        <p:spPr bwMode="auto">
          <a:xfrm>
            <a:off x="144463" y="720725"/>
            <a:ext cx="2736850" cy="3744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link="rId3" cstate="print"/>
          <a:srcRect/>
          <a:tile tx="0" ty="0" sx="100000" sy="100000" flip="none" algn="tl"/>
        </a:blipFill>
        <a:effectLst/>
      </p:bgPr>
    </p:bg>
    <p:spTree>
      <p:nvGrpSpPr>
        <p:cNvPr id="1" name=""/>
        <p:cNvGrpSpPr/>
        <p:nvPr/>
      </p:nvGrpSpPr>
      <p:grpSpPr>
        <a:xfrm>
          <a:off x="0" y="0"/>
          <a:ext cx="0" cy="0"/>
          <a:chOff x="0" y="0"/>
          <a:chExt cx="0" cy="0"/>
        </a:xfrm>
      </p:grpSpPr>
      <p:sp>
        <p:nvSpPr>
          <p:cNvPr id="452610" name="Rectangle 2"/>
          <p:cNvSpPr>
            <a:spLocks noChangeArrowheads="1"/>
          </p:cNvSpPr>
          <p:nvPr/>
        </p:nvSpPr>
        <p:spPr bwMode="auto">
          <a:xfrm>
            <a:off x="7200900" y="215900"/>
            <a:ext cx="540067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sp>
        <p:nvSpPr>
          <p:cNvPr id="452611" name="Rectangle 3"/>
          <p:cNvSpPr>
            <a:spLocks noChangeArrowheads="1"/>
          </p:cNvSpPr>
          <p:nvPr/>
        </p:nvSpPr>
        <p:spPr bwMode="auto">
          <a:xfrm>
            <a:off x="720725" y="1296988"/>
            <a:ext cx="6192838" cy="1079500"/>
          </a:xfrm>
          <a:prstGeom prst="rect">
            <a:avLst/>
          </a:prstGeom>
          <a:noFill/>
          <a:ln w="9525">
            <a:noFill/>
            <a:miter lim="800000"/>
            <a:headEnd/>
            <a:tailEnd/>
          </a:ln>
          <a:effectLst/>
        </p:spPr>
        <p:txBody>
          <a:bodyPr/>
          <a:lstStyle/>
          <a:p>
            <a:pPr marL="342900" indent="-342900" algn="l" eaLnBrk="1" hangingPunct="1">
              <a:lnSpc>
                <a:spcPct val="120000"/>
              </a:lnSpc>
              <a:buClr>
                <a:schemeClr val="hlink"/>
              </a:buClr>
              <a:buSzPct val="65000"/>
              <a:buFont typeface="Wingdings" pitchFamily="2" charset="2"/>
              <a:buNone/>
              <a:defRPr/>
            </a:pPr>
            <a:r>
              <a:rPr lang="pt-BR" sz="6000">
                <a:latin typeface="Monotype Corsiva" pitchFamily="66" charset="0"/>
              </a:rPr>
              <a:t>Bill of Rights - 1689  </a:t>
            </a:r>
            <a:endParaRPr lang="pt-BR" sz="6000">
              <a:effectLst>
                <a:outerShdw blurRad="38100" dist="38100" dir="2700000" algn="tl">
                  <a:srgbClr val="000000"/>
                </a:outerShdw>
              </a:effectLst>
              <a:latin typeface="Monotype Corsiva" pitchFamily="66" charset="0"/>
            </a:endParaRPr>
          </a:p>
        </p:txBody>
      </p:sp>
      <p:pic>
        <p:nvPicPr>
          <p:cNvPr id="15364" name="Picture 10" descr="Wale%2B-%2BBillOfRights1689%2B-%2BonEdwardBarnardHistoryOfEngland%2B-%2B1781-83"/>
          <p:cNvPicPr>
            <a:picLocks noChangeAspect="1" noChangeArrowheads="1"/>
          </p:cNvPicPr>
          <p:nvPr/>
        </p:nvPicPr>
        <p:blipFill>
          <a:blip r:embed="rId4" cstate="print"/>
          <a:srcRect/>
          <a:stretch>
            <a:fillRect/>
          </a:stretch>
        </p:blipFill>
        <p:spPr bwMode="auto">
          <a:xfrm>
            <a:off x="7659688" y="936625"/>
            <a:ext cx="4438650" cy="6667500"/>
          </a:xfrm>
          <a:prstGeom prst="rect">
            <a:avLst/>
          </a:prstGeom>
          <a:noFill/>
          <a:ln w="9525">
            <a:noFill/>
            <a:miter lim="800000"/>
            <a:headEnd/>
            <a:tailEnd/>
          </a:ln>
        </p:spPr>
      </p:pic>
      <p:pic>
        <p:nvPicPr>
          <p:cNvPr id="15365" name="Picture 11" descr="billrights"/>
          <p:cNvPicPr>
            <a:picLocks noChangeAspect="1" noChangeArrowheads="1"/>
          </p:cNvPicPr>
          <p:nvPr/>
        </p:nvPicPr>
        <p:blipFill>
          <a:blip r:embed="rId5" cstate="print"/>
          <a:srcRect/>
          <a:stretch>
            <a:fillRect/>
          </a:stretch>
        </p:blipFill>
        <p:spPr bwMode="auto">
          <a:xfrm>
            <a:off x="2305050" y="3035300"/>
            <a:ext cx="2857500" cy="438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ChangeArrowheads="1"/>
          </p:cNvSpPr>
          <p:nvPr/>
        </p:nvSpPr>
        <p:spPr bwMode="auto">
          <a:xfrm>
            <a:off x="7200900" y="215900"/>
            <a:ext cx="540067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sp>
        <p:nvSpPr>
          <p:cNvPr id="16387" name="Rectangle 4"/>
          <p:cNvSpPr>
            <a:spLocks noChangeArrowheads="1"/>
          </p:cNvSpPr>
          <p:nvPr/>
        </p:nvSpPr>
        <p:spPr bwMode="auto">
          <a:xfrm>
            <a:off x="142875" y="989013"/>
            <a:ext cx="12746038" cy="6699250"/>
          </a:xfrm>
          <a:prstGeom prst="rect">
            <a:avLst/>
          </a:prstGeom>
          <a:noFill/>
          <a:ln w="9525" algn="ctr">
            <a:noFill/>
            <a:miter lim="800000"/>
            <a:headEnd/>
            <a:tailEnd/>
          </a:ln>
        </p:spPr>
        <p:txBody>
          <a:bodyPr lIns="238050" tIns="47610" rIns="0" bIns="79350" anchor="ctr">
            <a:spAutoFit/>
          </a:bodyPr>
          <a:lstStyle/>
          <a:p>
            <a:pPr>
              <a:lnSpc>
                <a:spcPct val="150000"/>
              </a:lnSpc>
              <a:buFontTx/>
              <a:buNone/>
            </a:pPr>
            <a:r>
              <a:rPr lang="pt-BR"/>
              <a:t>O Bill of Rights estabelece certos direitos básicos para todos os ingleses, que  continuam a ser aplicáveis ​​hoje na Comunidade Britânica. A Lei estabeleceu:</a:t>
            </a:r>
          </a:p>
          <a:p>
            <a:pPr>
              <a:lnSpc>
                <a:spcPct val="150000"/>
              </a:lnSpc>
              <a:buFontTx/>
              <a:buNone/>
            </a:pPr>
            <a:r>
              <a:rPr lang="pt-BR"/>
              <a:t>- Nenhuma interferência real na lei. O(a) soberano(a) é fonte da justiça, mas não pode unilateralmente estabelecer novos tribunais ou agir como juiz.</a:t>
            </a:r>
          </a:p>
          <a:p>
            <a:pPr>
              <a:lnSpc>
                <a:spcPct val="150000"/>
              </a:lnSpc>
              <a:buFontTx/>
              <a:buNone/>
            </a:pPr>
            <a:r>
              <a:rPr lang="pt-BR"/>
              <a:t>- Acordo no parlamento necessário para a implementação de novos impostos.</a:t>
            </a:r>
          </a:p>
          <a:p>
            <a:pPr>
              <a:lnSpc>
                <a:spcPct val="150000"/>
              </a:lnSpc>
              <a:buFontTx/>
              <a:buNone/>
            </a:pPr>
            <a:r>
              <a:rPr lang="pt-BR"/>
              <a:t>- Apenas os tribunais civis, e não a Igreja, são legais.</a:t>
            </a:r>
          </a:p>
          <a:p>
            <a:pPr>
              <a:lnSpc>
                <a:spcPct val="150000"/>
              </a:lnSpc>
              <a:buFontTx/>
              <a:buNone/>
            </a:pPr>
            <a:r>
              <a:rPr lang="pt-BR"/>
              <a:t>- Liberdade de petição ao monarca sem medo de represálias.</a:t>
            </a:r>
          </a:p>
          <a:p>
            <a:pPr>
              <a:lnSpc>
                <a:spcPct val="150000"/>
              </a:lnSpc>
              <a:buFontTx/>
              <a:buNone/>
            </a:pPr>
            <a:r>
              <a:rPr lang="pt-BR"/>
              <a:t>- Exército permanente em tempo de paz só com o consentimento do Parlamento. </a:t>
            </a:r>
          </a:p>
          <a:p>
            <a:pPr>
              <a:lnSpc>
                <a:spcPct val="150000"/>
              </a:lnSpc>
              <a:buFontTx/>
              <a:buNone/>
            </a:pPr>
            <a:r>
              <a:rPr lang="pt-BR"/>
              <a:t>- Liberdade do povo de ter armas para sua própria defesa.</a:t>
            </a:r>
          </a:p>
          <a:p>
            <a:pPr>
              <a:lnSpc>
                <a:spcPct val="150000"/>
              </a:lnSpc>
              <a:buFontTx/>
              <a:buNone/>
            </a:pPr>
            <a:r>
              <a:rPr lang="pt-BR"/>
              <a:t>- Restaura os direitos dos protestantes anteriormente tomados por James II.</a:t>
            </a:r>
          </a:p>
          <a:p>
            <a:pPr>
              <a:lnSpc>
                <a:spcPct val="150000"/>
              </a:lnSpc>
              <a:buFontTx/>
              <a:buNone/>
            </a:pPr>
            <a:r>
              <a:rPr lang="pt-BR"/>
              <a:t>- Nenhuma interferência real na eleição dos membros do parlamento.</a:t>
            </a:r>
          </a:p>
          <a:p>
            <a:pPr>
              <a:lnSpc>
                <a:spcPct val="150000"/>
              </a:lnSpc>
              <a:buFontTx/>
              <a:buNone/>
            </a:pPr>
            <a:r>
              <a:rPr lang="pt-BR"/>
              <a:t>- Liberdade de expressão e debates ou processos no Parlamento.</a:t>
            </a:r>
          </a:p>
        </p:txBody>
      </p:sp>
      <p:sp>
        <p:nvSpPr>
          <p:cNvPr id="16388" name="Rectangle 5"/>
          <p:cNvSpPr>
            <a:spLocks noChangeArrowheads="1"/>
          </p:cNvSpPr>
          <p:nvPr/>
        </p:nvSpPr>
        <p:spPr bwMode="auto">
          <a:xfrm>
            <a:off x="1655763" y="234950"/>
            <a:ext cx="3960812" cy="701675"/>
          </a:xfrm>
          <a:prstGeom prst="rect">
            <a:avLst/>
          </a:prstGeom>
          <a:noFill/>
          <a:ln w="9525" algn="ctr">
            <a:noFill/>
            <a:miter lim="800000"/>
            <a:headEnd/>
            <a:tailEnd/>
          </a:ln>
        </p:spPr>
        <p:txBody>
          <a:bodyPr>
            <a:spAutoFit/>
          </a:bodyPr>
          <a:lstStyle/>
          <a:p>
            <a:pPr>
              <a:buFontTx/>
              <a:buNone/>
            </a:pPr>
            <a:r>
              <a:rPr lang="pt-BR" sz="4000">
                <a:latin typeface="Monotype Corsiva" pitchFamily="66" charset="0"/>
              </a:rPr>
              <a:t>Bill of Rights - 1689</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ChangeArrowheads="1"/>
          </p:cNvSpPr>
          <p:nvPr/>
        </p:nvSpPr>
        <p:spPr bwMode="auto">
          <a:xfrm>
            <a:off x="7200900" y="215900"/>
            <a:ext cx="540067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sp>
        <p:nvSpPr>
          <p:cNvPr id="471043" name="Rectangle 3"/>
          <p:cNvSpPr>
            <a:spLocks noChangeArrowheads="1"/>
          </p:cNvSpPr>
          <p:nvPr/>
        </p:nvSpPr>
        <p:spPr bwMode="auto">
          <a:xfrm>
            <a:off x="576263" y="1081088"/>
            <a:ext cx="11880850" cy="1800225"/>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5400" dirty="0">
                <a:effectLst>
                  <a:outerShdw blurRad="38100" dist="38100" dir="2700000" algn="tl">
                    <a:srgbClr val="000000"/>
                  </a:outerShdw>
                </a:effectLst>
                <a:latin typeface="Monotype Corsiva" pitchFamily="66" charset="0"/>
              </a:rPr>
              <a:t>Declaração de Direitos do Bom Povo de Virgínia – 16 de junho de 1776</a:t>
            </a:r>
            <a:r>
              <a:rPr lang="pt-BR" sz="6000" dirty="0">
                <a:latin typeface="Monotype Corsiva" pitchFamily="66" charset="0"/>
              </a:rPr>
              <a:t> </a:t>
            </a:r>
            <a:endParaRPr lang="pt-BR" sz="6000" dirty="0">
              <a:effectLst>
                <a:outerShdw blurRad="38100" dist="38100" dir="2700000" algn="tl">
                  <a:srgbClr val="000000"/>
                </a:outerShdw>
              </a:effectLst>
              <a:latin typeface="Monotype Corsiva" pitchFamily="66" charset="0"/>
            </a:endParaRPr>
          </a:p>
        </p:txBody>
      </p:sp>
      <p:pic>
        <p:nvPicPr>
          <p:cNvPr id="17412" name="Picture 13" descr="index_clip_image004"/>
          <p:cNvPicPr>
            <a:picLocks noChangeAspect="1" noChangeArrowheads="1"/>
          </p:cNvPicPr>
          <p:nvPr/>
        </p:nvPicPr>
        <p:blipFill>
          <a:blip r:embed="rId3" cstate="print"/>
          <a:srcRect/>
          <a:stretch>
            <a:fillRect/>
          </a:stretch>
        </p:blipFill>
        <p:spPr bwMode="auto">
          <a:xfrm>
            <a:off x="3168650" y="2995613"/>
            <a:ext cx="7056438" cy="4637087"/>
          </a:xfrm>
          <a:prstGeom prst="rect">
            <a:avLst/>
          </a:prstGeom>
          <a:noFill/>
          <a:ln w="9525">
            <a:noFill/>
            <a:miter lim="800000"/>
            <a:headEnd/>
            <a:tailEnd/>
          </a:ln>
        </p:spPr>
      </p:pic>
      <p:sp>
        <p:nvSpPr>
          <p:cNvPr id="17413" name="Rectangle 14"/>
          <p:cNvSpPr>
            <a:spLocks noChangeArrowheads="1"/>
          </p:cNvSpPr>
          <p:nvPr/>
        </p:nvSpPr>
        <p:spPr bwMode="auto">
          <a:xfrm>
            <a:off x="6210300" y="7604125"/>
            <a:ext cx="3798888" cy="244475"/>
          </a:xfrm>
          <a:prstGeom prst="rect">
            <a:avLst/>
          </a:prstGeom>
          <a:noFill/>
          <a:ln w="9525" algn="ctr">
            <a:noFill/>
            <a:miter lim="800000"/>
            <a:headEnd/>
            <a:tailEnd/>
          </a:ln>
        </p:spPr>
        <p:txBody>
          <a:bodyPr wrap="none" anchor="ctr">
            <a:spAutoFit/>
          </a:bodyPr>
          <a:lstStyle/>
          <a:p>
            <a:pPr algn="l">
              <a:buSzTx/>
              <a:buFontTx/>
              <a:buNone/>
            </a:pPr>
            <a:r>
              <a:rPr lang="pt-BR" sz="900"/>
              <a:t>Declaração da Independência, por John Trumbull, 1817–1818.</a:t>
            </a:r>
            <a:r>
              <a:rPr lang="pt-BR" sz="1000"/>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ChangeArrowheads="1"/>
          </p:cNvSpPr>
          <p:nvPr/>
        </p:nvSpPr>
        <p:spPr bwMode="auto">
          <a:xfrm>
            <a:off x="7416800" y="215900"/>
            <a:ext cx="540067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sp>
        <p:nvSpPr>
          <p:cNvPr id="473091" name="Rectangle 3"/>
          <p:cNvSpPr>
            <a:spLocks noChangeArrowheads="1"/>
          </p:cNvSpPr>
          <p:nvPr/>
        </p:nvSpPr>
        <p:spPr bwMode="auto">
          <a:xfrm>
            <a:off x="1944688" y="1081088"/>
            <a:ext cx="5040312" cy="719137"/>
          </a:xfrm>
          <a:prstGeom prst="rect">
            <a:avLst/>
          </a:prstGeom>
          <a:noFill/>
          <a:ln w="9525">
            <a:noFill/>
            <a:miter lim="800000"/>
            <a:headEnd/>
            <a:tailEnd/>
          </a:ln>
          <a:effectLst/>
        </p:spPr>
        <p:txBody>
          <a:bodyPr/>
          <a:lstStyle/>
          <a:p>
            <a:pPr marL="342900" indent="-342900" algn="l" eaLnBrk="1" hangingPunct="1">
              <a:buClr>
                <a:schemeClr val="hlink"/>
              </a:buClr>
              <a:buSzPct val="65000"/>
              <a:buFont typeface="Wingdings" pitchFamily="2" charset="2"/>
              <a:buNone/>
              <a:defRPr/>
            </a:pPr>
            <a:r>
              <a:rPr lang="pt-BR" sz="4400">
                <a:latin typeface="Monotype Corsiva" pitchFamily="66" charset="0"/>
              </a:rPr>
              <a:t>Declaração de Virgínia</a:t>
            </a:r>
            <a:endParaRPr lang="pt-BR" sz="6000">
              <a:effectLst>
                <a:outerShdw blurRad="38100" dist="38100" dir="2700000" algn="tl">
                  <a:srgbClr val="000000"/>
                </a:outerShdw>
              </a:effectLst>
              <a:latin typeface="Monotype Corsiva" pitchFamily="66" charset="0"/>
            </a:endParaRPr>
          </a:p>
        </p:txBody>
      </p:sp>
      <p:pic>
        <p:nvPicPr>
          <p:cNvPr id="18436" name="Picture 4" descr="1776"/>
          <p:cNvPicPr>
            <a:picLocks noChangeAspect="1" noChangeArrowheads="1"/>
          </p:cNvPicPr>
          <p:nvPr/>
        </p:nvPicPr>
        <p:blipFill>
          <a:blip r:embed="rId3" cstate="print"/>
          <a:srcRect/>
          <a:stretch>
            <a:fillRect/>
          </a:stretch>
        </p:blipFill>
        <p:spPr bwMode="auto">
          <a:xfrm>
            <a:off x="10369550" y="755650"/>
            <a:ext cx="2160588" cy="1549400"/>
          </a:xfrm>
          <a:prstGeom prst="rect">
            <a:avLst/>
          </a:prstGeom>
          <a:noFill/>
          <a:ln w="9525">
            <a:noFill/>
            <a:miter lim="800000"/>
            <a:headEnd/>
            <a:tailEnd/>
          </a:ln>
        </p:spPr>
      </p:pic>
      <p:sp>
        <p:nvSpPr>
          <p:cNvPr id="18437" name="Rectangle 8"/>
          <p:cNvSpPr>
            <a:spLocks noChangeArrowheads="1"/>
          </p:cNvSpPr>
          <p:nvPr/>
        </p:nvSpPr>
        <p:spPr bwMode="auto">
          <a:xfrm>
            <a:off x="144463" y="2349500"/>
            <a:ext cx="12528550" cy="5219700"/>
          </a:xfrm>
          <a:prstGeom prst="rect">
            <a:avLst/>
          </a:prstGeom>
          <a:noFill/>
          <a:ln w="9525" algn="ctr">
            <a:noFill/>
            <a:miter lim="800000"/>
            <a:headEnd/>
            <a:tailEnd/>
          </a:ln>
        </p:spPr>
        <p:txBody>
          <a:bodyPr>
            <a:spAutoFit/>
          </a:bodyPr>
          <a:lstStyle/>
          <a:p>
            <a:pPr>
              <a:lnSpc>
                <a:spcPct val="120000"/>
              </a:lnSpc>
              <a:buFontTx/>
              <a:buNone/>
            </a:pPr>
            <a:r>
              <a:rPr lang="pt-BR" sz="2800"/>
              <a:t>I - Que todos os homens são, por natureza, igualmente livres e independentes, e têm certos direitos inatos, dos quais, quando entram em estado de sociedade, não podem por qualquer acordo privar ou despojar seus pósteros e que são: o gozo da vida e da liberdade com os meios de adquirir e de possuir a propriedade e de buscar e obter felicidade e segurança.</a:t>
            </a:r>
          </a:p>
          <a:p>
            <a:pPr>
              <a:lnSpc>
                <a:spcPct val="120000"/>
              </a:lnSpc>
              <a:buFontTx/>
              <a:buNone/>
            </a:pPr>
            <a:endParaRPr lang="pt-BR" sz="2800"/>
          </a:p>
          <a:p>
            <a:pPr>
              <a:lnSpc>
                <a:spcPct val="120000"/>
              </a:lnSpc>
              <a:buFontTx/>
              <a:buNone/>
            </a:pPr>
            <a:r>
              <a:rPr lang="pt-BR" sz="2800"/>
              <a:t>II - Que todo poder é inerente ao povo e, conseqüentemente, dele procede; que os magistrados são seus mandatários e seus servidores e, em qualquer momento, perante ele responsáveis.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ChangeArrowheads="1"/>
          </p:cNvSpPr>
          <p:nvPr/>
        </p:nvSpPr>
        <p:spPr bwMode="auto">
          <a:xfrm>
            <a:off x="7416800" y="215900"/>
            <a:ext cx="540067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sp>
        <p:nvSpPr>
          <p:cNvPr id="477187" name="Rectangle 3"/>
          <p:cNvSpPr>
            <a:spLocks noChangeArrowheads="1"/>
          </p:cNvSpPr>
          <p:nvPr/>
        </p:nvSpPr>
        <p:spPr bwMode="auto">
          <a:xfrm>
            <a:off x="1944688" y="1225550"/>
            <a:ext cx="5040312" cy="719138"/>
          </a:xfrm>
          <a:prstGeom prst="rect">
            <a:avLst/>
          </a:prstGeom>
          <a:noFill/>
          <a:ln w="9525">
            <a:noFill/>
            <a:miter lim="800000"/>
            <a:headEnd/>
            <a:tailEnd/>
          </a:ln>
          <a:effectLst/>
        </p:spPr>
        <p:txBody>
          <a:bodyPr/>
          <a:lstStyle/>
          <a:p>
            <a:pPr marL="342900" indent="-342900" algn="l" eaLnBrk="1" hangingPunct="1">
              <a:buClr>
                <a:schemeClr val="hlink"/>
              </a:buClr>
              <a:buSzPct val="65000"/>
              <a:buFont typeface="Wingdings" pitchFamily="2" charset="2"/>
              <a:buNone/>
              <a:defRPr/>
            </a:pPr>
            <a:r>
              <a:rPr lang="pt-BR" sz="4400">
                <a:latin typeface="Monotype Corsiva" pitchFamily="66" charset="0"/>
              </a:rPr>
              <a:t>Declaração de Virgínia</a:t>
            </a:r>
            <a:endParaRPr lang="pt-BR" sz="6000">
              <a:effectLst>
                <a:outerShdw blurRad="38100" dist="38100" dir="2700000" algn="tl">
                  <a:srgbClr val="000000"/>
                </a:outerShdw>
              </a:effectLst>
              <a:latin typeface="Monotype Corsiva" pitchFamily="66" charset="0"/>
            </a:endParaRPr>
          </a:p>
        </p:txBody>
      </p:sp>
      <p:pic>
        <p:nvPicPr>
          <p:cNvPr id="19460" name="Picture 4" descr="1776"/>
          <p:cNvPicPr>
            <a:picLocks noChangeAspect="1" noChangeArrowheads="1"/>
          </p:cNvPicPr>
          <p:nvPr/>
        </p:nvPicPr>
        <p:blipFill>
          <a:blip r:embed="rId3" cstate="print"/>
          <a:srcRect/>
          <a:stretch>
            <a:fillRect/>
          </a:stretch>
        </p:blipFill>
        <p:spPr bwMode="auto">
          <a:xfrm>
            <a:off x="10369550" y="971550"/>
            <a:ext cx="2160588" cy="1549400"/>
          </a:xfrm>
          <a:prstGeom prst="rect">
            <a:avLst/>
          </a:prstGeom>
          <a:noFill/>
          <a:ln w="9525">
            <a:noFill/>
            <a:miter lim="800000"/>
            <a:headEnd/>
            <a:tailEnd/>
          </a:ln>
        </p:spPr>
      </p:pic>
      <p:sp>
        <p:nvSpPr>
          <p:cNvPr id="19461" name="Rectangle 5"/>
          <p:cNvSpPr>
            <a:spLocks noChangeArrowheads="1"/>
          </p:cNvSpPr>
          <p:nvPr/>
        </p:nvSpPr>
        <p:spPr bwMode="auto">
          <a:xfrm>
            <a:off x="215900" y="2709863"/>
            <a:ext cx="12528550" cy="4706937"/>
          </a:xfrm>
          <a:prstGeom prst="rect">
            <a:avLst/>
          </a:prstGeom>
          <a:noFill/>
          <a:ln w="9525" algn="ctr">
            <a:noFill/>
            <a:miter lim="800000"/>
            <a:headEnd/>
            <a:tailEnd/>
          </a:ln>
        </p:spPr>
        <p:txBody>
          <a:bodyPr>
            <a:spAutoFit/>
          </a:bodyPr>
          <a:lstStyle/>
          <a:p>
            <a:pPr>
              <a:lnSpc>
                <a:spcPct val="120000"/>
              </a:lnSpc>
              <a:buFontTx/>
              <a:buNone/>
            </a:pPr>
            <a:r>
              <a:rPr lang="pt-BR" sz="2800"/>
              <a:t>III - Que o governo é instituído, ou deveria sê-lo, para proveito comum, proteção e segurança do povo, nação ou comunidade; que de todas as formas e modos de governo esta é a melhor, a mais capaz de produzir maior felicidade e segurança, e a que está mais eficazmente assegurada contra o perigo de um mau governo; e que se um governo se mostra inadequado ou é contrário a tais princípios, a maioria da comunidade tem o direito indiscutível, inalienável e irrevogável de reformá-lo, alterá-lo ou aboli-lo da maneira considerada mais condizente com o bem público.</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ChangeArrowheads="1"/>
          </p:cNvSpPr>
          <p:nvPr/>
        </p:nvSpPr>
        <p:spPr bwMode="auto">
          <a:xfrm>
            <a:off x="7416800" y="215900"/>
            <a:ext cx="540067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sp>
        <p:nvSpPr>
          <p:cNvPr id="479235" name="Rectangle 3"/>
          <p:cNvSpPr>
            <a:spLocks noChangeArrowheads="1"/>
          </p:cNvSpPr>
          <p:nvPr/>
        </p:nvSpPr>
        <p:spPr bwMode="auto">
          <a:xfrm>
            <a:off x="1944688" y="1081088"/>
            <a:ext cx="5040312" cy="719137"/>
          </a:xfrm>
          <a:prstGeom prst="rect">
            <a:avLst/>
          </a:prstGeom>
          <a:noFill/>
          <a:ln w="9525">
            <a:noFill/>
            <a:miter lim="800000"/>
            <a:headEnd/>
            <a:tailEnd/>
          </a:ln>
          <a:effectLst/>
        </p:spPr>
        <p:txBody>
          <a:bodyPr/>
          <a:lstStyle/>
          <a:p>
            <a:pPr marL="342900" indent="-342900" algn="l" eaLnBrk="1" hangingPunct="1">
              <a:buClr>
                <a:schemeClr val="hlink"/>
              </a:buClr>
              <a:buSzPct val="65000"/>
              <a:buFont typeface="Wingdings" pitchFamily="2" charset="2"/>
              <a:buNone/>
              <a:defRPr/>
            </a:pPr>
            <a:r>
              <a:rPr lang="pt-BR" sz="4400">
                <a:latin typeface="Monotype Corsiva" pitchFamily="66" charset="0"/>
              </a:rPr>
              <a:t>Declaração de Virgínia</a:t>
            </a:r>
            <a:endParaRPr lang="pt-BR" sz="6000">
              <a:effectLst>
                <a:outerShdw blurRad="38100" dist="38100" dir="2700000" algn="tl">
                  <a:srgbClr val="000000"/>
                </a:outerShdw>
              </a:effectLst>
              <a:latin typeface="Monotype Corsiva" pitchFamily="66" charset="0"/>
            </a:endParaRPr>
          </a:p>
        </p:txBody>
      </p:sp>
      <p:pic>
        <p:nvPicPr>
          <p:cNvPr id="20484" name="Picture 4" descr="1776"/>
          <p:cNvPicPr>
            <a:picLocks noChangeAspect="1" noChangeArrowheads="1"/>
          </p:cNvPicPr>
          <p:nvPr/>
        </p:nvPicPr>
        <p:blipFill>
          <a:blip r:embed="rId3" cstate="print"/>
          <a:srcRect/>
          <a:stretch>
            <a:fillRect/>
          </a:stretch>
        </p:blipFill>
        <p:spPr bwMode="auto">
          <a:xfrm>
            <a:off x="10369550" y="792163"/>
            <a:ext cx="1871663" cy="1341437"/>
          </a:xfrm>
          <a:prstGeom prst="rect">
            <a:avLst/>
          </a:prstGeom>
          <a:noFill/>
          <a:ln w="9525">
            <a:noFill/>
            <a:miter lim="800000"/>
            <a:headEnd/>
            <a:tailEnd/>
          </a:ln>
        </p:spPr>
      </p:pic>
      <p:sp>
        <p:nvSpPr>
          <p:cNvPr id="20485" name="Rectangle 5"/>
          <p:cNvSpPr>
            <a:spLocks noChangeArrowheads="1"/>
          </p:cNvSpPr>
          <p:nvPr/>
        </p:nvSpPr>
        <p:spPr bwMode="auto">
          <a:xfrm>
            <a:off x="215900" y="2305050"/>
            <a:ext cx="12528550" cy="5219700"/>
          </a:xfrm>
          <a:prstGeom prst="rect">
            <a:avLst/>
          </a:prstGeom>
          <a:noFill/>
          <a:ln w="9525" algn="ctr">
            <a:noFill/>
            <a:miter lim="800000"/>
            <a:headEnd/>
            <a:tailEnd/>
          </a:ln>
        </p:spPr>
        <p:txBody>
          <a:bodyPr>
            <a:spAutoFit/>
          </a:bodyPr>
          <a:lstStyle/>
          <a:p>
            <a:pPr>
              <a:lnSpc>
                <a:spcPct val="120000"/>
              </a:lnSpc>
              <a:buFontTx/>
              <a:buNone/>
            </a:pPr>
            <a:r>
              <a:rPr lang="pt-BR" sz="2800"/>
              <a:t>V - Que os poderes legislativo, executivo e judiciário do Estado devem estar separados e que os membros dos dois primeiros poderes devem estar conscientes dos encargos impostos ao povo, deles participar e abster-se de impor-lhes medidas opressoras; que, em períodos determinados devem voltar à sua condição particular, ao corpo social de onde procedem, e suas vagas se preencham mediante eleições periódicas, certas e regulares [...]</a:t>
            </a:r>
          </a:p>
          <a:p>
            <a:pPr>
              <a:lnSpc>
                <a:spcPct val="120000"/>
              </a:lnSpc>
              <a:buFontTx/>
              <a:buNone/>
            </a:pPr>
            <a:endParaRPr lang="pt-BR" sz="2800"/>
          </a:p>
          <a:p>
            <a:pPr>
              <a:lnSpc>
                <a:spcPct val="120000"/>
              </a:lnSpc>
              <a:buFontTx/>
              <a:buNone/>
            </a:pPr>
            <a:r>
              <a:rPr lang="pt-BR" sz="2800"/>
              <a:t>VI - Que as eleições de representantes do povo em assembléia devem ser livres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1" name="Rectangle 5"/>
          <p:cNvSpPr>
            <a:spLocks noChangeArrowheads="1"/>
          </p:cNvSpPr>
          <p:nvPr/>
        </p:nvSpPr>
        <p:spPr bwMode="auto">
          <a:xfrm>
            <a:off x="4103688" y="360363"/>
            <a:ext cx="3960812" cy="1008062"/>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4000">
                <a:effectLst>
                  <a:outerShdw blurRad="38100" dist="38100" dir="2700000" algn="tl">
                    <a:srgbClr val="000000"/>
                  </a:outerShdw>
                </a:effectLst>
              </a:rPr>
              <a:t>As Cartas de Direitos</a:t>
            </a:r>
          </a:p>
        </p:txBody>
      </p:sp>
      <p:sp>
        <p:nvSpPr>
          <p:cNvPr id="3075" name="Rectangle 6"/>
          <p:cNvSpPr>
            <a:spLocks noChangeArrowheads="1"/>
          </p:cNvSpPr>
          <p:nvPr/>
        </p:nvSpPr>
        <p:spPr bwMode="auto">
          <a:xfrm>
            <a:off x="144463" y="1944688"/>
            <a:ext cx="12601575" cy="5400675"/>
          </a:xfrm>
          <a:prstGeom prst="rect">
            <a:avLst/>
          </a:prstGeom>
          <a:noFill/>
          <a:ln w="9525">
            <a:noFill/>
            <a:miter lim="800000"/>
            <a:headEnd/>
            <a:tailEnd/>
          </a:ln>
        </p:spPr>
        <p:txBody>
          <a:bodyPr/>
          <a:lstStyle/>
          <a:p>
            <a:pPr marL="342900" indent="-342900" algn="l" eaLnBrk="1" hangingPunct="1">
              <a:lnSpc>
                <a:spcPct val="120000"/>
              </a:lnSpc>
              <a:buClr>
                <a:schemeClr val="hlink"/>
              </a:buClr>
              <a:buSzPct val="65000"/>
              <a:buFont typeface="Wingdings" pitchFamily="2" charset="2"/>
              <a:buNone/>
            </a:pPr>
            <a:r>
              <a:rPr lang="pt-BR" sz="3200"/>
              <a:t>01 – Código de Hamurabi (1700 a.C.)</a:t>
            </a:r>
          </a:p>
          <a:p>
            <a:pPr marL="342900" indent="-342900" algn="l" eaLnBrk="1" hangingPunct="1">
              <a:lnSpc>
                <a:spcPct val="120000"/>
              </a:lnSpc>
              <a:buClr>
                <a:schemeClr val="hlink"/>
              </a:buClr>
              <a:buSzPct val="65000"/>
              <a:buFont typeface="Wingdings" pitchFamily="2" charset="2"/>
              <a:buNone/>
            </a:pPr>
            <a:r>
              <a:rPr lang="pt-BR" sz="3200"/>
              <a:t>02 – Magna Carta (1215)</a:t>
            </a:r>
          </a:p>
          <a:p>
            <a:pPr marL="342900" indent="-342900" algn="l" eaLnBrk="1" hangingPunct="1">
              <a:lnSpc>
                <a:spcPct val="120000"/>
              </a:lnSpc>
              <a:buClr>
                <a:schemeClr val="hlink"/>
              </a:buClr>
              <a:buSzPct val="65000"/>
              <a:buFont typeface="Wingdings" pitchFamily="2" charset="2"/>
              <a:buNone/>
            </a:pPr>
            <a:r>
              <a:rPr lang="pt-BR" sz="3200"/>
              <a:t>03 – Bill of Rights (1689)</a:t>
            </a:r>
          </a:p>
          <a:p>
            <a:pPr marL="342900" indent="-342900" algn="l" eaLnBrk="1" hangingPunct="1">
              <a:lnSpc>
                <a:spcPct val="120000"/>
              </a:lnSpc>
              <a:buClr>
                <a:schemeClr val="hlink"/>
              </a:buClr>
              <a:buSzPct val="65000"/>
              <a:buFont typeface="Wingdings" pitchFamily="2" charset="2"/>
              <a:buNone/>
            </a:pPr>
            <a:r>
              <a:rPr lang="pt-BR" sz="3200"/>
              <a:t>04 – Declaração de Virgínia (1776)</a:t>
            </a:r>
          </a:p>
          <a:p>
            <a:pPr marL="342900" indent="-342900" algn="l" eaLnBrk="1" hangingPunct="1">
              <a:lnSpc>
                <a:spcPct val="120000"/>
              </a:lnSpc>
              <a:buClr>
                <a:schemeClr val="hlink"/>
              </a:buClr>
              <a:buSzPct val="65000"/>
              <a:buFont typeface="Wingdings" pitchFamily="2" charset="2"/>
              <a:buNone/>
            </a:pPr>
            <a:r>
              <a:rPr lang="pt-BR" sz="3200"/>
              <a:t>05 – Declaração de Direitos do Homem e do Cidadão (1789)</a:t>
            </a:r>
          </a:p>
          <a:p>
            <a:pPr marL="342900" indent="-342900" algn="l" eaLnBrk="1" hangingPunct="1">
              <a:lnSpc>
                <a:spcPct val="120000"/>
              </a:lnSpc>
              <a:buClr>
                <a:schemeClr val="hlink"/>
              </a:buClr>
              <a:buSzPct val="65000"/>
              <a:buFont typeface="Wingdings" pitchFamily="2" charset="2"/>
              <a:buNone/>
            </a:pPr>
            <a:r>
              <a:rPr lang="pt-BR" sz="3200"/>
              <a:t>06 – Discurso de Angostura (1819)</a:t>
            </a:r>
          </a:p>
          <a:p>
            <a:pPr marL="342900" indent="-342900" algn="l" eaLnBrk="1" hangingPunct="1">
              <a:lnSpc>
                <a:spcPct val="120000"/>
              </a:lnSpc>
              <a:buClr>
                <a:schemeClr val="hlink"/>
              </a:buClr>
              <a:buSzPct val="65000"/>
              <a:buFont typeface="Wingdings" pitchFamily="2" charset="2"/>
              <a:buNone/>
            </a:pPr>
            <a:r>
              <a:rPr lang="pt-BR" sz="3200"/>
              <a:t>07 – Manifesto do Partido Comunista (1848)</a:t>
            </a:r>
          </a:p>
          <a:p>
            <a:pPr marL="342900" indent="-342900" algn="l" eaLnBrk="1" hangingPunct="1">
              <a:lnSpc>
                <a:spcPct val="120000"/>
              </a:lnSpc>
              <a:buClr>
                <a:schemeClr val="hlink"/>
              </a:buClr>
              <a:buSzPct val="65000"/>
              <a:buFont typeface="Wingdings" pitchFamily="2" charset="2"/>
              <a:buNone/>
            </a:pPr>
            <a:r>
              <a:rPr lang="pt-BR" sz="3200"/>
              <a:t>08 – Carta Encíclica Rerum Novarum (1891)</a:t>
            </a:r>
          </a:p>
          <a:p>
            <a:pPr marL="342900" indent="-342900" algn="l" eaLnBrk="1" hangingPunct="1">
              <a:lnSpc>
                <a:spcPct val="120000"/>
              </a:lnSpc>
              <a:buClr>
                <a:schemeClr val="hlink"/>
              </a:buClr>
              <a:buSzPct val="65000"/>
              <a:buFont typeface="Wingdings" pitchFamily="2" charset="2"/>
              <a:buNone/>
            </a:pPr>
            <a:r>
              <a:rPr lang="pt-BR" sz="3200"/>
              <a:t>09 – Constituição Mexicana (1917)</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ChangeArrowheads="1"/>
          </p:cNvSpPr>
          <p:nvPr/>
        </p:nvSpPr>
        <p:spPr bwMode="auto">
          <a:xfrm>
            <a:off x="7416800" y="215900"/>
            <a:ext cx="540067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sp>
        <p:nvSpPr>
          <p:cNvPr id="481283" name="Rectangle 3"/>
          <p:cNvSpPr>
            <a:spLocks noChangeArrowheads="1"/>
          </p:cNvSpPr>
          <p:nvPr/>
        </p:nvSpPr>
        <p:spPr bwMode="auto">
          <a:xfrm>
            <a:off x="2016125" y="1296988"/>
            <a:ext cx="5040313" cy="719137"/>
          </a:xfrm>
          <a:prstGeom prst="rect">
            <a:avLst/>
          </a:prstGeom>
          <a:noFill/>
          <a:ln w="9525">
            <a:noFill/>
            <a:miter lim="800000"/>
            <a:headEnd/>
            <a:tailEnd/>
          </a:ln>
          <a:effectLst/>
        </p:spPr>
        <p:txBody>
          <a:bodyPr/>
          <a:lstStyle/>
          <a:p>
            <a:pPr marL="342900" indent="-342900" algn="l" eaLnBrk="1" hangingPunct="1">
              <a:buClr>
                <a:schemeClr val="hlink"/>
              </a:buClr>
              <a:buSzPct val="65000"/>
              <a:buFont typeface="Wingdings" pitchFamily="2" charset="2"/>
              <a:buNone/>
              <a:defRPr/>
            </a:pPr>
            <a:r>
              <a:rPr lang="pt-BR" sz="4400">
                <a:latin typeface="Monotype Corsiva" pitchFamily="66" charset="0"/>
              </a:rPr>
              <a:t>Declaração de Virgínia</a:t>
            </a:r>
            <a:endParaRPr lang="pt-BR" sz="6000">
              <a:effectLst>
                <a:outerShdw blurRad="38100" dist="38100" dir="2700000" algn="tl">
                  <a:srgbClr val="000000"/>
                </a:outerShdw>
              </a:effectLst>
              <a:latin typeface="Monotype Corsiva" pitchFamily="66" charset="0"/>
            </a:endParaRPr>
          </a:p>
        </p:txBody>
      </p:sp>
      <p:pic>
        <p:nvPicPr>
          <p:cNvPr id="21508" name="Picture 4" descr="1776"/>
          <p:cNvPicPr>
            <a:picLocks noChangeAspect="1" noChangeArrowheads="1"/>
          </p:cNvPicPr>
          <p:nvPr/>
        </p:nvPicPr>
        <p:blipFill>
          <a:blip r:embed="rId3" cstate="print"/>
          <a:srcRect/>
          <a:stretch>
            <a:fillRect/>
          </a:stretch>
        </p:blipFill>
        <p:spPr bwMode="auto">
          <a:xfrm>
            <a:off x="10442575" y="900113"/>
            <a:ext cx="2159000" cy="1547812"/>
          </a:xfrm>
          <a:prstGeom prst="rect">
            <a:avLst/>
          </a:prstGeom>
          <a:noFill/>
          <a:ln w="9525">
            <a:noFill/>
            <a:miter lim="800000"/>
            <a:headEnd/>
            <a:tailEnd/>
          </a:ln>
        </p:spPr>
      </p:pic>
      <p:sp>
        <p:nvSpPr>
          <p:cNvPr id="21509" name="Rectangle 5"/>
          <p:cNvSpPr>
            <a:spLocks noChangeArrowheads="1"/>
          </p:cNvSpPr>
          <p:nvPr/>
        </p:nvSpPr>
        <p:spPr bwMode="auto">
          <a:xfrm>
            <a:off x="73025" y="2566988"/>
            <a:ext cx="12746038" cy="4706937"/>
          </a:xfrm>
          <a:prstGeom prst="rect">
            <a:avLst/>
          </a:prstGeom>
          <a:noFill/>
          <a:ln w="9525" algn="ctr">
            <a:noFill/>
            <a:miter lim="800000"/>
            <a:headEnd/>
            <a:tailEnd/>
          </a:ln>
        </p:spPr>
        <p:txBody>
          <a:bodyPr>
            <a:spAutoFit/>
          </a:bodyPr>
          <a:lstStyle/>
          <a:p>
            <a:pPr>
              <a:lnSpc>
                <a:spcPct val="120000"/>
              </a:lnSpc>
              <a:buFontTx/>
              <a:buNone/>
            </a:pPr>
            <a:r>
              <a:rPr lang="pt-BR" sz="2800"/>
              <a:t>VIII - Que em todo processo criminal incluídos naqueles em que se pede a pena capital, o acusado tem direito de saber a causa e a natureza da acusação, ser acareado com seus acusadores e testemunhas, pedir provas em seu favor e a ser julgado, rapidamente, por um júri imparcial de doze homens de sua comunidade, sem o consentimento unânime dos quais, não se poderá considerá-lo culpado; tampouco pode-se obrigá-lo a testemunhar contra si próprio; e que ninguém seja privado de sua liberdade, salvo por mandado legal do país ou por julgamento de seus pares.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ChangeArrowheads="1"/>
          </p:cNvSpPr>
          <p:nvPr/>
        </p:nvSpPr>
        <p:spPr bwMode="auto">
          <a:xfrm>
            <a:off x="9001125" y="144463"/>
            <a:ext cx="3744913"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483331" name="Rectangle 3"/>
          <p:cNvSpPr>
            <a:spLocks noChangeArrowheads="1"/>
          </p:cNvSpPr>
          <p:nvPr/>
        </p:nvSpPr>
        <p:spPr bwMode="auto">
          <a:xfrm>
            <a:off x="2016125" y="865188"/>
            <a:ext cx="5256213" cy="719137"/>
          </a:xfrm>
          <a:prstGeom prst="rect">
            <a:avLst/>
          </a:prstGeom>
          <a:noFill/>
          <a:ln w="9525">
            <a:noFill/>
            <a:miter lim="800000"/>
            <a:headEnd/>
            <a:tailEnd/>
          </a:ln>
          <a:effectLst/>
        </p:spPr>
        <p:txBody>
          <a:bodyPr/>
          <a:lstStyle/>
          <a:p>
            <a:pPr marL="342900" indent="-342900" algn="l" eaLnBrk="1" hangingPunct="1">
              <a:buClr>
                <a:schemeClr val="hlink"/>
              </a:buClr>
              <a:buSzPct val="65000"/>
              <a:buFont typeface="Wingdings" pitchFamily="2" charset="2"/>
              <a:buNone/>
              <a:defRPr/>
            </a:pPr>
            <a:r>
              <a:rPr lang="pt-BR" sz="4800">
                <a:effectLst>
                  <a:outerShdw blurRad="38100" dist="38100" dir="2700000" algn="tl">
                    <a:srgbClr val="000000"/>
                  </a:outerShdw>
                </a:effectLst>
                <a:latin typeface="Monotype Corsiva" pitchFamily="66" charset="0"/>
              </a:rPr>
              <a:t>Declaração de Virgínia</a:t>
            </a:r>
          </a:p>
        </p:txBody>
      </p:sp>
      <p:pic>
        <p:nvPicPr>
          <p:cNvPr id="22532" name="Picture 4" descr="1776"/>
          <p:cNvPicPr>
            <a:picLocks noChangeAspect="1" noChangeArrowheads="1"/>
          </p:cNvPicPr>
          <p:nvPr/>
        </p:nvPicPr>
        <p:blipFill>
          <a:blip r:embed="rId3" cstate="print"/>
          <a:srcRect/>
          <a:stretch>
            <a:fillRect/>
          </a:stretch>
        </p:blipFill>
        <p:spPr bwMode="auto">
          <a:xfrm>
            <a:off x="10585450" y="706438"/>
            <a:ext cx="1727200" cy="1238250"/>
          </a:xfrm>
          <a:prstGeom prst="rect">
            <a:avLst/>
          </a:prstGeom>
          <a:noFill/>
          <a:ln w="9525">
            <a:noFill/>
            <a:miter lim="800000"/>
            <a:headEnd/>
            <a:tailEnd/>
          </a:ln>
        </p:spPr>
      </p:pic>
      <p:sp>
        <p:nvSpPr>
          <p:cNvPr id="22533" name="Rectangle 5"/>
          <p:cNvSpPr>
            <a:spLocks noChangeArrowheads="1"/>
          </p:cNvSpPr>
          <p:nvPr/>
        </p:nvSpPr>
        <p:spPr bwMode="auto">
          <a:xfrm>
            <a:off x="142875" y="2016125"/>
            <a:ext cx="12746038" cy="5732463"/>
          </a:xfrm>
          <a:prstGeom prst="rect">
            <a:avLst/>
          </a:prstGeom>
          <a:noFill/>
          <a:ln w="9525" algn="ctr">
            <a:noFill/>
            <a:miter lim="800000"/>
            <a:headEnd/>
            <a:tailEnd/>
          </a:ln>
        </p:spPr>
        <p:txBody>
          <a:bodyPr>
            <a:spAutoFit/>
          </a:bodyPr>
          <a:lstStyle/>
          <a:p>
            <a:pPr>
              <a:lnSpc>
                <a:spcPct val="120000"/>
              </a:lnSpc>
              <a:buFontTx/>
              <a:buNone/>
            </a:pPr>
            <a:r>
              <a:rPr lang="pt-BR" sz="2800"/>
              <a:t>XII - Que a liberdade de imprensa é um dos grandes baluartes da liberdade, não podendo ser restringida jamais, a não ser por governos despóticos.</a:t>
            </a:r>
          </a:p>
          <a:p>
            <a:pPr>
              <a:lnSpc>
                <a:spcPct val="120000"/>
              </a:lnSpc>
              <a:buFontTx/>
              <a:buNone/>
            </a:pPr>
            <a:endParaRPr lang="pt-BR" sz="2800"/>
          </a:p>
          <a:p>
            <a:pPr>
              <a:lnSpc>
                <a:spcPct val="120000"/>
              </a:lnSpc>
              <a:buFontTx/>
              <a:buNone/>
            </a:pPr>
            <a:r>
              <a:rPr lang="pt-BR" sz="2800"/>
              <a:t>XVI - Que a religião ou os deveres que temos para com o nosso Criador, e a maneira de cumpri-los, somente podem reger-se pela razão e pela convicção, não pela força ou pela violência; conseqüentemente, todos os homens têm igual direito ao livre exercício da religião, de acordo com o que dita sua consciência, e que é dever recíproco de todos praticar a paciência, o amor e a caridade cristã para com o próximo.</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ChangeArrowheads="1"/>
          </p:cNvSpPr>
          <p:nvPr/>
        </p:nvSpPr>
        <p:spPr bwMode="auto">
          <a:xfrm>
            <a:off x="7416800" y="215900"/>
            <a:ext cx="540067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sp>
        <p:nvSpPr>
          <p:cNvPr id="475139" name="Rectangle 3"/>
          <p:cNvSpPr>
            <a:spLocks noChangeArrowheads="1"/>
          </p:cNvSpPr>
          <p:nvPr/>
        </p:nvSpPr>
        <p:spPr bwMode="auto">
          <a:xfrm>
            <a:off x="360363" y="1800225"/>
            <a:ext cx="7056437" cy="3671888"/>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6600">
                <a:effectLst>
                  <a:outerShdw blurRad="38100" dist="38100" dir="2700000" algn="tl">
                    <a:srgbClr val="000000"/>
                  </a:outerShdw>
                </a:effectLst>
                <a:latin typeface="Monotype Corsiva" pitchFamily="66" charset="0"/>
              </a:rPr>
              <a:t>Declaração dos Direitos do Homem </a:t>
            </a:r>
          </a:p>
          <a:p>
            <a:pPr marL="342900" indent="-342900" algn="ctr" eaLnBrk="1" hangingPunct="1">
              <a:buClr>
                <a:schemeClr val="hlink"/>
              </a:buClr>
              <a:buSzPct val="65000"/>
              <a:buFont typeface="Wingdings" pitchFamily="2" charset="2"/>
              <a:buNone/>
              <a:defRPr/>
            </a:pPr>
            <a:r>
              <a:rPr lang="pt-BR" sz="6600">
                <a:effectLst>
                  <a:outerShdw blurRad="38100" dist="38100" dir="2700000" algn="tl">
                    <a:srgbClr val="000000"/>
                  </a:outerShdw>
                </a:effectLst>
                <a:latin typeface="Monotype Corsiva" pitchFamily="66" charset="0"/>
              </a:rPr>
              <a:t>e do Cidadão</a:t>
            </a:r>
          </a:p>
          <a:p>
            <a:pPr marL="342900" indent="-342900" algn="ctr" eaLnBrk="1" hangingPunct="1">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França, 26 de agosto de 1789</a:t>
            </a:r>
          </a:p>
        </p:txBody>
      </p:sp>
      <p:pic>
        <p:nvPicPr>
          <p:cNvPr id="23556" name="Picture 5" descr="Declaration_of_Human_Rights"/>
          <p:cNvPicPr>
            <a:picLocks noChangeAspect="1" noChangeArrowheads="1"/>
          </p:cNvPicPr>
          <p:nvPr/>
        </p:nvPicPr>
        <p:blipFill>
          <a:blip r:embed="rId3" cstate="print"/>
          <a:srcRect/>
          <a:stretch>
            <a:fillRect/>
          </a:stretch>
        </p:blipFill>
        <p:spPr bwMode="auto">
          <a:xfrm>
            <a:off x="7777163" y="1008063"/>
            <a:ext cx="4773612" cy="64087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ChangeArrowheads="1"/>
          </p:cNvSpPr>
          <p:nvPr/>
        </p:nvSpPr>
        <p:spPr bwMode="auto">
          <a:xfrm>
            <a:off x="9217025" y="215900"/>
            <a:ext cx="3600450" cy="360363"/>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487427" name="Rectangle 3"/>
          <p:cNvSpPr>
            <a:spLocks noChangeArrowheads="1"/>
          </p:cNvSpPr>
          <p:nvPr/>
        </p:nvSpPr>
        <p:spPr bwMode="auto">
          <a:xfrm>
            <a:off x="2087563" y="1008063"/>
            <a:ext cx="5761037" cy="1439862"/>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Declaração dos Direitos </a:t>
            </a:r>
          </a:p>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do Homem e do Cidadão</a:t>
            </a:r>
          </a:p>
        </p:txBody>
      </p:sp>
      <p:pic>
        <p:nvPicPr>
          <p:cNvPr id="24580" name="Picture 4" descr="Declaration_of_Human_Rights"/>
          <p:cNvPicPr>
            <a:picLocks noChangeAspect="1" noChangeArrowheads="1"/>
          </p:cNvPicPr>
          <p:nvPr/>
        </p:nvPicPr>
        <p:blipFill>
          <a:blip r:embed="rId3" cstate="print"/>
          <a:srcRect/>
          <a:stretch>
            <a:fillRect/>
          </a:stretch>
        </p:blipFill>
        <p:spPr bwMode="auto">
          <a:xfrm>
            <a:off x="10298113" y="647700"/>
            <a:ext cx="1609725" cy="2160588"/>
          </a:xfrm>
          <a:prstGeom prst="rect">
            <a:avLst/>
          </a:prstGeom>
          <a:noFill/>
          <a:ln w="9525">
            <a:noFill/>
            <a:miter lim="800000"/>
            <a:headEnd/>
            <a:tailEnd/>
          </a:ln>
        </p:spPr>
      </p:pic>
      <p:sp>
        <p:nvSpPr>
          <p:cNvPr id="24581" name="Rectangle 5"/>
          <p:cNvSpPr>
            <a:spLocks noChangeArrowheads="1"/>
          </p:cNvSpPr>
          <p:nvPr/>
        </p:nvSpPr>
        <p:spPr bwMode="auto">
          <a:xfrm>
            <a:off x="144463" y="2736850"/>
            <a:ext cx="12673012" cy="4854575"/>
          </a:xfrm>
          <a:prstGeom prst="rect">
            <a:avLst/>
          </a:prstGeom>
          <a:noFill/>
          <a:ln w="9525" algn="ctr">
            <a:noFill/>
            <a:miter lim="800000"/>
            <a:headEnd/>
            <a:tailEnd/>
          </a:ln>
        </p:spPr>
        <p:txBody>
          <a:bodyPr>
            <a:spAutoFit/>
          </a:bodyPr>
          <a:lstStyle/>
          <a:p>
            <a:pPr>
              <a:lnSpc>
                <a:spcPct val="120000"/>
              </a:lnSpc>
              <a:buFontTx/>
              <a:buNone/>
            </a:pPr>
            <a:r>
              <a:rPr lang="pt-BR" sz="2600"/>
              <a:t>Art.1º - Os homens nascem e são livres e iguais em direitos. As distinções sociais só podem fundamentar-se na utilidade comum.</a:t>
            </a:r>
          </a:p>
          <a:p>
            <a:pPr>
              <a:lnSpc>
                <a:spcPct val="120000"/>
              </a:lnSpc>
              <a:buFontTx/>
              <a:buNone/>
            </a:pPr>
            <a:r>
              <a:rPr lang="pt-BR" sz="2600"/>
              <a:t>Art. 2º - A finalidade de toda associação política é a conservação dos direitos naturais e imprescritíveis do homem. Esses direitos são a liberdade, a prosperidade, a segurança e a resistência à opressão.</a:t>
            </a:r>
          </a:p>
          <a:p>
            <a:pPr>
              <a:lnSpc>
                <a:spcPct val="120000"/>
              </a:lnSpc>
              <a:buFontTx/>
              <a:buNone/>
            </a:pPr>
            <a:r>
              <a:rPr lang="pt-BR" sz="2600"/>
              <a:t>Art. 3º - O princípio de toda a soberania reside, essencialmente, na nação. Nenhuma operação, nenhum indivíduo pode exercer autoridade que dela não emane expressamente.</a:t>
            </a:r>
          </a:p>
          <a:p>
            <a:pPr>
              <a:lnSpc>
                <a:spcPct val="120000"/>
              </a:lnSpc>
              <a:buFontTx/>
              <a:buNone/>
            </a:pPr>
            <a:r>
              <a:rPr lang="pt-BR" sz="2600"/>
              <a:t>Art. 4º - A liberdade consiste em poder fazer tudo que não prejudique o próximo. [...] Estes limites apenas podem ser determinados pela lei.</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ChangeArrowheads="1"/>
          </p:cNvSpPr>
          <p:nvPr/>
        </p:nvSpPr>
        <p:spPr bwMode="auto">
          <a:xfrm>
            <a:off x="8496300" y="215900"/>
            <a:ext cx="3960813" cy="360363"/>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pic>
        <p:nvPicPr>
          <p:cNvPr id="25603" name="Picture 4" descr="Declaration_of_Human_Rights"/>
          <p:cNvPicPr>
            <a:picLocks noChangeAspect="1" noChangeArrowheads="1"/>
          </p:cNvPicPr>
          <p:nvPr/>
        </p:nvPicPr>
        <p:blipFill>
          <a:blip r:embed="rId3" cstate="print"/>
          <a:srcRect/>
          <a:stretch>
            <a:fillRect/>
          </a:stretch>
        </p:blipFill>
        <p:spPr bwMode="auto">
          <a:xfrm>
            <a:off x="9721850" y="647700"/>
            <a:ext cx="1714500" cy="2303463"/>
          </a:xfrm>
          <a:prstGeom prst="rect">
            <a:avLst/>
          </a:prstGeom>
          <a:noFill/>
          <a:ln w="9525">
            <a:noFill/>
            <a:miter lim="800000"/>
            <a:headEnd/>
            <a:tailEnd/>
          </a:ln>
        </p:spPr>
      </p:pic>
      <p:sp>
        <p:nvSpPr>
          <p:cNvPr id="25604" name="Rectangle 5"/>
          <p:cNvSpPr>
            <a:spLocks noChangeArrowheads="1"/>
          </p:cNvSpPr>
          <p:nvPr/>
        </p:nvSpPr>
        <p:spPr bwMode="auto">
          <a:xfrm>
            <a:off x="215900" y="3024188"/>
            <a:ext cx="12458700" cy="4706937"/>
          </a:xfrm>
          <a:prstGeom prst="rect">
            <a:avLst/>
          </a:prstGeom>
          <a:noFill/>
          <a:ln w="9525" algn="ctr">
            <a:noFill/>
            <a:miter lim="800000"/>
            <a:headEnd/>
            <a:tailEnd/>
          </a:ln>
        </p:spPr>
        <p:txBody>
          <a:bodyPr>
            <a:spAutoFit/>
          </a:bodyPr>
          <a:lstStyle/>
          <a:p>
            <a:pPr>
              <a:lnSpc>
                <a:spcPct val="120000"/>
              </a:lnSpc>
              <a:buFontTx/>
              <a:buNone/>
            </a:pPr>
            <a:r>
              <a:rPr lang="pt-BR" sz="2800"/>
              <a:t>Art. 6º - A lei é a expressão da vontade geral. Todos os cidadãos têm o direito de concorrer, pessoalmente ou através de mandatários, para a sua formação. Ela deve ser a mesma para todos, seja para proteger, seja para punir. Todos os cidadãos são iguais a seus olhos e igualmente admissíveis a todas as dignidades, lugares e empregos públicos [...]</a:t>
            </a:r>
          </a:p>
          <a:p>
            <a:pPr>
              <a:lnSpc>
                <a:spcPct val="120000"/>
              </a:lnSpc>
              <a:buFontTx/>
              <a:buNone/>
            </a:pPr>
            <a:r>
              <a:rPr lang="pt-BR" sz="2800"/>
              <a:t>Art. 7º - Ninguém pode ser acusado, preso ou detido senão nos casos determinados pela lei e de acordo com as formas por esta prescritas. [...] </a:t>
            </a:r>
          </a:p>
        </p:txBody>
      </p:sp>
      <p:sp>
        <p:nvSpPr>
          <p:cNvPr id="489478" name="Rectangle 6"/>
          <p:cNvSpPr>
            <a:spLocks noChangeArrowheads="1"/>
          </p:cNvSpPr>
          <p:nvPr/>
        </p:nvSpPr>
        <p:spPr bwMode="auto">
          <a:xfrm>
            <a:off x="1584325" y="1152525"/>
            <a:ext cx="5761038" cy="1439863"/>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Declaração dos Direitos </a:t>
            </a:r>
          </a:p>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do Homem e do Cidadão</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Declaration_of_Human_Rights"/>
          <p:cNvPicPr>
            <a:picLocks noChangeAspect="1" noChangeArrowheads="1"/>
          </p:cNvPicPr>
          <p:nvPr/>
        </p:nvPicPr>
        <p:blipFill>
          <a:blip r:embed="rId3" cstate="print"/>
          <a:srcRect/>
          <a:stretch>
            <a:fillRect/>
          </a:stretch>
        </p:blipFill>
        <p:spPr bwMode="auto">
          <a:xfrm>
            <a:off x="9793288" y="647700"/>
            <a:ext cx="1716087" cy="2305050"/>
          </a:xfrm>
          <a:prstGeom prst="rect">
            <a:avLst/>
          </a:prstGeom>
          <a:noFill/>
          <a:ln w="9525">
            <a:noFill/>
            <a:miter lim="800000"/>
            <a:headEnd/>
            <a:tailEnd/>
          </a:ln>
        </p:spPr>
      </p:pic>
      <p:sp>
        <p:nvSpPr>
          <p:cNvPr id="26627" name="Rectangle 4"/>
          <p:cNvSpPr>
            <a:spLocks noChangeArrowheads="1"/>
          </p:cNvSpPr>
          <p:nvPr/>
        </p:nvSpPr>
        <p:spPr bwMode="auto">
          <a:xfrm>
            <a:off x="215900" y="2925763"/>
            <a:ext cx="12601575" cy="4706937"/>
          </a:xfrm>
          <a:prstGeom prst="rect">
            <a:avLst/>
          </a:prstGeom>
          <a:noFill/>
          <a:ln w="9525" algn="ctr">
            <a:noFill/>
            <a:miter lim="800000"/>
            <a:headEnd/>
            <a:tailEnd/>
          </a:ln>
        </p:spPr>
        <p:txBody>
          <a:bodyPr>
            <a:spAutoFit/>
          </a:bodyPr>
          <a:lstStyle/>
          <a:p>
            <a:pPr>
              <a:lnSpc>
                <a:spcPct val="120000"/>
              </a:lnSpc>
              <a:buFontTx/>
              <a:buNone/>
            </a:pPr>
            <a:r>
              <a:rPr lang="pt-BR" sz="2800"/>
              <a:t>Art. 9º - Todo acusado é considerado inocente até ser declarado culpado [...]</a:t>
            </a:r>
          </a:p>
          <a:p>
            <a:pPr>
              <a:lnSpc>
                <a:spcPct val="120000"/>
              </a:lnSpc>
              <a:buFontTx/>
              <a:buNone/>
            </a:pPr>
            <a:r>
              <a:rPr lang="pt-BR" sz="2800"/>
              <a:t>Art. 10º - Ninguém pode ser molestado por suas opiniões, incluindo opiniões religiosas, desde que sua manifestação não perturbe a ordem pública estabelecida pela lei.</a:t>
            </a:r>
          </a:p>
          <a:p>
            <a:pPr>
              <a:lnSpc>
                <a:spcPct val="120000"/>
              </a:lnSpc>
              <a:buFontTx/>
              <a:buNone/>
            </a:pPr>
            <a:r>
              <a:rPr lang="pt-BR" sz="2800"/>
              <a:t>Art. 11º - A livre comunicação das idéias e das opiniões é um dos mais preciosos direitos do homem. Todo cidadão pode, portanto, falar, escrever, imprimir livremente, respondendo, todavia, pelos abusos desta liberdade nos termos previstos na lei.</a:t>
            </a:r>
          </a:p>
        </p:txBody>
      </p:sp>
      <p:sp>
        <p:nvSpPr>
          <p:cNvPr id="493573" name="Rectangle 5"/>
          <p:cNvSpPr>
            <a:spLocks noChangeArrowheads="1"/>
          </p:cNvSpPr>
          <p:nvPr/>
        </p:nvSpPr>
        <p:spPr bwMode="auto">
          <a:xfrm>
            <a:off x="1728788" y="1081088"/>
            <a:ext cx="5761037" cy="1439862"/>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Declaração dos Direitos </a:t>
            </a:r>
          </a:p>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do Homem e do Cidadão</a:t>
            </a:r>
          </a:p>
        </p:txBody>
      </p:sp>
      <p:sp>
        <p:nvSpPr>
          <p:cNvPr id="493574" name="Rectangle 6"/>
          <p:cNvSpPr>
            <a:spLocks noChangeArrowheads="1"/>
          </p:cNvSpPr>
          <p:nvPr/>
        </p:nvSpPr>
        <p:spPr bwMode="auto">
          <a:xfrm>
            <a:off x="8712200" y="144463"/>
            <a:ext cx="367347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ChangeArrowheads="1"/>
          </p:cNvSpPr>
          <p:nvPr/>
        </p:nvSpPr>
        <p:spPr bwMode="auto">
          <a:xfrm>
            <a:off x="8928100" y="144463"/>
            <a:ext cx="3529013" cy="360362"/>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pic>
        <p:nvPicPr>
          <p:cNvPr id="27651" name="Picture 3" descr="Declaration_of_Human_Rights"/>
          <p:cNvPicPr>
            <a:picLocks noChangeAspect="1" noChangeArrowheads="1"/>
          </p:cNvPicPr>
          <p:nvPr/>
        </p:nvPicPr>
        <p:blipFill>
          <a:blip r:embed="rId3" cstate="print"/>
          <a:srcRect/>
          <a:stretch>
            <a:fillRect/>
          </a:stretch>
        </p:blipFill>
        <p:spPr bwMode="auto">
          <a:xfrm>
            <a:off x="9912350" y="647700"/>
            <a:ext cx="1716088" cy="2303463"/>
          </a:xfrm>
          <a:prstGeom prst="rect">
            <a:avLst/>
          </a:prstGeom>
          <a:noFill/>
          <a:ln w="9525">
            <a:noFill/>
            <a:miter lim="800000"/>
            <a:headEnd/>
            <a:tailEnd/>
          </a:ln>
        </p:spPr>
      </p:pic>
      <p:sp>
        <p:nvSpPr>
          <p:cNvPr id="27652" name="Rectangle 4"/>
          <p:cNvSpPr>
            <a:spLocks noChangeArrowheads="1"/>
          </p:cNvSpPr>
          <p:nvPr/>
        </p:nvSpPr>
        <p:spPr bwMode="auto">
          <a:xfrm>
            <a:off x="215900" y="2922588"/>
            <a:ext cx="12601575" cy="4854575"/>
          </a:xfrm>
          <a:prstGeom prst="rect">
            <a:avLst/>
          </a:prstGeom>
          <a:noFill/>
          <a:ln w="9525" algn="ctr">
            <a:noFill/>
            <a:miter lim="800000"/>
            <a:headEnd/>
            <a:tailEnd/>
          </a:ln>
        </p:spPr>
        <p:txBody>
          <a:bodyPr>
            <a:spAutoFit/>
          </a:bodyPr>
          <a:lstStyle/>
          <a:p>
            <a:pPr>
              <a:lnSpc>
                <a:spcPct val="120000"/>
              </a:lnSpc>
              <a:buFontTx/>
              <a:buNone/>
            </a:pPr>
            <a:r>
              <a:rPr lang="pt-BR" sz="2600"/>
              <a:t>Art. 12º - A garantia dos direitos do homem e do cidadão necessita de uma força pública [...]</a:t>
            </a:r>
          </a:p>
          <a:p>
            <a:pPr>
              <a:lnSpc>
                <a:spcPct val="120000"/>
              </a:lnSpc>
              <a:buFontTx/>
              <a:buNone/>
            </a:pPr>
            <a:r>
              <a:rPr lang="pt-BR" sz="2600"/>
              <a:t>Art. 13º - Para a manutenção da força pública e para as despesas de administração é indispensável uma contribuição comum que deve ser dividida entre os cidadãos de acordo com suas possibilidades.</a:t>
            </a:r>
          </a:p>
          <a:p>
            <a:pPr>
              <a:lnSpc>
                <a:spcPct val="120000"/>
              </a:lnSpc>
              <a:buFontTx/>
              <a:buNone/>
            </a:pPr>
            <a:r>
              <a:rPr lang="pt-BR" sz="2600"/>
              <a:t>Art. 16º - A sociedade em que não esteja assegurada a garantia dos direitos nem estabelecida a separação dos poderes não tem Constituição.</a:t>
            </a:r>
          </a:p>
          <a:p>
            <a:pPr>
              <a:lnSpc>
                <a:spcPct val="120000"/>
              </a:lnSpc>
              <a:buFontTx/>
              <a:buNone/>
            </a:pPr>
            <a:r>
              <a:rPr lang="pt-BR" sz="2600"/>
              <a:t>Art. 17º - Como a propriedade é um direito inviolável e sagrado, ninguém dela pode ser privado, a não ser quando a necessidade pública legalmente comprovada o exigir e sob condição de justa e prévia indenização.</a:t>
            </a:r>
          </a:p>
        </p:txBody>
      </p:sp>
      <p:sp>
        <p:nvSpPr>
          <p:cNvPr id="495621" name="Rectangle 5"/>
          <p:cNvSpPr>
            <a:spLocks noChangeArrowheads="1"/>
          </p:cNvSpPr>
          <p:nvPr/>
        </p:nvSpPr>
        <p:spPr bwMode="auto">
          <a:xfrm>
            <a:off x="1584325" y="1008063"/>
            <a:ext cx="5761038" cy="1439862"/>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Declaração dos Direitos </a:t>
            </a:r>
          </a:p>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do Homem e do Cidadão</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link="rId3" cstate="print"/>
          <a:srcRect/>
          <a:tile tx="0" ty="0" sx="100000" sy="100000" flip="none" algn="tl"/>
        </a:blipFill>
        <a:effectLst/>
      </p:bgPr>
    </p:bg>
    <p:spTree>
      <p:nvGrpSpPr>
        <p:cNvPr id="1" name=""/>
        <p:cNvGrpSpPr/>
        <p:nvPr/>
      </p:nvGrpSpPr>
      <p:grpSpPr>
        <a:xfrm>
          <a:off x="0" y="0"/>
          <a:ext cx="0" cy="0"/>
          <a:chOff x="0" y="0"/>
          <a:chExt cx="0" cy="0"/>
        </a:xfrm>
      </p:grpSpPr>
      <p:sp>
        <p:nvSpPr>
          <p:cNvPr id="668674" name="Rectangle 2"/>
          <p:cNvSpPr>
            <a:spLocks noChangeArrowheads="1"/>
          </p:cNvSpPr>
          <p:nvPr/>
        </p:nvSpPr>
        <p:spPr bwMode="auto">
          <a:xfrm>
            <a:off x="8928100" y="144463"/>
            <a:ext cx="3529013" cy="360362"/>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668678" name="Rectangle 6"/>
          <p:cNvSpPr>
            <a:spLocks noChangeArrowheads="1"/>
          </p:cNvSpPr>
          <p:nvPr/>
        </p:nvSpPr>
        <p:spPr bwMode="auto">
          <a:xfrm>
            <a:off x="144463" y="144463"/>
            <a:ext cx="5832475" cy="2508250"/>
          </a:xfrm>
          <a:prstGeom prst="rect">
            <a:avLst/>
          </a:prstGeom>
          <a:noFill/>
          <a:ln w="9525" algn="ctr">
            <a:noFill/>
            <a:miter lim="800000"/>
            <a:headEnd/>
            <a:tailEnd/>
          </a:ln>
          <a:effectLst/>
        </p:spPr>
        <p:txBody>
          <a:bodyPr>
            <a:spAutoFit/>
          </a:bodyPr>
          <a:lstStyle/>
          <a:p>
            <a:pPr algn="ctr">
              <a:lnSpc>
                <a:spcPct val="120000"/>
              </a:lnSpc>
              <a:buFontTx/>
              <a:buNone/>
              <a:defRPr/>
            </a:pPr>
            <a:r>
              <a:rPr lang="pt-BR" sz="6600">
                <a:effectLst>
                  <a:outerShdw blurRad="38100" dist="38100" dir="2700000" algn="tl">
                    <a:srgbClr val="000000"/>
                  </a:outerShdw>
                </a:effectLst>
                <a:latin typeface="Monotype Corsiva" pitchFamily="66" charset="0"/>
              </a:rPr>
              <a:t>DISCURSO DE ANGOSTURA </a:t>
            </a:r>
            <a:endParaRPr lang="pt-BR" sz="3600">
              <a:effectLst>
                <a:outerShdw blurRad="38100" dist="38100" dir="2700000" algn="tl">
                  <a:srgbClr val="000000"/>
                </a:outerShdw>
              </a:effectLst>
              <a:latin typeface="Monotype Corsiva" pitchFamily="66" charset="0"/>
            </a:endParaRPr>
          </a:p>
        </p:txBody>
      </p:sp>
      <p:pic>
        <p:nvPicPr>
          <p:cNvPr id="28676" name="Picture 8" descr="ANd9GcTWVQpEZwcPBvPXn7QdnWjD5D4Lu38CJmII8-HGbRaBbwIuhbbv"/>
          <p:cNvPicPr>
            <a:picLocks noChangeAspect="1" noChangeArrowheads="1"/>
          </p:cNvPicPr>
          <p:nvPr/>
        </p:nvPicPr>
        <p:blipFill>
          <a:blip r:embed="rId4" cstate="print"/>
          <a:srcRect/>
          <a:stretch>
            <a:fillRect/>
          </a:stretch>
        </p:blipFill>
        <p:spPr bwMode="auto">
          <a:xfrm>
            <a:off x="6410325" y="1296988"/>
            <a:ext cx="6335713" cy="5184775"/>
          </a:xfrm>
          <a:prstGeom prst="rect">
            <a:avLst/>
          </a:prstGeom>
          <a:noFill/>
          <a:ln w="9525">
            <a:noFill/>
            <a:miter lim="800000"/>
            <a:headEnd/>
            <a:tailEnd/>
          </a:ln>
        </p:spPr>
      </p:pic>
      <p:sp>
        <p:nvSpPr>
          <p:cNvPr id="28677" name="Rectangle 9"/>
          <p:cNvSpPr>
            <a:spLocks noChangeArrowheads="1"/>
          </p:cNvSpPr>
          <p:nvPr/>
        </p:nvSpPr>
        <p:spPr bwMode="auto">
          <a:xfrm>
            <a:off x="144463" y="3016250"/>
            <a:ext cx="6119812" cy="4473575"/>
          </a:xfrm>
          <a:prstGeom prst="rect">
            <a:avLst/>
          </a:prstGeom>
          <a:noFill/>
          <a:ln w="9525" algn="ctr">
            <a:noFill/>
            <a:miter lim="800000"/>
            <a:headEnd/>
            <a:tailEnd/>
          </a:ln>
        </p:spPr>
        <p:txBody>
          <a:bodyPr anchor="ctr">
            <a:spAutoFit/>
          </a:bodyPr>
          <a:lstStyle/>
          <a:p>
            <a:pPr algn="ctr">
              <a:lnSpc>
                <a:spcPct val="120000"/>
              </a:lnSpc>
              <a:buFontTx/>
              <a:buNone/>
            </a:pPr>
            <a:r>
              <a:rPr lang="pt-BR" sz="2000"/>
              <a:t>Simón José Antonio de la Santísima Trinidad Bolívar y  Palacios (24/07/1783 -17/12/1830), militar e líder político venezuelano, figura chave nas guerras de independência da América Espanhola. Bolívar participou da fundação da primeira união de nações independentes da América Latina, nomeada Grã-Colômbia, da qual foi Presidente de 1819 a 1830. Considerado herói, visionário, revolucionário e libertador, liderou a independência da Bolívia, Colômbia, Equador, Panamá, Peru e Venezuela.</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ChangeArrowheads="1"/>
          </p:cNvSpPr>
          <p:nvPr/>
        </p:nvSpPr>
        <p:spPr bwMode="auto">
          <a:xfrm>
            <a:off x="8928100" y="144463"/>
            <a:ext cx="3529013" cy="360362"/>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670725" name="Rectangle 5"/>
          <p:cNvSpPr>
            <a:spLocks noChangeArrowheads="1"/>
          </p:cNvSpPr>
          <p:nvPr/>
        </p:nvSpPr>
        <p:spPr bwMode="auto">
          <a:xfrm>
            <a:off x="360363" y="360363"/>
            <a:ext cx="5532437" cy="641350"/>
          </a:xfrm>
          <a:prstGeom prst="rect">
            <a:avLst/>
          </a:prstGeom>
          <a:noFill/>
          <a:ln w="9525" algn="ctr">
            <a:noFill/>
            <a:miter lim="800000"/>
            <a:headEnd/>
            <a:tailEnd/>
          </a:ln>
          <a:effectLst/>
        </p:spPr>
        <p:txBody>
          <a:bodyPr wrap="none">
            <a:spAutoFit/>
          </a:bodyPr>
          <a:lstStyle/>
          <a:p>
            <a:pPr>
              <a:buFontTx/>
              <a:buNone/>
              <a:defRPr/>
            </a:pPr>
            <a:r>
              <a:rPr lang="pt-BR" sz="3600">
                <a:effectLst>
                  <a:outerShdw blurRad="38100" dist="38100" dir="2700000" algn="tl">
                    <a:srgbClr val="000000"/>
                  </a:outerShdw>
                </a:effectLst>
                <a:latin typeface="Monotype Corsiva" pitchFamily="66" charset="0"/>
              </a:rPr>
              <a:t>DISCURSO DE ANGOSTURA</a:t>
            </a:r>
          </a:p>
        </p:txBody>
      </p:sp>
      <p:pic>
        <p:nvPicPr>
          <p:cNvPr id="29700" name="Picture 11" descr="Discurso+Angostura"/>
          <p:cNvPicPr>
            <a:picLocks noChangeAspect="1" noChangeArrowheads="1"/>
          </p:cNvPicPr>
          <p:nvPr/>
        </p:nvPicPr>
        <p:blipFill>
          <a:blip r:embed="rId3" cstate="print"/>
          <a:srcRect/>
          <a:stretch>
            <a:fillRect/>
          </a:stretch>
        </p:blipFill>
        <p:spPr bwMode="auto">
          <a:xfrm>
            <a:off x="1800225" y="1154113"/>
            <a:ext cx="8713788" cy="6534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ChangeArrowheads="1"/>
          </p:cNvSpPr>
          <p:nvPr/>
        </p:nvSpPr>
        <p:spPr bwMode="auto">
          <a:xfrm>
            <a:off x="9217025" y="431800"/>
            <a:ext cx="3529013" cy="360363"/>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672771" name="Rectangle 3"/>
          <p:cNvSpPr>
            <a:spLocks noChangeArrowheads="1"/>
          </p:cNvSpPr>
          <p:nvPr/>
        </p:nvSpPr>
        <p:spPr bwMode="auto">
          <a:xfrm>
            <a:off x="504825" y="288925"/>
            <a:ext cx="5903913" cy="1190625"/>
          </a:xfrm>
          <a:prstGeom prst="rect">
            <a:avLst/>
          </a:prstGeom>
          <a:noFill/>
          <a:ln w="9525" algn="ctr">
            <a:noFill/>
            <a:miter lim="800000"/>
            <a:headEnd/>
            <a:tailEnd/>
          </a:ln>
          <a:effectLst/>
        </p:spPr>
        <p:txBody>
          <a:bodyPr>
            <a:spAutoFit/>
          </a:bodyPr>
          <a:lstStyle/>
          <a:p>
            <a:pPr>
              <a:buFontTx/>
              <a:buNone/>
              <a:defRPr/>
            </a:pPr>
            <a:r>
              <a:rPr lang="pt-BR" sz="3600">
                <a:effectLst>
                  <a:outerShdw blurRad="38100" dist="38100" dir="2700000" algn="tl">
                    <a:srgbClr val="000000"/>
                  </a:outerShdw>
                </a:effectLst>
                <a:latin typeface="Monotype Corsiva" pitchFamily="66" charset="0"/>
              </a:rPr>
              <a:t>DISCURSO DE ANGOSTURA</a:t>
            </a:r>
          </a:p>
          <a:p>
            <a:pPr>
              <a:buFontTx/>
              <a:buNone/>
              <a:defRPr/>
            </a:pPr>
            <a:r>
              <a:rPr lang="pt-BR" sz="3600">
                <a:effectLst>
                  <a:outerShdw blurRad="38100" dist="38100" dir="2700000" algn="tl">
                    <a:srgbClr val="000000"/>
                  </a:outerShdw>
                </a:effectLst>
                <a:latin typeface="Monotype Corsiva" pitchFamily="66" charset="0"/>
              </a:rPr>
              <a:t>por Simón Bolivar em 15/02/1819</a:t>
            </a:r>
          </a:p>
        </p:txBody>
      </p:sp>
      <p:pic>
        <p:nvPicPr>
          <p:cNvPr id="30724" name="Picture 4" descr="45207106"/>
          <p:cNvPicPr>
            <a:picLocks noChangeAspect="1" noChangeArrowheads="1"/>
          </p:cNvPicPr>
          <p:nvPr/>
        </p:nvPicPr>
        <p:blipFill>
          <a:blip r:embed="rId3" cstate="print"/>
          <a:srcRect/>
          <a:stretch>
            <a:fillRect/>
          </a:stretch>
        </p:blipFill>
        <p:spPr bwMode="auto">
          <a:xfrm>
            <a:off x="9526588" y="1222375"/>
            <a:ext cx="3003550" cy="4033838"/>
          </a:xfrm>
          <a:prstGeom prst="rect">
            <a:avLst/>
          </a:prstGeom>
          <a:noFill/>
          <a:ln w="9525">
            <a:noFill/>
            <a:miter lim="800000"/>
            <a:headEnd/>
            <a:tailEnd/>
          </a:ln>
        </p:spPr>
      </p:pic>
      <p:sp>
        <p:nvSpPr>
          <p:cNvPr id="30725" name="Rectangle 6"/>
          <p:cNvSpPr>
            <a:spLocks noChangeArrowheads="1"/>
          </p:cNvSpPr>
          <p:nvPr/>
        </p:nvSpPr>
        <p:spPr bwMode="auto">
          <a:xfrm>
            <a:off x="144463" y="1598613"/>
            <a:ext cx="9147175" cy="4378325"/>
          </a:xfrm>
          <a:prstGeom prst="rect">
            <a:avLst/>
          </a:prstGeom>
          <a:noFill/>
          <a:ln w="9525" algn="ctr">
            <a:noFill/>
            <a:miter lim="800000"/>
            <a:headEnd/>
            <a:tailEnd/>
          </a:ln>
        </p:spPr>
        <p:txBody>
          <a:bodyPr>
            <a:spAutoFit/>
          </a:bodyPr>
          <a:lstStyle/>
          <a:p>
            <a:pPr>
              <a:lnSpc>
                <a:spcPct val="120000"/>
              </a:lnSpc>
              <a:buFontTx/>
              <a:buNone/>
            </a:pPr>
            <a:r>
              <a:rPr lang="pt-BR" sz="2600"/>
              <a:t>La continuación de la autoridad en un mismo individuo frecuentemente ha sido el término de los gobiernos democráticos. Las repetidas elecciones son esenciales en los sistemas populares, porque nada es tan peligroso como dejar permanecer largo tiempo em un mismo ciudadano el poder. El pueblo se acostumbra a obedecerle, y él se acostumbra a mandarlo; de donde se origina la usurpación y la tiranía.</a:t>
            </a:r>
          </a:p>
        </p:txBody>
      </p:sp>
      <p:sp>
        <p:nvSpPr>
          <p:cNvPr id="30726" name="Rectangle 7"/>
          <p:cNvSpPr>
            <a:spLocks noChangeArrowheads="1"/>
          </p:cNvSpPr>
          <p:nvPr/>
        </p:nvSpPr>
        <p:spPr bwMode="auto">
          <a:xfrm>
            <a:off x="647700" y="6048375"/>
            <a:ext cx="11593513" cy="1630363"/>
          </a:xfrm>
          <a:prstGeom prst="rect">
            <a:avLst/>
          </a:prstGeom>
          <a:noFill/>
          <a:ln w="9525" algn="ctr">
            <a:noFill/>
            <a:miter lim="800000"/>
            <a:headEnd/>
            <a:tailEnd/>
          </a:ln>
        </p:spPr>
        <p:txBody>
          <a:bodyPr>
            <a:spAutoFit/>
          </a:bodyPr>
          <a:lstStyle/>
          <a:p>
            <a:pPr>
              <a:lnSpc>
                <a:spcPct val="120000"/>
              </a:lnSpc>
              <a:buFontTx/>
              <a:buNone/>
            </a:pPr>
            <a:r>
              <a:rPr lang="pt-BR" sz="2800"/>
              <a:t>Representantes del Pueblo! Vosotros estáis llamados para consagrar, o suprimir cuanto os parezca digno de ser conservado, reformado, o desechado en nuestro pacto social.</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7" name="Rectangle 3"/>
          <p:cNvSpPr>
            <a:spLocks noChangeArrowheads="1"/>
          </p:cNvSpPr>
          <p:nvPr/>
        </p:nvSpPr>
        <p:spPr bwMode="auto">
          <a:xfrm>
            <a:off x="215900" y="1512888"/>
            <a:ext cx="12601575" cy="6048375"/>
          </a:xfrm>
          <a:prstGeom prst="rect">
            <a:avLst/>
          </a:prstGeom>
          <a:noFill/>
          <a:ln w="9525">
            <a:noFill/>
            <a:miter lim="800000"/>
            <a:headEnd/>
            <a:tailEnd/>
          </a:ln>
          <a:effectLst/>
        </p:spPr>
        <p:txBody>
          <a:bodyPr/>
          <a:lstStyle/>
          <a:p>
            <a:pPr marL="342900" indent="-342900" algn="l" eaLnBrk="1" hangingPunct="1">
              <a:lnSpc>
                <a:spcPct val="120000"/>
              </a:lnSpc>
              <a:buClr>
                <a:schemeClr val="hlink"/>
              </a:buClr>
              <a:buSzPct val="65000"/>
              <a:buFont typeface="Wingdings" pitchFamily="2" charset="2"/>
              <a:buNone/>
              <a:defRPr/>
            </a:pPr>
            <a:r>
              <a:rPr lang="pt-BR" sz="3200"/>
              <a:t>10 – Constituição de Weimar (1919)</a:t>
            </a:r>
          </a:p>
          <a:p>
            <a:pPr marL="342900" indent="-342900" algn="l" eaLnBrk="1" hangingPunct="1">
              <a:lnSpc>
                <a:spcPct val="120000"/>
              </a:lnSpc>
              <a:buClr>
                <a:schemeClr val="hlink"/>
              </a:buClr>
              <a:buSzPct val="65000"/>
              <a:buFont typeface="Wingdings" pitchFamily="2" charset="2"/>
              <a:buNone/>
              <a:defRPr/>
            </a:pPr>
            <a:r>
              <a:rPr lang="pt-BR" sz="3200"/>
              <a:t>11 – Carta Internacional dos Direitos do Homem</a:t>
            </a:r>
          </a:p>
          <a:p>
            <a:pPr marL="342900" indent="-342900" algn="l" eaLnBrk="1" hangingPunct="1">
              <a:lnSpc>
                <a:spcPct val="120000"/>
              </a:lnSpc>
              <a:buClr>
                <a:schemeClr val="hlink"/>
              </a:buClr>
              <a:buSzPct val="65000"/>
              <a:buFont typeface="Wingdings" pitchFamily="2" charset="2"/>
              <a:buNone/>
              <a:defRPr/>
            </a:pPr>
            <a:r>
              <a:rPr lang="pt-BR" sz="3200"/>
              <a:t>	- Declaração Universal dos Direitos Humanos (1948)</a:t>
            </a:r>
          </a:p>
          <a:p>
            <a:pPr marL="342900" indent="-342900" algn="l" eaLnBrk="1" hangingPunct="1">
              <a:lnSpc>
                <a:spcPct val="120000"/>
              </a:lnSpc>
              <a:buClr>
                <a:schemeClr val="hlink"/>
              </a:buClr>
              <a:buSzPct val="65000"/>
              <a:buFont typeface="Wingdings" pitchFamily="2" charset="2"/>
              <a:buNone/>
              <a:defRPr/>
            </a:pPr>
            <a:r>
              <a:rPr lang="pt-BR" sz="3200"/>
              <a:t>	- Pacto Internacional dos Direitos Civis e Políticos (1966)</a:t>
            </a:r>
          </a:p>
          <a:p>
            <a:pPr marL="342900" indent="-342900" algn="l" eaLnBrk="1" hangingPunct="1">
              <a:lnSpc>
                <a:spcPct val="120000"/>
              </a:lnSpc>
              <a:buClr>
                <a:schemeClr val="hlink"/>
              </a:buClr>
              <a:buSzPct val="65000"/>
              <a:buFont typeface="Wingdings" pitchFamily="2" charset="2"/>
              <a:buNone/>
              <a:defRPr/>
            </a:pPr>
            <a:r>
              <a:rPr lang="pt-BR" sz="3200"/>
              <a:t>	- Pacto Internacional dos Direitos Econômicos, Sociais e 	Culturais (1966) </a:t>
            </a:r>
          </a:p>
          <a:p>
            <a:pPr marL="342900" indent="-342900" algn="l" eaLnBrk="1" hangingPunct="1">
              <a:lnSpc>
                <a:spcPct val="120000"/>
              </a:lnSpc>
              <a:buClr>
                <a:schemeClr val="hlink"/>
              </a:buClr>
              <a:buSzPct val="65000"/>
              <a:buFont typeface="Wingdings" pitchFamily="2" charset="2"/>
              <a:buNone/>
              <a:defRPr/>
            </a:pPr>
            <a:r>
              <a:rPr lang="pt-BR" sz="3200"/>
              <a:t>	- Protocolos Facultativos </a:t>
            </a:r>
          </a:p>
          <a:p>
            <a:pPr marL="342900" indent="-342900" algn="l" eaLnBrk="1" hangingPunct="1">
              <a:lnSpc>
                <a:spcPct val="120000"/>
              </a:lnSpc>
              <a:buClr>
                <a:schemeClr val="hlink"/>
              </a:buClr>
              <a:buSzPct val="65000"/>
              <a:buFont typeface="Wingdings" pitchFamily="2" charset="2"/>
              <a:buNone/>
              <a:defRPr/>
            </a:pPr>
            <a:r>
              <a:rPr lang="pt-BR" sz="3200"/>
              <a:t>12 – Declaração de Alma-Ata (1978)</a:t>
            </a:r>
          </a:p>
          <a:p>
            <a:pPr marL="342900" indent="-342900" algn="l" eaLnBrk="1" hangingPunct="1">
              <a:lnSpc>
                <a:spcPct val="120000"/>
              </a:lnSpc>
              <a:buClr>
                <a:schemeClr val="hlink"/>
              </a:buClr>
              <a:buSzPct val="65000"/>
              <a:buFont typeface="Wingdings" pitchFamily="2" charset="2"/>
              <a:buNone/>
              <a:defRPr/>
            </a:pPr>
            <a:r>
              <a:rPr lang="pt-BR" sz="3200"/>
              <a:t>13 – Carta de Ottawa (1986)</a:t>
            </a:r>
          </a:p>
          <a:p>
            <a:pPr marL="342900" indent="-342900" algn="l" eaLnBrk="1" hangingPunct="1">
              <a:lnSpc>
                <a:spcPct val="120000"/>
              </a:lnSpc>
              <a:buClr>
                <a:schemeClr val="hlink"/>
              </a:buClr>
              <a:buSzPct val="65000"/>
              <a:buFont typeface="Wingdings" pitchFamily="2" charset="2"/>
              <a:buNone/>
              <a:defRPr/>
            </a:pPr>
            <a:r>
              <a:rPr lang="pt-BR" sz="3200">
                <a:effectLst>
                  <a:outerShdw blurRad="38100" dist="38100" dir="2700000" algn="tl">
                    <a:srgbClr val="000000"/>
                  </a:outerShdw>
                </a:effectLst>
              </a:rPr>
              <a:t>14 – Declaração Universal de Direito ao Amor (2011)</a:t>
            </a:r>
          </a:p>
        </p:txBody>
      </p:sp>
      <p:sp>
        <p:nvSpPr>
          <p:cNvPr id="569348" name="Rectangle 4"/>
          <p:cNvSpPr>
            <a:spLocks noChangeArrowheads="1"/>
          </p:cNvSpPr>
          <p:nvPr/>
        </p:nvSpPr>
        <p:spPr bwMode="auto">
          <a:xfrm>
            <a:off x="4103688" y="288925"/>
            <a:ext cx="3960812" cy="1008063"/>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4000">
                <a:effectLst>
                  <a:outerShdw blurRad="38100" dist="38100" dir="2700000" algn="tl">
                    <a:srgbClr val="000000"/>
                  </a:outerShdw>
                </a:effectLst>
              </a:rPr>
              <a:t>As Cartas de Direitos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9217025" y="144463"/>
            <a:ext cx="3529013" cy="360362"/>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676867" name="Rectangle 3"/>
          <p:cNvSpPr>
            <a:spLocks noChangeArrowheads="1"/>
          </p:cNvSpPr>
          <p:nvPr/>
        </p:nvSpPr>
        <p:spPr bwMode="auto">
          <a:xfrm>
            <a:off x="504825" y="288925"/>
            <a:ext cx="5903913" cy="1190625"/>
          </a:xfrm>
          <a:prstGeom prst="rect">
            <a:avLst/>
          </a:prstGeom>
          <a:noFill/>
          <a:ln w="9525" algn="ctr">
            <a:noFill/>
            <a:miter lim="800000"/>
            <a:headEnd/>
            <a:tailEnd/>
          </a:ln>
          <a:effectLst/>
        </p:spPr>
        <p:txBody>
          <a:bodyPr>
            <a:spAutoFit/>
          </a:bodyPr>
          <a:lstStyle/>
          <a:p>
            <a:pPr>
              <a:buFontTx/>
              <a:buNone/>
              <a:defRPr/>
            </a:pPr>
            <a:r>
              <a:rPr lang="pt-BR" sz="3600">
                <a:effectLst>
                  <a:outerShdw blurRad="38100" dist="38100" dir="2700000" algn="tl">
                    <a:srgbClr val="000000"/>
                  </a:outerShdw>
                </a:effectLst>
                <a:latin typeface="Monotype Corsiva" pitchFamily="66" charset="0"/>
              </a:rPr>
              <a:t>DISCURSO DE ANGOSTURA</a:t>
            </a:r>
          </a:p>
          <a:p>
            <a:pPr>
              <a:buFontTx/>
              <a:buNone/>
              <a:defRPr/>
            </a:pPr>
            <a:r>
              <a:rPr lang="pt-BR" sz="3600">
                <a:effectLst>
                  <a:outerShdw blurRad="38100" dist="38100" dir="2700000" algn="tl">
                    <a:srgbClr val="000000"/>
                  </a:outerShdw>
                </a:effectLst>
                <a:latin typeface="Monotype Corsiva" pitchFamily="66" charset="0"/>
              </a:rPr>
              <a:t>por Simón Bolivar em 15/02/1819</a:t>
            </a:r>
          </a:p>
        </p:txBody>
      </p:sp>
      <p:pic>
        <p:nvPicPr>
          <p:cNvPr id="31748" name="Picture 7" descr="1830simonbolivar"/>
          <p:cNvPicPr>
            <a:picLocks noChangeAspect="1" noChangeArrowheads="1"/>
          </p:cNvPicPr>
          <p:nvPr/>
        </p:nvPicPr>
        <p:blipFill>
          <a:blip r:embed="rId3" cstate="print"/>
          <a:srcRect/>
          <a:stretch>
            <a:fillRect/>
          </a:stretch>
        </p:blipFill>
        <p:spPr bwMode="auto">
          <a:xfrm>
            <a:off x="9793288" y="647700"/>
            <a:ext cx="2609850" cy="3724275"/>
          </a:xfrm>
          <a:prstGeom prst="rect">
            <a:avLst/>
          </a:prstGeom>
          <a:noFill/>
          <a:ln w="9525">
            <a:noFill/>
            <a:miter lim="800000"/>
            <a:headEnd/>
            <a:tailEnd/>
          </a:ln>
        </p:spPr>
      </p:pic>
      <p:sp>
        <p:nvSpPr>
          <p:cNvPr id="31749" name="Rectangle 8"/>
          <p:cNvSpPr>
            <a:spLocks noChangeArrowheads="1"/>
          </p:cNvSpPr>
          <p:nvPr/>
        </p:nvSpPr>
        <p:spPr bwMode="auto">
          <a:xfrm>
            <a:off x="144463" y="1512888"/>
            <a:ext cx="9504362" cy="3159125"/>
          </a:xfrm>
          <a:prstGeom prst="rect">
            <a:avLst/>
          </a:prstGeom>
          <a:noFill/>
          <a:ln w="9525" algn="ctr">
            <a:noFill/>
            <a:miter lim="800000"/>
            <a:headEnd/>
            <a:tailEnd/>
          </a:ln>
        </p:spPr>
        <p:txBody>
          <a:bodyPr>
            <a:spAutoFit/>
          </a:bodyPr>
          <a:lstStyle/>
          <a:p>
            <a:pPr>
              <a:lnSpc>
                <a:spcPct val="120000"/>
              </a:lnSpc>
              <a:buFontTx/>
              <a:buNone/>
            </a:pPr>
            <a:r>
              <a:rPr lang="pt-BR"/>
              <a:t>El sistema de gobierno más perfecto es aquel que produce mayor suma de felicidad posible, mayor suma de seguridad social y mayor suma de estabilidad política. Por las leyes que dictó el primer Congreso tenemos derecho de esperar que la dicha sea el dote de Venezuela; y por las vuestras, debemos lisonjearnos que la seguridad y la estabilidad eternizarán esta dicha.</a:t>
            </a:r>
          </a:p>
        </p:txBody>
      </p:sp>
      <p:sp>
        <p:nvSpPr>
          <p:cNvPr id="31750" name="Rectangle 9"/>
          <p:cNvSpPr>
            <a:spLocks noChangeArrowheads="1"/>
          </p:cNvSpPr>
          <p:nvPr/>
        </p:nvSpPr>
        <p:spPr bwMode="auto">
          <a:xfrm>
            <a:off x="288925" y="4991100"/>
            <a:ext cx="12312650" cy="2282825"/>
          </a:xfrm>
          <a:prstGeom prst="rect">
            <a:avLst/>
          </a:prstGeom>
          <a:noFill/>
          <a:ln w="9525" algn="ctr">
            <a:noFill/>
            <a:miter lim="800000"/>
            <a:headEnd/>
            <a:tailEnd/>
          </a:ln>
        </p:spPr>
        <p:txBody>
          <a:bodyPr>
            <a:spAutoFit/>
          </a:bodyPr>
          <a:lstStyle/>
          <a:p>
            <a:pPr>
              <a:lnSpc>
                <a:spcPct val="120000"/>
              </a:lnSpc>
              <a:buFontTx/>
              <a:buNone/>
            </a:pPr>
            <a:r>
              <a:rPr lang="pt-BR"/>
              <a:t>Un gobierno republicano ha sido, es, y debe ser el de Venezuela; sus bases deben ser la soberanía del pueblo, la división de los poderes, la libertad civil, la proscripción de la esclavitud, la abolición de la monarquía y de los privilegios. Necesitamos de la igualdad para refundir, digámoslo así, en un todo, la especie de los hombres, las opiniones políticas y las costumbres públicas.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ChangeArrowheads="1"/>
          </p:cNvSpPr>
          <p:nvPr/>
        </p:nvSpPr>
        <p:spPr bwMode="auto">
          <a:xfrm>
            <a:off x="8137525" y="215900"/>
            <a:ext cx="4679950"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pic>
        <p:nvPicPr>
          <p:cNvPr id="32771" name="Picture 3" descr="220px-Communist-manifesto"/>
          <p:cNvPicPr>
            <a:picLocks noChangeAspect="1" noChangeArrowheads="1"/>
          </p:cNvPicPr>
          <p:nvPr/>
        </p:nvPicPr>
        <p:blipFill>
          <a:blip r:embed="rId3" cstate="print"/>
          <a:srcRect/>
          <a:stretch>
            <a:fillRect/>
          </a:stretch>
        </p:blipFill>
        <p:spPr bwMode="auto">
          <a:xfrm>
            <a:off x="4824413" y="2736850"/>
            <a:ext cx="3786187" cy="4751388"/>
          </a:xfrm>
          <a:prstGeom prst="rect">
            <a:avLst/>
          </a:prstGeom>
          <a:noFill/>
          <a:ln w="9525">
            <a:noFill/>
            <a:miter lim="800000"/>
            <a:headEnd/>
            <a:tailEnd/>
          </a:ln>
        </p:spPr>
      </p:pic>
      <p:sp>
        <p:nvSpPr>
          <p:cNvPr id="520196" name="Rectangle 4"/>
          <p:cNvSpPr>
            <a:spLocks noChangeArrowheads="1"/>
          </p:cNvSpPr>
          <p:nvPr/>
        </p:nvSpPr>
        <p:spPr bwMode="auto">
          <a:xfrm>
            <a:off x="1512888" y="647700"/>
            <a:ext cx="10225087" cy="1657350"/>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6600">
                <a:effectLst>
                  <a:outerShdw blurRad="38100" dist="38100" dir="2700000" algn="tl">
                    <a:srgbClr val="000000"/>
                  </a:outerShdw>
                </a:effectLst>
                <a:latin typeface="Monotype Corsiva" pitchFamily="66" charset="0"/>
              </a:rPr>
              <a:t>Manifesto do Partido Comunista </a:t>
            </a:r>
          </a:p>
          <a:p>
            <a:pPr marL="342900" indent="-342900" algn="ctr" eaLnBrk="1" hangingPunct="1">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21 de fevereiro de 1848</a:t>
            </a:r>
            <a:endParaRPr lang="pt-BR" sz="6600">
              <a:effectLst>
                <a:outerShdw blurRad="38100" dist="38100" dir="2700000" algn="tl">
                  <a:srgbClr val="000000"/>
                </a:outerShdw>
              </a:effectLst>
              <a:latin typeface="Monotype Corsiva" pitchFamily="66" charset="0"/>
            </a:endParaRPr>
          </a:p>
        </p:txBody>
      </p:sp>
      <p:sp>
        <p:nvSpPr>
          <p:cNvPr id="520197" name="Rectangle 5"/>
          <p:cNvSpPr>
            <a:spLocks noChangeArrowheads="1"/>
          </p:cNvSpPr>
          <p:nvPr/>
        </p:nvSpPr>
        <p:spPr bwMode="auto">
          <a:xfrm>
            <a:off x="288925" y="3756025"/>
            <a:ext cx="4102100" cy="1860550"/>
          </a:xfrm>
          <a:prstGeom prst="rect">
            <a:avLst/>
          </a:prstGeom>
          <a:noFill/>
          <a:ln w="9525" algn="ctr">
            <a:noFill/>
            <a:miter lim="800000"/>
            <a:headEnd/>
            <a:tailEnd/>
          </a:ln>
          <a:effectLst/>
        </p:spPr>
        <p:txBody>
          <a:bodyPr>
            <a:spAutoFit/>
          </a:bodyPr>
          <a:lstStyle/>
          <a:p>
            <a:pPr algn="ctr">
              <a:buFontTx/>
              <a:buNone/>
              <a:defRPr/>
            </a:pPr>
            <a:r>
              <a:rPr lang="pt-BR" sz="4800">
                <a:effectLst>
                  <a:outerShdw blurRad="38100" dist="38100" dir="2700000" algn="tl">
                    <a:srgbClr val="000000"/>
                  </a:outerShdw>
                </a:effectLst>
                <a:latin typeface="Monotype Corsiva" pitchFamily="66" charset="0"/>
              </a:rPr>
              <a:t>Karl Marx </a:t>
            </a:r>
          </a:p>
          <a:p>
            <a:pPr algn="ctr">
              <a:buFontTx/>
              <a:buNone/>
              <a:defRPr/>
            </a:pPr>
            <a:r>
              <a:rPr lang="pt-BR" sz="2000">
                <a:effectLst>
                  <a:outerShdw blurRad="38100" dist="38100" dir="2700000" algn="tl">
                    <a:srgbClr val="000000"/>
                  </a:outerShdw>
                </a:effectLst>
                <a:latin typeface="Monotype Corsiva" pitchFamily="66" charset="0"/>
              </a:rPr>
              <a:t>&amp;</a:t>
            </a:r>
          </a:p>
          <a:p>
            <a:pPr algn="ctr">
              <a:buFontTx/>
              <a:buNone/>
              <a:defRPr/>
            </a:pPr>
            <a:r>
              <a:rPr lang="pt-BR" sz="4800">
                <a:effectLst>
                  <a:outerShdw blurRad="38100" dist="38100" dir="2700000" algn="tl">
                    <a:srgbClr val="000000"/>
                  </a:outerShdw>
                </a:effectLst>
                <a:latin typeface="Monotype Corsiva" pitchFamily="66" charset="0"/>
              </a:rPr>
              <a:t>Frederick Engels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ChangeArrowheads="1"/>
          </p:cNvSpPr>
          <p:nvPr/>
        </p:nvSpPr>
        <p:spPr bwMode="auto">
          <a:xfrm>
            <a:off x="9361488" y="215900"/>
            <a:ext cx="3455987" cy="28892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pic>
        <p:nvPicPr>
          <p:cNvPr id="33795" name="Picture 3" descr="manifesto-comunista"/>
          <p:cNvPicPr>
            <a:picLocks noChangeAspect="1" noChangeArrowheads="1"/>
          </p:cNvPicPr>
          <p:nvPr/>
        </p:nvPicPr>
        <p:blipFill>
          <a:blip r:embed="rId3" cstate="print"/>
          <a:srcRect/>
          <a:stretch>
            <a:fillRect/>
          </a:stretch>
        </p:blipFill>
        <p:spPr bwMode="auto">
          <a:xfrm>
            <a:off x="9793288" y="792163"/>
            <a:ext cx="3000375" cy="4608512"/>
          </a:xfrm>
          <a:prstGeom prst="rect">
            <a:avLst/>
          </a:prstGeom>
          <a:noFill/>
          <a:ln w="9525">
            <a:noFill/>
            <a:miter lim="800000"/>
            <a:headEnd/>
            <a:tailEnd/>
          </a:ln>
        </p:spPr>
      </p:pic>
      <p:sp>
        <p:nvSpPr>
          <p:cNvPr id="522244" name="Rectangle 4"/>
          <p:cNvSpPr>
            <a:spLocks noChangeArrowheads="1"/>
          </p:cNvSpPr>
          <p:nvPr/>
        </p:nvSpPr>
        <p:spPr bwMode="auto">
          <a:xfrm>
            <a:off x="1512888" y="142875"/>
            <a:ext cx="6480175" cy="865188"/>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5400">
                <a:effectLst>
                  <a:outerShdw blurRad="38100" dist="38100" dir="2700000" algn="tl">
                    <a:srgbClr val="000000"/>
                  </a:outerShdw>
                </a:effectLst>
                <a:latin typeface="Monotype Corsiva" pitchFamily="66" charset="0"/>
              </a:rPr>
              <a:t>Manifesto Comunista</a:t>
            </a:r>
          </a:p>
        </p:txBody>
      </p:sp>
      <p:sp>
        <p:nvSpPr>
          <p:cNvPr id="33797" name="Rectangle 5"/>
          <p:cNvSpPr>
            <a:spLocks noChangeArrowheads="1"/>
          </p:cNvSpPr>
          <p:nvPr/>
        </p:nvSpPr>
        <p:spPr bwMode="auto">
          <a:xfrm>
            <a:off x="215900" y="1008063"/>
            <a:ext cx="9504363" cy="1117600"/>
          </a:xfrm>
          <a:prstGeom prst="rect">
            <a:avLst/>
          </a:prstGeom>
          <a:noFill/>
          <a:ln w="9525" algn="ctr">
            <a:noFill/>
            <a:miter lim="800000"/>
            <a:headEnd/>
            <a:tailEnd/>
          </a:ln>
        </p:spPr>
        <p:txBody>
          <a:bodyPr anchor="ctr">
            <a:spAutoFit/>
          </a:bodyPr>
          <a:lstStyle/>
          <a:p>
            <a:pPr>
              <a:lnSpc>
                <a:spcPct val="120000"/>
              </a:lnSpc>
              <a:buSzTx/>
              <a:buFontTx/>
              <a:buNone/>
            </a:pPr>
            <a:r>
              <a:rPr lang="pt-BR" sz="2800"/>
              <a:t>A história de todas as sociedades que existiram até nossos dias tem sido a história das lutas de classes. </a:t>
            </a:r>
          </a:p>
        </p:txBody>
      </p:sp>
      <p:sp>
        <p:nvSpPr>
          <p:cNvPr id="33798" name="Rectangle 6"/>
          <p:cNvSpPr>
            <a:spLocks noChangeArrowheads="1"/>
          </p:cNvSpPr>
          <p:nvPr/>
        </p:nvSpPr>
        <p:spPr bwMode="auto">
          <a:xfrm>
            <a:off x="215900" y="2160588"/>
            <a:ext cx="9290050" cy="2143125"/>
          </a:xfrm>
          <a:prstGeom prst="rect">
            <a:avLst/>
          </a:prstGeom>
          <a:noFill/>
          <a:ln w="9525" algn="ctr">
            <a:noFill/>
            <a:miter lim="800000"/>
            <a:headEnd/>
            <a:tailEnd/>
          </a:ln>
        </p:spPr>
        <p:txBody>
          <a:bodyPr anchor="ctr">
            <a:spAutoFit/>
          </a:bodyPr>
          <a:lstStyle/>
          <a:p>
            <a:pPr>
              <a:lnSpc>
                <a:spcPct val="120000"/>
              </a:lnSpc>
              <a:buSzTx/>
              <a:buFontTx/>
              <a:buNone/>
            </a:pPr>
            <a:r>
              <a:rPr lang="pt-BR" sz="2800"/>
              <a:t>A burguesia só pode existir com a condição de revolucionar incessantemente os instrumentos de produção, por conseguinte, as relações de produção e, com isso, todas as relações sociais. </a:t>
            </a:r>
          </a:p>
        </p:txBody>
      </p:sp>
      <p:sp>
        <p:nvSpPr>
          <p:cNvPr id="33799" name="Rectangle 7"/>
          <p:cNvSpPr>
            <a:spLocks noChangeArrowheads="1"/>
          </p:cNvSpPr>
          <p:nvPr/>
        </p:nvSpPr>
        <p:spPr bwMode="auto">
          <a:xfrm>
            <a:off x="1425575" y="4430713"/>
            <a:ext cx="7504113" cy="1114425"/>
          </a:xfrm>
          <a:prstGeom prst="rect">
            <a:avLst/>
          </a:prstGeom>
          <a:noFill/>
          <a:ln w="9525" algn="ctr">
            <a:noFill/>
            <a:miter lim="800000"/>
            <a:headEnd/>
            <a:tailEnd/>
          </a:ln>
        </p:spPr>
        <p:txBody>
          <a:bodyPr anchor="ctr">
            <a:spAutoFit/>
          </a:bodyPr>
          <a:lstStyle/>
          <a:p>
            <a:pPr algn="l">
              <a:lnSpc>
                <a:spcPct val="120000"/>
              </a:lnSpc>
              <a:buSzTx/>
              <a:buFontTx/>
              <a:buNone/>
            </a:pPr>
            <a:r>
              <a:rPr lang="pt-BR" sz="2800"/>
              <a:t>Tudo que era sólido e estável se esfuma, </a:t>
            </a:r>
          </a:p>
          <a:p>
            <a:pPr algn="l">
              <a:lnSpc>
                <a:spcPct val="120000"/>
              </a:lnSpc>
              <a:buSzTx/>
              <a:buFontTx/>
              <a:buNone/>
            </a:pPr>
            <a:r>
              <a:rPr lang="pt-BR" sz="2800"/>
              <a:t>tudo o que era sagrado é profanado.</a:t>
            </a:r>
          </a:p>
        </p:txBody>
      </p:sp>
      <p:sp>
        <p:nvSpPr>
          <p:cNvPr id="33800" name="Rectangle 8"/>
          <p:cNvSpPr>
            <a:spLocks noChangeArrowheads="1"/>
          </p:cNvSpPr>
          <p:nvPr/>
        </p:nvSpPr>
        <p:spPr bwMode="auto">
          <a:xfrm>
            <a:off x="288925" y="5562600"/>
            <a:ext cx="12457113" cy="2143125"/>
          </a:xfrm>
          <a:prstGeom prst="rect">
            <a:avLst/>
          </a:prstGeom>
          <a:noFill/>
          <a:ln w="9525" algn="ctr">
            <a:noFill/>
            <a:miter lim="800000"/>
            <a:headEnd/>
            <a:tailEnd/>
          </a:ln>
        </p:spPr>
        <p:txBody>
          <a:bodyPr anchor="ctr">
            <a:spAutoFit/>
          </a:bodyPr>
          <a:lstStyle/>
          <a:p>
            <a:pPr>
              <a:lnSpc>
                <a:spcPct val="120000"/>
              </a:lnSpc>
              <a:buSzTx/>
              <a:buFontTx/>
              <a:buNone/>
            </a:pPr>
            <a:r>
              <a:rPr lang="pt-BR" sz="2800"/>
              <a:t>Pela exploração do mercado mundial, a burguesia imprime um caráter cosmopolita à produção e ao consumo em todos os países. ... As velhas indústrias nacionais foram destruídas e continuam a sê-lo diariamente. (continua)</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9361488" y="215900"/>
            <a:ext cx="3455987" cy="28892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pic>
        <p:nvPicPr>
          <p:cNvPr id="34819" name="Picture 3" descr="o-manifesto-comunista-e-cartas-filosoficas-engels-friedrich-8588208652"/>
          <p:cNvPicPr>
            <a:picLocks noChangeAspect="1" noChangeArrowheads="1"/>
          </p:cNvPicPr>
          <p:nvPr/>
        </p:nvPicPr>
        <p:blipFill>
          <a:blip r:embed="rId3" cstate="print"/>
          <a:srcRect/>
          <a:stretch>
            <a:fillRect/>
          </a:stretch>
        </p:blipFill>
        <p:spPr bwMode="auto">
          <a:xfrm>
            <a:off x="10225088" y="792163"/>
            <a:ext cx="2474912" cy="3673475"/>
          </a:xfrm>
          <a:prstGeom prst="rect">
            <a:avLst/>
          </a:prstGeom>
          <a:noFill/>
          <a:ln w="9525">
            <a:noFill/>
            <a:miter lim="800000"/>
            <a:headEnd/>
            <a:tailEnd/>
          </a:ln>
        </p:spPr>
      </p:pic>
      <p:sp>
        <p:nvSpPr>
          <p:cNvPr id="34820" name="Rectangle 4"/>
          <p:cNvSpPr>
            <a:spLocks noChangeArrowheads="1"/>
          </p:cNvSpPr>
          <p:nvPr/>
        </p:nvSpPr>
        <p:spPr bwMode="auto">
          <a:xfrm>
            <a:off x="144463" y="720725"/>
            <a:ext cx="9720262" cy="3681413"/>
          </a:xfrm>
          <a:prstGeom prst="rect">
            <a:avLst/>
          </a:prstGeom>
          <a:noFill/>
          <a:ln w="9525" algn="ctr">
            <a:noFill/>
            <a:miter lim="800000"/>
            <a:headEnd/>
            <a:tailEnd/>
          </a:ln>
        </p:spPr>
        <p:txBody>
          <a:bodyPr anchor="ctr">
            <a:spAutoFit/>
          </a:bodyPr>
          <a:lstStyle/>
          <a:p>
            <a:pPr>
              <a:lnSpc>
                <a:spcPct val="120000"/>
              </a:lnSpc>
              <a:buSzTx/>
              <a:buFontTx/>
              <a:buNone/>
            </a:pPr>
            <a:r>
              <a:rPr lang="pt-BR" sz="2800"/>
              <a:t>São suplantadas por novas indústrias, cuja introdução se torna uma questão vital para todas as nações civilizadas, indústrias que não empregam mais matérias-primas nacionais, mas sim matérias-primas vindas das regiões mais distantes, cujos produtos se consomem não somente no próprio país mas em todas as partes do globo. </a:t>
            </a:r>
          </a:p>
        </p:txBody>
      </p:sp>
      <p:sp>
        <p:nvSpPr>
          <p:cNvPr id="34821" name="Rectangle 5"/>
          <p:cNvSpPr>
            <a:spLocks noChangeArrowheads="1"/>
          </p:cNvSpPr>
          <p:nvPr/>
        </p:nvSpPr>
        <p:spPr bwMode="auto">
          <a:xfrm>
            <a:off x="144463" y="4537075"/>
            <a:ext cx="12673012" cy="1630363"/>
          </a:xfrm>
          <a:prstGeom prst="rect">
            <a:avLst/>
          </a:prstGeom>
          <a:noFill/>
          <a:ln w="9525" algn="ctr">
            <a:noFill/>
            <a:miter lim="800000"/>
            <a:headEnd/>
            <a:tailEnd/>
          </a:ln>
        </p:spPr>
        <p:txBody>
          <a:bodyPr anchor="ctr">
            <a:spAutoFit/>
          </a:bodyPr>
          <a:lstStyle/>
          <a:p>
            <a:pPr>
              <a:lnSpc>
                <a:spcPct val="120000"/>
              </a:lnSpc>
              <a:buSzTx/>
              <a:buFontTx/>
              <a:buNone/>
            </a:pPr>
            <a:r>
              <a:rPr lang="pt-BR" sz="2800"/>
              <a:t>Em lugar das antigas necessidades, satisfeitas pelos produtos nacionais, novas necessidades que reclamam para sua satisfação os produtos das regiões mais longínquas e dos climas mais diversos. </a:t>
            </a:r>
          </a:p>
        </p:txBody>
      </p:sp>
      <p:sp>
        <p:nvSpPr>
          <p:cNvPr id="34822" name="Rectangle 6"/>
          <p:cNvSpPr>
            <a:spLocks noChangeArrowheads="1"/>
          </p:cNvSpPr>
          <p:nvPr/>
        </p:nvSpPr>
        <p:spPr bwMode="auto">
          <a:xfrm>
            <a:off x="144463" y="6408738"/>
            <a:ext cx="12601575" cy="1117600"/>
          </a:xfrm>
          <a:prstGeom prst="rect">
            <a:avLst/>
          </a:prstGeom>
          <a:noFill/>
          <a:ln w="9525" algn="ctr">
            <a:noFill/>
            <a:miter lim="800000"/>
            <a:headEnd/>
            <a:tailEnd/>
          </a:ln>
        </p:spPr>
        <p:txBody>
          <a:bodyPr anchor="ctr">
            <a:spAutoFit/>
          </a:bodyPr>
          <a:lstStyle/>
          <a:p>
            <a:pPr>
              <a:lnSpc>
                <a:spcPct val="120000"/>
              </a:lnSpc>
              <a:buSzTx/>
              <a:buFontTx/>
              <a:buNone/>
            </a:pPr>
            <a:r>
              <a:rPr lang="pt-BR" sz="2800"/>
              <a:t>... das inúmeras literaturas nacionais e locais, nasce uma literatura universal. </a:t>
            </a:r>
          </a:p>
        </p:txBody>
      </p:sp>
      <p:sp>
        <p:nvSpPr>
          <p:cNvPr id="524295" name="Rectangle 7"/>
          <p:cNvSpPr>
            <a:spLocks noChangeArrowheads="1"/>
          </p:cNvSpPr>
          <p:nvPr/>
        </p:nvSpPr>
        <p:spPr bwMode="auto">
          <a:xfrm>
            <a:off x="649288" y="141288"/>
            <a:ext cx="4032250" cy="650875"/>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3600">
                <a:effectLst>
                  <a:outerShdw blurRad="38100" dist="38100" dir="2700000" algn="tl">
                    <a:srgbClr val="000000"/>
                  </a:outerShdw>
                </a:effectLst>
                <a:latin typeface="Monotype Corsiva" pitchFamily="66" charset="0"/>
              </a:rPr>
              <a:t>Manifesto Comunista</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ChangeArrowheads="1"/>
          </p:cNvSpPr>
          <p:nvPr/>
        </p:nvSpPr>
        <p:spPr bwMode="auto">
          <a:xfrm>
            <a:off x="9361488" y="215900"/>
            <a:ext cx="3455987" cy="28892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35843" name="Rectangle 3"/>
          <p:cNvSpPr>
            <a:spLocks noChangeArrowheads="1"/>
          </p:cNvSpPr>
          <p:nvPr/>
        </p:nvSpPr>
        <p:spPr bwMode="auto">
          <a:xfrm>
            <a:off x="144463" y="1041400"/>
            <a:ext cx="12673012" cy="6664325"/>
          </a:xfrm>
          <a:prstGeom prst="rect">
            <a:avLst/>
          </a:prstGeom>
          <a:noFill/>
          <a:ln w="9525" algn="ctr">
            <a:noFill/>
            <a:miter lim="800000"/>
            <a:headEnd/>
            <a:tailEnd/>
          </a:ln>
        </p:spPr>
        <p:txBody>
          <a:bodyPr anchor="ctr">
            <a:spAutoFit/>
          </a:bodyPr>
          <a:lstStyle/>
          <a:p>
            <a:pPr>
              <a:lnSpc>
                <a:spcPct val="120000"/>
              </a:lnSpc>
              <a:buFontTx/>
              <a:buNone/>
            </a:pPr>
            <a:r>
              <a:rPr lang="pt-BR"/>
              <a:t>...nos países mais adiantados, poderão ser postas em prática: </a:t>
            </a:r>
          </a:p>
          <a:p>
            <a:pPr>
              <a:lnSpc>
                <a:spcPct val="120000"/>
              </a:lnSpc>
              <a:buFontTx/>
              <a:buNone/>
            </a:pPr>
            <a:r>
              <a:rPr lang="pt-BR">
                <a:solidFill>
                  <a:schemeClr val="hlink"/>
                </a:solidFill>
              </a:rPr>
              <a:t>1</a:t>
            </a:r>
            <a:r>
              <a:rPr lang="pt-BR"/>
              <a:t> - Expropriação da propriedade latifundiária e emprego da renda da terra em proveito do Estado. // </a:t>
            </a:r>
            <a:r>
              <a:rPr lang="pt-BR">
                <a:solidFill>
                  <a:schemeClr val="hlink"/>
                </a:solidFill>
              </a:rPr>
              <a:t>2</a:t>
            </a:r>
            <a:r>
              <a:rPr lang="pt-BR"/>
              <a:t> - Imposto fortemente progressivo. // </a:t>
            </a:r>
            <a:r>
              <a:rPr lang="pt-BR">
                <a:solidFill>
                  <a:schemeClr val="hlink"/>
                </a:solidFill>
              </a:rPr>
              <a:t>3</a:t>
            </a:r>
            <a:r>
              <a:rPr lang="pt-BR"/>
              <a:t> - Abolição do direito de herança. // </a:t>
            </a:r>
            <a:r>
              <a:rPr lang="pt-BR">
                <a:solidFill>
                  <a:schemeClr val="hlink"/>
                </a:solidFill>
              </a:rPr>
              <a:t>4</a:t>
            </a:r>
            <a:r>
              <a:rPr lang="pt-BR"/>
              <a:t> - Confisco da propriedade de todos os emigrados e sediciosos. // </a:t>
            </a:r>
            <a:r>
              <a:rPr lang="pt-BR">
                <a:solidFill>
                  <a:schemeClr val="hlink"/>
                </a:solidFill>
              </a:rPr>
              <a:t>5</a:t>
            </a:r>
            <a:r>
              <a:rPr lang="pt-BR"/>
              <a:t> - Centralização do crédito nas mãos do Estado por meio de um banco nacional com capital do Estado e com o monopólio exclusivo. // </a:t>
            </a:r>
            <a:r>
              <a:rPr lang="pt-BR">
                <a:solidFill>
                  <a:schemeClr val="hlink"/>
                </a:solidFill>
              </a:rPr>
              <a:t>6</a:t>
            </a:r>
            <a:r>
              <a:rPr lang="pt-BR"/>
              <a:t> - Centralização, nas mãos do Estado, de todos os meios de transporte. // </a:t>
            </a:r>
            <a:r>
              <a:rPr lang="pt-BR">
                <a:solidFill>
                  <a:schemeClr val="hlink"/>
                </a:solidFill>
              </a:rPr>
              <a:t>7</a:t>
            </a:r>
            <a:r>
              <a:rPr lang="pt-BR"/>
              <a:t> - Multiplicação das fábricas e dos instrumentos de produção pertencentes ao Estado, arroteamento das terras incultas e melhoramento das terras cultivadas, segundo um plano geral. // </a:t>
            </a:r>
            <a:r>
              <a:rPr lang="pt-BR">
                <a:solidFill>
                  <a:schemeClr val="hlink"/>
                </a:solidFill>
              </a:rPr>
              <a:t>8</a:t>
            </a:r>
            <a:r>
              <a:rPr lang="pt-BR"/>
              <a:t> - Trabalho obrigatório para todos, organização de exércitos industriais, particularmente para a agricultura. // </a:t>
            </a:r>
            <a:r>
              <a:rPr lang="pt-BR">
                <a:solidFill>
                  <a:schemeClr val="hlink"/>
                </a:solidFill>
              </a:rPr>
              <a:t>9</a:t>
            </a:r>
            <a:r>
              <a:rPr lang="pt-BR"/>
              <a:t> - Combinação do trabalho agrícola e industrial, medidas tendentes a fazer desaparecer gradualmente a distinção entre a cidade e o campo. // </a:t>
            </a:r>
            <a:r>
              <a:rPr lang="pt-BR">
                <a:solidFill>
                  <a:schemeClr val="hlink"/>
                </a:solidFill>
              </a:rPr>
              <a:t>10</a:t>
            </a:r>
            <a:r>
              <a:rPr lang="pt-BR"/>
              <a:t> - Educação pública e gratuita de todas as crianças, abolição do trabalho das crianças nas fábricas, tal como é praticado hoje. Combinação da educação com a produção material etc. </a:t>
            </a:r>
          </a:p>
        </p:txBody>
      </p:sp>
      <p:sp>
        <p:nvSpPr>
          <p:cNvPr id="526340" name="Rectangle 4"/>
          <p:cNvSpPr>
            <a:spLocks noChangeArrowheads="1"/>
          </p:cNvSpPr>
          <p:nvPr/>
        </p:nvSpPr>
        <p:spPr bwMode="auto">
          <a:xfrm>
            <a:off x="1368425" y="288925"/>
            <a:ext cx="4032250" cy="649288"/>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3600">
                <a:effectLst>
                  <a:outerShdw blurRad="38100" dist="38100" dir="2700000" algn="tl">
                    <a:srgbClr val="000000"/>
                  </a:outerShdw>
                </a:effectLst>
                <a:latin typeface="Monotype Corsiva" pitchFamily="66" charset="0"/>
              </a:rPr>
              <a:t>Manifesto Comunista</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ChangeArrowheads="1"/>
          </p:cNvSpPr>
          <p:nvPr/>
        </p:nvSpPr>
        <p:spPr bwMode="auto">
          <a:xfrm>
            <a:off x="9361488" y="215900"/>
            <a:ext cx="3455987" cy="28892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pic>
        <p:nvPicPr>
          <p:cNvPr id="36867" name="Picture 3" descr="o-manifesto-comunista-e-cartas-filosoficas-engels-friedrich-8588208652"/>
          <p:cNvPicPr>
            <a:picLocks noChangeAspect="1" noChangeArrowheads="1"/>
          </p:cNvPicPr>
          <p:nvPr/>
        </p:nvPicPr>
        <p:blipFill>
          <a:blip r:embed="rId3" cstate="print"/>
          <a:srcRect/>
          <a:stretch>
            <a:fillRect/>
          </a:stretch>
        </p:blipFill>
        <p:spPr bwMode="auto">
          <a:xfrm>
            <a:off x="144463" y="1944688"/>
            <a:ext cx="1649412" cy="2447925"/>
          </a:xfrm>
          <a:prstGeom prst="rect">
            <a:avLst/>
          </a:prstGeom>
          <a:noFill/>
          <a:ln w="9525">
            <a:noFill/>
            <a:miter lim="800000"/>
            <a:headEnd/>
            <a:tailEnd/>
          </a:ln>
        </p:spPr>
      </p:pic>
      <p:sp>
        <p:nvSpPr>
          <p:cNvPr id="528388" name="Rectangle 4"/>
          <p:cNvSpPr>
            <a:spLocks noChangeArrowheads="1"/>
          </p:cNvSpPr>
          <p:nvPr/>
        </p:nvSpPr>
        <p:spPr bwMode="auto">
          <a:xfrm>
            <a:off x="144463" y="215900"/>
            <a:ext cx="6119812" cy="1081088"/>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6000">
                <a:effectLst>
                  <a:outerShdw blurRad="38100" dist="38100" dir="2700000" algn="tl">
                    <a:srgbClr val="000000"/>
                  </a:outerShdw>
                </a:effectLst>
                <a:latin typeface="Monotype Corsiva" pitchFamily="66" charset="0"/>
              </a:rPr>
              <a:t>Manifesto Comunista</a:t>
            </a:r>
          </a:p>
        </p:txBody>
      </p:sp>
      <p:sp>
        <p:nvSpPr>
          <p:cNvPr id="36869" name="Rectangle 5"/>
          <p:cNvSpPr>
            <a:spLocks noChangeArrowheads="1"/>
          </p:cNvSpPr>
          <p:nvPr/>
        </p:nvSpPr>
        <p:spPr bwMode="auto">
          <a:xfrm>
            <a:off x="4391025" y="2014538"/>
            <a:ext cx="8281988" cy="4178300"/>
          </a:xfrm>
          <a:prstGeom prst="rect">
            <a:avLst/>
          </a:prstGeom>
          <a:noFill/>
          <a:ln w="9525" algn="ctr">
            <a:noFill/>
            <a:miter lim="800000"/>
            <a:headEnd/>
            <a:tailEnd/>
          </a:ln>
        </p:spPr>
        <p:txBody>
          <a:bodyPr anchor="ctr">
            <a:spAutoFit/>
          </a:bodyPr>
          <a:lstStyle/>
          <a:p>
            <a:pPr indent="449263" algn="ctr">
              <a:lnSpc>
                <a:spcPct val="120000"/>
              </a:lnSpc>
              <a:buFontTx/>
              <a:buNone/>
            </a:pPr>
            <a:r>
              <a:rPr lang="pt-BR" sz="3200"/>
              <a:t>Que as classes dominantes tremam à idéia de uma revolução comunista! </a:t>
            </a:r>
          </a:p>
          <a:p>
            <a:pPr indent="449263" algn="ctr">
              <a:lnSpc>
                <a:spcPct val="120000"/>
              </a:lnSpc>
              <a:buFontTx/>
              <a:buNone/>
            </a:pPr>
            <a:r>
              <a:rPr lang="pt-BR" sz="3200"/>
              <a:t>Os proletários nada têm a perder nela a não ser suas cadeias. </a:t>
            </a:r>
          </a:p>
          <a:p>
            <a:pPr indent="449263" algn="ctr">
              <a:lnSpc>
                <a:spcPct val="120000"/>
              </a:lnSpc>
              <a:buFontTx/>
              <a:buNone/>
            </a:pPr>
            <a:r>
              <a:rPr lang="pt-BR" sz="3200"/>
              <a:t>Têm um mundo a ganhar. </a:t>
            </a:r>
          </a:p>
          <a:p>
            <a:pPr indent="449263" algn="ctr">
              <a:lnSpc>
                <a:spcPct val="120000"/>
              </a:lnSpc>
              <a:buFontTx/>
              <a:buNone/>
            </a:pPr>
            <a:r>
              <a:rPr lang="pt-BR" sz="3200"/>
              <a:t>PROLETÁRIOS DE TODOS OS PAÍSES, </a:t>
            </a:r>
          </a:p>
          <a:p>
            <a:pPr indent="449263" algn="ctr">
              <a:lnSpc>
                <a:spcPct val="120000"/>
              </a:lnSpc>
              <a:buFontTx/>
              <a:buNone/>
            </a:pPr>
            <a:r>
              <a:rPr lang="pt-BR" sz="3200"/>
              <a:t>UNI -VOS!</a:t>
            </a:r>
          </a:p>
        </p:txBody>
      </p:sp>
      <p:pic>
        <p:nvPicPr>
          <p:cNvPr id="36870" name="Picture 6" descr="o-manifesto-comunista-e-cartas-filosoficas-engels-friedrich-8588208652"/>
          <p:cNvPicPr>
            <a:picLocks noChangeAspect="1" noChangeArrowheads="1"/>
          </p:cNvPicPr>
          <p:nvPr/>
        </p:nvPicPr>
        <p:blipFill>
          <a:blip r:embed="rId3" cstate="print"/>
          <a:srcRect/>
          <a:stretch>
            <a:fillRect/>
          </a:stretch>
        </p:blipFill>
        <p:spPr bwMode="auto">
          <a:xfrm>
            <a:off x="360363" y="2160588"/>
            <a:ext cx="1649412" cy="2447925"/>
          </a:xfrm>
          <a:prstGeom prst="rect">
            <a:avLst/>
          </a:prstGeom>
          <a:noFill/>
          <a:ln w="9525">
            <a:noFill/>
            <a:miter lim="800000"/>
            <a:headEnd/>
            <a:tailEnd/>
          </a:ln>
        </p:spPr>
      </p:pic>
      <p:pic>
        <p:nvPicPr>
          <p:cNvPr id="36871" name="Picture 7" descr="o-manifesto-comunista-e-cartas-filosoficas-engels-friedrich-8588208652"/>
          <p:cNvPicPr>
            <a:picLocks noChangeAspect="1" noChangeArrowheads="1"/>
          </p:cNvPicPr>
          <p:nvPr/>
        </p:nvPicPr>
        <p:blipFill>
          <a:blip r:embed="rId3" cstate="print"/>
          <a:srcRect/>
          <a:stretch>
            <a:fillRect/>
          </a:stretch>
        </p:blipFill>
        <p:spPr bwMode="auto">
          <a:xfrm>
            <a:off x="576263" y="2376488"/>
            <a:ext cx="1649412" cy="2447925"/>
          </a:xfrm>
          <a:prstGeom prst="rect">
            <a:avLst/>
          </a:prstGeom>
          <a:noFill/>
          <a:ln w="9525">
            <a:noFill/>
            <a:miter lim="800000"/>
            <a:headEnd/>
            <a:tailEnd/>
          </a:ln>
        </p:spPr>
      </p:pic>
      <p:pic>
        <p:nvPicPr>
          <p:cNvPr id="36872" name="Picture 8" descr="o-manifesto-comunista-e-cartas-filosoficas-engels-friedrich-8588208652"/>
          <p:cNvPicPr>
            <a:picLocks noChangeAspect="1" noChangeArrowheads="1"/>
          </p:cNvPicPr>
          <p:nvPr/>
        </p:nvPicPr>
        <p:blipFill>
          <a:blip r:embed="rId3" cstate="print"/>
          <a:srcRect/>
          <a:stretch>
            <a:fillRect/>
          </a:stretch>
        </p:blipFill>
        <p:spPr bwMode="auto">
          <a:xfrm>
            <a:off x="792163" y="2592388"/>
            <a:ext cx="1649412" cy="2447925"/>
          </a:xfrm>
          <a:prstGeom prst="rect">
            <a:avLst/>
          </a:prstGeom>
          <a:noFill/>
          <a:ln w="9525">
            <a:noFill/>
            <a:miter lim="800000"/>
            <a:headEnd/>
            <a:tailEnd/>
          </a:ln>
        </p:spPr>
      </p:pic>
      <p:pic>
        <p:nvPicPr>
          <p:cNvPr id="36873" name="Picture 9" descr="o-manifesto-comunista-e-cartas-filosoficas-engels-friedrich-8588208652"/>
          <p:cNvPicPr>
            <a:picLocks noChangeAspect="1" noChangeArrowheads="1"/>
          </p:cNvPicPr>
          <p:nvPr/>
        </p:nvPicPr>
        <p:blipFill>
          <a:blip r:embed="rId3" cstate="print"/>
          <a:srcRect/>
          <a:stretch>
            <a:fillRect/>
          </a:stretch>
        </p:blipFill>
        <p:spPr bwMode="auto">
          <a:xfrm>
            <a:off x="1008063" y="2808288"/>
            <a:ext cx="1649412" cy="2447925"/>
          </a:xfrm>
          <a:prstGeom prst="rect">
            <a:avLst/>
          </a:prstGeom>
          <a:noFill/>
          <a:ln w="9525">
            <a:noFill/>
            <a:miter lim="800000"/>
            <a:headEnd/>
            <a:tailEnd/>
          </a:ln>
        </p:spPr>
      </p:pic>
      <p:pic>
        <p:nvPicPr>
          <p:cNvPr id="36874" name="Picture 10" descr="o-manifesto-comunista-e-cartas-filosoficas-engels-friedrich-8588208652"/>
          <p:cNvPicPr>
            <a:picLocks noChangeAspect="1" noChangeArrowheads="1"/>
          </p:cNvPicPr>
          <p:nvPr/>
        </p:nvPicPr>
        <p:blipFill>
          <a:blip r:embed="rId3" cstate="print"/>
          <a:srcRect/>
          <a:stretch>
            <a:fillRect/>
          </a:stretch>
        </p:blipFill>
        <p:spPr bwMode="auto">
          <a:xfrm>
            <a:off x="1223963" y="3024188"/>
            <a:ext cx="1649412" cy="2447925"/>
          </a:xfrm>
          <a:prstGeom prst="rect">
            <a:avLst/>
          </a:prstGeom>
          <a:noFill/>
          <a:ln w="9525">
            <a:noFill/>
            <a:miter lim="800000"/>
            <a:headEnd/>
            <a:tailEnd/>
          </a:ln>
        </p:spPr>
      </p:pic>
      <p:pic>
        <p:nvPicPr>
          <p:cNvPr id="36875" name="Picture 11" descr="o-manifesto-comunista-e-cartas-filosoficas-engels-friedrich-8588208652"/>
          <p:cNvPicPr>
            <a:picLocks noChangeAspect="1" noChangeArrowheads="1"/>
          </p:cNvPicPr>
          <p:nvPr/>
        </p:nvPicPr>
        <p:blipFill>
          <a:blip r:embed="rId3" cstate="print"/>
          <a:srcRect/>
          <a:stretch>
            <a:fillRect/>
          </a:stretch>
        </p:blipFill>
        <p:spPr bwMode="auto">
          <a:xfrm>
            <a:off x="1439863" y="3240088"/>
            <a:ext cx="1649412" cy="2447925"/>
          </a:xfrm>
          <a:prstGeom prst="rect">
            <a:avLst/>
          </a:prstGeom>
          <a:noFill/>
          <a:ln w="9525">
            <a:noFill/>
            <a:miter lim="800000"/>
            <a:headEnd/>
            <a:tailEnd/>
          </a:ln>
        </p:spPr>
      </p:pic>
      <p:pic>
        <p:nvPicPr>
          <p:cNvPr id="36876" name="Picture 12" descr="o-manifesto-comunista-e-cartas-filosoficas-engels-friedrich-8588208652"/>
          <p:cNvPicPr>
            <a:picLocks noChangeAspect="1" noChangeArrowheads="1"/>
          </p:cNvPicPr>
          <p:nvPr/>
        </p:nvPicPr>
        <p:blipFill>
          <a:blip r:embed="rId3" cstate="print"/>
          <a:srcRect/>
          <a:stretch>
            <a:fillRect/>
          </a:stretch>
        </p:blipFill>
        <p:spPr bwMode="auto">
          <a:xfrm>
            <a:off x="1655763" y="3455988"/>
            <a:ext cx="1649412" cy="2447925"/>
          </a:xfrm>
          <a:prstGeom prst="rect">
            <a:avLst/>
          </a:prstGeom>
          <a:noFill/>
          <a:ln w="9525">
            <a:noFill/>
            <a:miter lim="800000"/>
            <a:headEnd/>
            <a:tailEnd/>
          </a:ln>
        </p:spPr>
      </p:pic>
      <p:pic>
        <p:nvPicPr>
          <p:cNvPr id="36877" name="Picture 13" descr="o-manifesto-comunista-e-cartas-filosoficas-engels-friedrich-8588208652"/>
          <p:cNvPicPr>
            <a:picLocks noChangeAspect="1" noChangeArrowheads="1"/>
          </p:cNvPicPr>
          <p:nvPr/>
        </p:nvPicPr>
        <p:blipFill>
          <a:blip r:embed="rId3" cstate="print"/>
          <a:srcRect/>
          <a:stretch>
            <a:fillRect/>
          </a:stretch>
        </p:blipFill>
        <p:spPr bwMode="auto">
          <a:xfrm>
            <a:off x="1871663" y="3671888"/>
            <a:ext cx="1649412" cy="2447925"/>
          </a:xfrm>
          <a:prstGeom prst="rect">
            <a:avLst/>
          </a:prstGeom>
          <a:noFill/>
          <a:ln w="9525">
            <a:noFill/>
            <a:miter lim="800000"/>
            <a:headEnd/>
            <a:tailEnd/>
          </a:ln>
        </p:spPr>
      </p:pic>
      <p:pic>
        <p:nvPicPr>
          <p:cNvPr id="36878" name="Picture 14" descr="o-manifesto-comunista-e-cartas-filosoficas-engels-friedrich-8588208652"/>
          <p:cNvPicPr>
            <a:picLocks noChangeAspect="1" noChangeArrowheads="1"/>
          </p:cNvPicPr>
          <p:nvPr/>
        </p:nvPicPr>
        <p:blipFill>
          <a:blip r:embed="rId3" cstate="print"/>
          <a:srcRect/>
          <a:stretch>
            <a:fillRect/>
          </a:stretch>
        </p:blipFill>
        <p:spPr bwMode="auto">
          <a:xfrm>
            <a:off x="1873250" y="3673475"/>
            <a:ext cx="1649413" cy="2447925"/>
          </a:xfrm>
          <a:prstGeom prst="rect">
            <a:avLst/>
          </a:prstGeom>
          <a:noFill/>
          <a:ln w="9525">
            <a:noFill/>
            <a:miter lim="800000"/>
            <a:headEnd/>
            <a:tailEnd/>
          </a:ln>
        </p:spPr>
      </p:pic>
      <p:pic>
        <p:nvPicPr>
          <p:cNvPr id="36879" name="Picture 15" descr="o-manifesto-comunista-e-cartas-filosoficas-engels-friedrich-8588208652"/>
          <p:cNvPicPr>
            <a:picLocks noChangeAspect="1" noChangeArrowheads="1"/>
          </p:cNvPicPr>
          <p:nvPr/>
        </p:nvPicPr>
        <p:blipFill>
          <a:blip r:embed="rId3" cstate="print"/>
          <a:srcRect/>
          <a:stretch>
            <a:fillRect/>
          </a:stretch>
        </p:blipFill>
        <p:spPr bwMode="auto">
          <a:xfrm>
            <a:off x="2087563" y="3887788"/>
            <a:ext cx="1649412" cy="2447925"/>
          </a:xfrm>
          <a:prstGeom prst="rect">
            <a:avLst/>
          </a:prstGeom>
          <a:noFill/>
          <a:ln w="9525">
            <a:noFill/>
            <a:miter lim="800000"/>
            <a:headEnd/>
            <a:tailEnd/>
          </a:ln>
        </p:spPr>
      </p:pic>
      <p:pic>
        <p:nvPicPr>
          <p:cNvPr id="36880" name="Picture 16" descr="o-manifesto-comunista-e-cartas-filosoficas-engels-friedrich-8588208652"/>
          <p:cNvPicPr>
            <a:picLocks noChangeAspect="1" noChangeArrowheads="1"/>
          </p:cNvPicPr>
          <p:nvPr/>
        </p:nvPicPr>
        <p:blipFill>
          <a:blip r:embed="rId3" cstate="print"/>
          <a:srcRect/>
          <a:stretch>
            <a:fillRect/>
          </a:stretch>
        </p:blipFill>
        <p:spPr bwMode="auto">
          <a:xfrm>
            <a:off x="2303463" y="4103688"/>
            <a:ext cx="1649412" cy="2447925"/>
          </a:xfrm>
          <a:prstGeom prst="rect">
            <a:avLst/>
          </a:prstGeom>
          <a:noFill/>
          <a:ln w="9525">
            <a:noFill/>
            <a:miter lim="800000"/>
            <a:headEnd/>
            <a:tailEnd/>
          </a:ln>
        </p:spPr>
      </p:pic>
      <p:pic>
        <p:nvPicPr>
          <p:cNvPr id="36881" name="Picture 17" descr="o-manifesto-comunista-e-cartas-filosoficas-engels-friedrich-8588208652"/>
          <p:cNvPicPr>
            <a:picLocks noChangeAspect="1" noChangeArrowheads="1"/>
          </p:cNvPicPr>
          <p:nvPr/>
        </p:nvPicPr>
        <p:blipFill>
          <a:blip r:embed="rId3" cstate="print"/>
          <a:srcRect/>
          <a:stretch>
            <a:fillRect/>
          </a:stretch>
        </p:blipFill>
        <p:spPr bwMode="auto">
          <a:xfrm>
            <a:off x="2519363" y="4319588"/>
            <a:ext cx="1649412" cy="2447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Text Box 2"/>
          <p:cNvSpPr txBox="1">
            <a:spLocks noChangeArrowheads="1"/>
          </p:cNvSpPr>
          <p:nvPr/>
        </p:nvSpPr>
        <p:spPr bwMode="auto">
          <a:xfrm>
            <a:off x="215900" y="1079500"/>
            <a:ext cx="7200900" cy="2376488"/>
          </a:xfrm>
          <a:prstGeom prst="rect">
            <a:avLst/>
          </a:prstGeom>
          <a:noFill/>
          <a:ln w="9525" algn="ctr">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8800">
                <a:effectLst>
                  <a:outerShdw blurRad="38100" dist="38100" dir="2700000" algn="tl">
                    <a:srgbClr val="000000"/>
                  </a:outerShdw>
                </a:effectLst>
                <a:latin typeface="Monotype Corsiva" pitchFamily="66" charset="0"/>
              </a:rPr>
              <a:t>Rerum Novarum</a:t>
            </a:r>
          </a:p>
          <a:p>
            <a:pPr marL="342900" indent="-342900" algn="ctr" eaLnBrk="1" hangingPunct="1">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Roma, 15 de maio de 1891</a:t>
            </a:r>
          </a:p>
        </p:txBody>
      </p:sp>
      <p:sp>
        <p:nvSpPr>
          <p:cNvPr id="485378" name="Rectangle 2"/>
          <p:cNvSpPr>
            <a:spLocks noChangeArrowheads="1"/>
          </p:cNvSpPr>
          <p:nvPr/>
        </p:nvSpPr>
        <p:spPr bwMode="auto">
          <a:xfrm>
            <a:off x="7200900" y="215900"/>
            <a:ext cx="540067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pic>
        <p:nvPicPr>
          <p:cNvPr id="37892" name="Picture 4" descr="rerum"/>
          <p:cNvPicPr>
            <a:picLocks noChangeAspect="1" noChangeArrowheads="1"/>
          </p:cNvPicPr>
          <p:nvPr/>
        </p:nvPicPr>
        <p:blipFill>
          <a:blip r:embed="rId2" cstate="print"/>
          <a:srcRect/>
          <a:stretch>
            <a:fillRect/>
          </a:stretch>
        </p:blipFill>
        <p:spPr bwMode="auto">
          <a:xfrm>
            <a:off x="7651750" y="865188"/>
            <a:ext cx="4589463" cy="6767512"/>
          </a:xfrm>
          <a:prstGeom prst="rect">
            <a:avLst/>
          </a:prstGeom>
          <a:noFill/>
          <a:ln w="9525">
            <a:noFill/>
            <a:miter lim="800000"/>
            <a:headEnd/>
            <a:tailEnd/>
          </a:ln>
        </p:spPr>
      </p:pic>
      <p:pic>
        <p:nvPicPr>
          <p:cNvPr id="37893" name="Picture 5" descr="Papst Leo XIII (Pope Leo XIII) - Franz von Lenbach">
            <a:hlinkClick r:id="rId3"/>
          </p:cNvPr>
          <p:cNvPicPr>
            <a:picLocks noChangeAspect="1" noChangeArrowheads="1"/>
          </p:cNvPicPr>
          <p:nvPr/>
        </p:nvPicPr>
        <p:blipFill>
          <a:blip r:embed="rId4" cstate="print"/>
          <a:srcRect/>
          <a:stretch>
            <a:fillRect/>
          </a:stretch>
        </p:blipFill>
        <p:spPr bwMode="auto">
          <a:xfrm>
            <a:off x="2232025" y="3384550"/>
            <a:ext cx="3089275" cy="3600450"/>
          </a:xfrm>
          <a:prstGeom prst="rect">
            <a:avLst/>
          </a:prstGeom>
          <a:noFill/>
          <a:ln w="9525">
            <a:noFill/>
            <a:miter lim="800000"/>
            <a:headEnd/>
            <a:tailEnd/>
          </a:ln>
        </p:spPr>
      </p:pic>
      <p:sp>
        <p:nvSpPr>
          <p:cNvPr id="37894" name="Text Box 6"/>
          <p:cNvSpPr txBox="1">
            <a:spLocks noChangeArrowheads="1"/>
          </p:cNvSpPr>
          <p:nvPr/>
        </p:nvSpPr>
        <p:spPr bwMode="auto">
          <a:xfrm>
            <a:off x="2376488" y="7056438"/>
            <a:ext cx="2808287" cy="274637"/>
          </a:xfrm>
          <a:prstGeom prst="rect">
            <a:avLst/>
          </a:prstGeom>
          <a:noFill/>
          <a:ln w="9525">
            <a:noFill/>
            <a:miter lim="800000"/>
            <a:headEnd/>
            <a:tailEnd/>
          </a:ln>
        </p:spPr>
        <p:txBody>
          <a:bodyPr>
            <a:spAutoFit/>
          </a:bodyPr>
          <a:lstStyle/>
          <a:p>
            <a:pPr algn="l" eaLnBrk="1" hangingPunct="1">
              <a:buSzTx/>
              <a:buFontTx/>
              <a:buNone/>
            </a:pPr>
            <a:r>
              <a:rPr lang="pt-BR" sz="1200"/>
              <a:t>http://mystudios.com/artgallery/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781175" y="1152525"/>
            <a:ext cx="7940675" cy="2428875"/>
          </a:xfrm>
          <a:prstGeom prst="rect">
            <a:avLst/>
          </a:prstGeom>
          <a:noFill/>
          <a:ln w="9525">
            <a:noFill/>
            <a:miter lim="800000"/>
            <a:headEnd/>
            <a:tailEnd/>
          </a:ln>
        </p:spPr>
        <p:txBody>
          <a:bodyPr wrap="none" anchor="ctr">
            <a:spAutoFit/>
          </a:bodyPr>
          <a:lstStyle/>
          <a:p>
            <a:pPr algn="ctr">
              <a:lnSpc>
                <a:spcPct val="120000"/>
              </a:lnSpc>
              <a:buFontTx/>
              <a:buNone/>
            </a:pPr>
            <a:r>
              <a:rPr lang="pt-PT" sz="3200"/>
              <a:t>CARTA ENCÍCLICA </a:t>
            </a:r>
            <a:br>
              <a:rPr lang="pt-PT" sz="3200"/>
            </a:br>
            <a:r>
              <a:rPr lang="pt-PT" sz="3200" i="1"/>
              <a:t>«RERUM NOVARUM»</a:t>
            </a:r>
            <a:br>
              <a:rPr lang="pt-PT" sz="3200" i="1"/>
            </a:br>
            <a:r>
              <a:rPr lang="pt-PT" sz="3200"/>
              <a:t>DO PAPA LEÃO XIII </a:t>
            </a:r>
            <a:br>
              <a:rPr lang="pt-PT" sz="3200"/>
            </a:br>
            <a:r>
              <a:rPr lang="pt-PT" sz="3200"/>
              <a:t>SOBRE A CONDIÇÃO DOS OPERÁRIOS</a:t>
            </a:r>
          </a:p>
        </p:txBody>
      </p:sp>
      <p:pic>
        <p:nvPicPr>
          <p:cNvPr id="38915" name="Picture 4" descr="Papst Leo XIII (Pope Leo XIII) - Franz von Lenbach">
            <a:hlinkClick r:id="rId2"/>
          </p:cNvPr>
          <p:cNvPicPr>
            <a:picLocks noChangeAspect="1" noChangeArrowheads="1"/>
          </p:cNvPicPr>
          <p:nvPr/>
        </p:nvPicPr>
        <p:blipFill>
          <a:blip r:embed="rId3" cstate="print"/>
          <a:srcRect/>
          <a:stretch>
            <a:fillRect/>
          </a:stretch>
        </p:blipFill>
        <p:spPr bwMode="auto">
          <a:xfrm>
            <a:off x="10377488" y="576263"/>
            <a:ext cx="1792287" cy="2087562"/>
          </a:xfrm>
          <a:prstGeom prst="rect">
            <a:avLst/>
          </a:prstGeom>
          <a:noFill/>
          <a:ln w="9525">
            <a:noFill/>
            <a:miter lim="800000"/>
            <a:headEnd/>
            <a:tailEnd/>
          </a:ln>
        </p:spPr>
      </p:pic>
      <p:sp>
        <p:nvSpPr>
          <p:cNvPr id="485378" name="Rectangle 2"/>
          <p:cNvSpPr>
            <a:spLocks noChangeArrowheads="1"/>
          </p:cNvSpPr>
          <p:nvPr/>
        </p:nvSpPr>
        <p:spPr bwMode="auto">
          <a:xfrm>
            <a:off x="9721850" y="215900"/>
            <a:ext cx="2951163" cy="28892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1800">
                <a:effectLst>
                  <a:outerShdw blurRad="38100" dist="38100" dir="2700000" algn="tl">
                    <a:srgbClr val="000000"/>
                  </a:outerShdw>
                </a:effectLst>
              </a:rPr>
              <a:t>As Cartas de Direitos</a:t>
            </a:r>
          </a:p>
        </p:txBody>
      </p:sp>
      <p:sp>
        <p:nvSpPr>
          <p:cNvPr id="38917" name="Rectangle 9"/>
          <p:cNvSpPr>
            <a:spLocks noChangeArrowheads="1"/>
          </p:cNvSpPr>
          <p:nvPr/>
        </p:nvSpPr>
        <p:spPr bwMode="auto">
          <a:xfrm>
            <a:off x="3024188" y="6048375"/>
            <a:ext cx="6627812" cy="519113"/>
          </a:xfrm>
          <a:prstGeom prst="rect">
            <a:avLst/>
          </a:prstGeom>
          <a:noFill/>
          <a:ln w="9525" algn="ctr">
            <a:noFill/>
            <a:miter lim="800000"/>
            <a:headEnd/>
            <a:tailEnd/>
          </a:ln>
        </p:spPr>
        <p:txBody>
          <a:bodyPr wrap="none">
            <a:spAutoFit/>
          </a:bodyPr>
          <a:lstStyle/>
          <a:p>
            <a:pPr eaLnBrk="1" hangingPunct="1">
              <a:buSzTx/>
              <a:buFontTx/>
              <a:buNone/>
            </a:pPr>
            <a:r>
              <a:rPr lang="pt-BR" sz="2800" i="1"/>
              <a:t>Rerum Novarum</a:t>
            </a:r>
            <a:r>
              <a:rPr lang="pt-BR" sz="2800"/>
              <a:t> = Das coisas novas</a:t>
            </a:r>
          </a:p>
        </p:txBody>
      </p:sp>
      <p:sp>
        <p:nvSpPr>
          <p:cNvPr id="38918" name="Rectangle 10"/>
          <p:cNvSpPr>
            <a:spLocks noChangeArrowheads="1"/>
          </p:cNvSpPr>
          <p:nvPr/>
        </p:nvSpPr>
        <p:spPr bwMode="auto">
          <a:xfrm>
            <a:off x="215900" y="4105275"/>
            <a:ext cx="12530138" cy="1630363"/>
          </a:xfrm>
          <a:prstGeom prst="rect">
            <a:avLst/>
          </a:prstGeom>
          <a:noFill/>
          <a:ln w="9525" algn="ctr">
            <a:noFill/>
            <a:miter lim="800000"/>
            <a:headEnd/>
            <a:tailEnd/>
          </a:ln>
        </p:spPr>
        <p:txBody>
          <a:bodyPr>
            <a:spAutoFit/>
          </a:bodyPr>
          <a:lstStyle/>
          <a:p>
            <a:pPr eaLnBrk="1" hangingPunct="1">
              <a:lnSpc>
                <a:spcPct val="120000"/>
              </a:lnSpc>
              <a:buSzTx/>
              <a:buFontTx/>
              <a:buNone/>
            </a:pPr>
            <a:r>
              <a:rPr lang="pt-BR" sz="2800"/>
              <a:t>Encíclica: documento pontifício de conteúdo doutrinário usado para exercer o magistério ordinário, dirigido aos bispos de todo o mundo, e assim, a  todos os fiéis.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ChangeArrowheads="1"/>
          </p:cNvSpPr>
          <p:nvPr/>
        </p:nvSpPr>
        <p:spPr bwMode="auto">
          <a:xfrm>
            <a:off x="2349500" y="144463"/>
            <a:ext cx="5930900" cy="895350"/>
          </a:xfrm>
          <a:prstGeom prst="rect">
            <a:avLst/>
          </a:prstGeom>
          <a:noFill/>
          <a:ln w="9525">
            <a:noFill/>
            <a:miter lim="800000"/>
            <a:headEnd/>
            <a:tailEnd/>
          </a:ln>
          <a:effectLst/>
        </p:spPr>
        <p:txBody>
          <a:bodyPr anchor="ctr">
            <a:spAutoFit/>
          </a:bodyPr>
          <a:lstStyle/>
          <a:p>
            <a:pPr algn="ctr">
              <a:lnSpc>
                <a:spcPct val="120000"/>
              </a:lnSpc>
              <a:buFontTx/>
              <a:buNone/>
              <a:defRPr/>
            </a:pPr>
            <a:r>
              <a:rPr lang="pt-PT" sz="4400">
                <a:effectLst>
                  <a:outerShdw blurRad="38100" dist="38100" dir="2700000" algn="tl">
                    <a:srgbClr val="000000"/>
                  </a:outerShdw>
                </a:effectLst>
                <a:latin typeface="Monotype Corsiva" pitchFamily="66" charset="0"/>
              </a:rPr>
              <a:t>RERUM NOVARUM</a:t>
            </a:r>
          </a:p>
        </p:txBody>
      </p:sp>
      <p:pic>
        <p:nvPicPr>
          <p:cNvPr id="39939" name="Picture 3" descr="Papst Leo XIII (Pope Leo XIII) - Franz von Lenbach">
            <a:hlinkClick r:id="rId2"/>
          </p:cNvPr>
          <p:cNvPicPr>
            <a:picLocks noChangeAspect="1" noChangeArrowheads="1"/>
          </p:cNvPicPr>
          <p:nvPr/>
        </p:nvPicPr>
        <p:blipFill>
          <a:blip r:embed="rId3" cstate="print"/>
          <a:srcRect/>
          <a:stretch>
            <a:fillRect/>
          </a:stretch>
        </p:blipFill>
        <p:spPr bwMode="auto">
          <a:xfrm>
            <a:off x="398463" y="142875"/>
            <a:ext cx="1114425" cy="1296988"/>
          </a:xfrm>
          <a:prstGeom prst="rect">
            <a:avLst/>
          </a:prstGeom>
          <a:noFill/>
          <a:ln w="9525">
            <a:noFill/>
            <a:miter lim="800000"/>
            <a:headEnd/>
            <a:tailEnd/>
          </a:ln>
        </p:spPr>
      </p:pic>
      <p:sp>
        <p:nvSpPr>
          <p:cNvPr id="485378" name="Rectangle 2"/>
          <p:cNvSpPr>
            <a:spLocks noChangeArrowheads="1"/>
          </p:cNvSpPr>
          <p:nvPr/>
        </p:nvSpPr>
        <p:spPr bwMode="auto">
          <a:xfrm>
            <a:off x="9721850" y="215900"/>
            <a:ext cx="2951163" cy="28892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1800">
                <a:effectLst>
                  <a:outerShdw blurRad="38100" dist="38100" dir="2700000" algn="tl">
                    <a:srgbClr val="000000"/>
                  </a:outerShdw>
                </a:effectLst>
              </a:rPr>
              <a:t>As Cartas de Direitos</a:t>
            </a:r>
          </a:p>
        </p:txBody>
      </p:sp>
      <p:sp>
        <p:nvSpPr>
          <p:cNvPr id="39941" name="Rectangle 8"/>
          <p:cNvSpPr>
            <a:spLocks noChangeArrowheads="1"/>
          </p:cNvSpPr>
          <p:nvPr/>
        </p:nvSpPr>
        <p:spPr bwMode="auto">
          <a:xfrm>
            <a:off x="215900" y="1589088"/>
            <a:ext cx="12601575" cy="6116637"/>
          </a:xfrm>
          <a:prstGeom prst="rect">
            <a:avLst/>
          </a:prstGeom>
          <a:noFill/>
          <a:ln w="9525" algn="ctr">
            <a:noFill/>
            <a:miter lim="800000"/>
            <a:headEnd/>
            <a:tailEnd/>
          </a:ln>
        </p:spPr>
        <p:txBody>
          <a:bodyPr anchor="ctr">
            <a:spAutoFit/>
          </a:bodyPr>
          <a:lstStyle/>
          <a:p>
            <a:pPr>
              <a:lnSpc>
                <a:spcPct val="120000"/>
              </a:lnSpc>
              <a:buSzTx/>
              <a:buFontTx/>
              <a:buNone/>
            </a:pPr>
            <a:r>
              <a:rPr lang="pt-PT" sz="2200"/>
              <a:t>Causas do conflito // A solução socialista // A propriedade particular // Uso comum dos bens criados e propriedade particular deles // A propriedade sancionada pelas leis humanas e divinas // A família e o Estado // O comunismo, princípio de empobrecimento // A Igreja e a questão social // Não luta, mas concórdia das classes // Obrigações dos operários e dos patrões // Posse e uso das riquezas // Dignidade do trabalho // Comunhão de bens de natureza e de graça // Exemplo e magistério da Igreja // A Igreja e a caridade durante os séculos // O concurso do Estado // Origem da prosperidade nacional // O Governo é para os governados e não vice-versa // Obrigações e limites da intervenção do Estado // O Estado deve proteger a propriedade particular // Impedir as greves // Proteger os bens da alma // Protecção do trabalho dos operários, das mulheres e das crianças // O quantitativo do salário dos operários // A economia como meio de conciliação das classes // Benefício das corporações // As associações particulares e o Estado // As associações operárias católicas // Disciplina e finalidade destas associações // Convite para os operários católicos se associarem // Solução definitiva: a caridade </a:t>
            </a:r>
          </a:p>
        </p:txBody>
      </p:sp>
      <p:sp>
        <p:nvSpPr>
          <p:cNvPr id="39942" name="Rectangle 9"/>
          <p:cNvSpPr>
            <a:spLocks noChangeArrowheads="1"/>
          </p:cNvSpPr>
          <p:nvPr/>
        </p:nvSpPr>
        <p:spPr bwMode="auto">
          <a:xfrm>
            <a:off x="4625975" y="1055688"/>
            <a:ext cx="1350963" cy="457200"/>
          </a:xfrm>
          <a:prstGeom prst="rect">
            <a:avLst/>
          </a:prstGeom>
          <a:noFill/>
          <a:ln w="9525" algn="ctr">
            <a:noFill/>
            <a:miter lim="800000"/>
            <a:headEnd/>
            <a:tailEnd/>
          </a:ln>
        </p:spPr>
        <p:txBody>
          <a:bodyPr wrap="none" anchor="ctr">
            <a:spAutoFit/>
          </a:bodyPr>
          <a:lstStyle/>
          <a:p>
            <a:pPr>
              <a:buSzTx/>
              <a:buFontTx/>
              <a:buNone/>
            </a:pPr>
            <a:r>
              <a:rPr lang="pt-PT"/>
              <a:t>Tópicos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Text Box 2"/>
          <p:cNvSpPr txBox="1">
            <a:spLocks noChangeArrowheads="1"/>
          </p:cNvSpPr>
          <p:nvPr/>
        </p:nvSpPr>
        <p:spPr bwMode="auto">
          <a:xfrm>
            <a:off x="719138" y="646113"/>
            <a:ext cx="3744912" cy="793750"/>
          </a:xfrm>
          <a:prstGeom prst="rect">
            <a:avLst/>
          </a:prstGeom>
          <a:noFill/>
          <a:ln w="9525" algn="ctr">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Rerum Novarum</a:t>
            </a:r>
          </a:p>
        </p:txBody>
      </p:sp>
      <p:sp>
        <p:nvSpPr>
          <p:cNvPr id="485378" name="Rectangle 2"/>
          <p:cNvSpPr>
            <a:spLocks noChangeArrowheads="1"/>
          </p:cNvSpPr>
          <p:nvPr/>
        </p:nvSpPr>
        <p:spPr bwMode="auto">
          <a:xfrm>
            <a:off x="10152063" y="215900"/>
            <a:ext cx="2736850" cy="28892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1800">
                <a:effectLst>
                  <a:outerShdw blurRad="38100" dist="38100" dir="2700000" algn="tl">
                    <a:srgbClr val="000000"/>
                  </a:outerShdw>
                </a:effectLst>
              </a:rPr>
              <a:t>As Cartas de Direitos</a:t>
            </a:r>
          </a:p>
        </p:txBody>
      </p:sp>
      <p:pic>
        <p:nvPicPr>
          <p:cNvPr id="40964" name="Picture 4" descr="rerum"/>
          <p:cNvPicPr>
            <a:picLocks noChangeAspect="1" noChangeArrowheads="1"/>
          </p:cNvPicPr>
          <p:nvPr/>
        </p:nvPicPr>
        <p:blipFill>
          <a:blip r:embed="rId2" cstate="print"/>
          <a:srcRect/>
          <a:stretch>
            <a:fillRect/>
          </a:stretch>
        </p:blipFill>
        <p:spPr bwMode="auto">
          <a:xfrm>
            <a:off x="11169650" y="504825"/>
            <a:ext cx="928688" cy="1368425"/>
          </a:xfrm>
          <a:prstGeom prst="rect">
            <a:avLst/>
          </a:prstGeom>
          <a:noFill/>
          <a:ln w="9525">
            <a:noFill/>
            <a:miter lim="800000"/>
            <a:headEnd/>
            <a:tailEnd/>
          </a:ln>
        </p:spPr>
      </p:pic>
      <p:sp>
        <p:nvSpPr>
          <p:cNvPr id="660487" name="Text Box 7"/>
          <p:cNvSpPr txBox="1">
            <a:spLocks noChangeArrowheads="1"/>
          </p:cNvSpPr>
          <p:nvPr/>
        </p:nvSpPr>
        <p:spPr bwMode="auto">
          <a:xfrm>
            <a:off x="5761038" y="647700"/>
            <a:ext cx="2160587" cy="1152525"/>
          </a:xfrm>
          <a:prstGeom prst="rect">
            <a:avLst/>
          </a:prstGeom>
          <a:noFill/>
          <a:ln w="9525" algn="ctr">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3200">
                <a:effectLst>
                  <a:outerShdw blurRad="38100" dist="38100" dir="2700000" algn="tl">
                    <a:srgbClr val="000000"/>
                  </a:outerShdw>
                </a:effectLst>
              </a:rPr>
              <a:t>Alguns</a:t>
            </a:r>
          </a:p>
          <a:p>
            <a:pPr marL="342900" indent="-342900" algn="ctr" eaLnBrk="1" hangingPunct="1">
              <a:buClr>
                <a:schemeClr val="hlink"/>
              </a:buClr>
              <a:buSzPct val="65000"/>
              <a:buFont typeface="Wingdings" pitchFamily="2" charset="2"/>
              <a:buNone/>
              <a:defRPr/>
            </a:pPr>
            <a:r>
              <a:rPr lang="pt-BR" sz="3200">
                <a:effectLst>
                  <a:outerShdw blurRad="38100" dist="38100" dir="2700000" algn="tl">
                    <a:srgbClr val="000000"/>
                  </a:outerShdw>
                </a:effectLst>
              </a:rPr>
              <a:t>trechos</a:t>
            </a:r>
          </a:p>
        </p:txBody>
      </p:sp>
      <p:sp>
        <p:nvSpPr>
          <p:cNvPr id="40966" name="Rectangle 8"/>
          <p:cNvSpPr>
            <a:spLocks noChangeArrowheads="1"/>
          </p:cNvSpPr>
          <p:nvPr/>
        </p:nvSpPr>
        <p:spPr bwMode="auto">
          <a:xfrm>
            <a:off x="73025" y="2136775"/>
            <a:ext cx="12746038" cy="5349875"/>
          </a:xfrm>
          <a:prstGeom prst="rect">
            <a:avLst/>
          </a:prstGeom>
          <a:noFill/>
          <a:ln w="9525" algn="ctr">
            <a:noFill/>
            <a:miter lim="800000"/>
            <a:headEnd/>
            <a:tailEnd/>
          </a:ln>
        </p:spPr>
        <p:txBody>
          <a:bodyPr anchor="ctr">
            <a:spAutoFit/>
          </a:bodyPr>
          <a:lstStyle/>
          <a:p>
            <a:pPr>
              <a:lnSpc>
                <a:spcPct val="120000"/>
              </a:lnSpc>
              <a:buFontTx/>
              <a:buNone/>
            </a:pPr>
            <a:r>
              <a:rPr lang="pt-BR"/>
              <a:t>Introdução - </a:t>
            </a:r>
            <a:r>
              <a:rPr lang="pt-PT"/>
              <a:t>A sede de inovações, que há muito tempo se apoderou das sociedades e as tem numa agitação febril, devia, tarde ou cedo, passar das regiões da política para a esfera vizinha da economia social. ...os progressos incessantes da indústria, os novos caminhos em que entraram as artes, a alteração das relações entre os operários e os patrões ... tudo isto, sem falar da corrupção dos costumes, deu em resultado final um temível conflito. Por toda a parte, os espíritos estão apreensivos e numa ansiedade expectante, o que por si só basta para mostrar quantos e quão graves interesses estão em jogo. Esta situação preocupa e põe ao mesmo tempo em exercício o génio dos doutos, a prudência dos sábios, as deliberações das reuniões populares, a perspicácia dos legisladores e os conselhos dos governantes, e não há, presentemente, outra causa que impressione com tanta veemência o espírito humano. É por isto que....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3" name="Rectangle 3"/>
          <p:cNvSpPr>
            <a:spLocks noChangeArrowheads="1"/>
          </p:cNvSpPr>
          <p:nvPr/>
        </p:nvSpPr>
        <p:spPr bwMode="auto">
          <a:xfrm>
            <a:off x="7920038" y="215900"/>
            <a:ext cx="4826000" cy="503238"/>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sp>
        <p:nvSpPr>
          <p:cNvPr id="5123" name="Rectangle 4"/>
          <p:cNvSpPr>
            <a:spLocks noChangeArrowheads="1"/>
          </p:cNvSpPr>
          <p:nvPr/>
        </p:nvSpPr>
        <p:spPr bwMode="auto">
          <a:xfrm>
            <a:off x="431800" y="144463"/>
            <a:ext cx="7129463" cy="1368425"/>
          </a:xfrm>
          <a:prstGeom prst="rect">
            <a:avLst/>
          </a:prstGeom>
          <a:noFill/>
          <a:ln w="9525">
            <a:noFill/>
            <a:miter lim="800000"/>
            <a:headEnd/>
            <a:tailEnd/>
          </a:ln>
        </p:spPr>
        <p:txBody>
          <a:bodyPr/>
          <a:lstStyle/>
          <a:p>
            <a:pPr marL="342900" indent="-342900" algn="l" eaLnBrk="1" hangingPunct="1">
              <a:lnSpc>
                <a:spcPct val="120000"/>
              </a:lnSpc>
              <a:buClr>
                <a:schemeClr val="hlink"/>
              </a:buClr>
              <a:buSzPct val="65000"/>
              <a:buFont typeface="Wingdings" pitchFamily="2" charset="2"/>
              <a:buNone/>
            </a:pPr>
            <a:r>
              <a:rPr lang="pt-BR" sz="7200">
                <a:latin typeface="Monotype Corsiva" pitchFamily="66" charset="0"/>
              </a:rPr>
              <a:t>Código de Hamurabi</a:t>
            </a:r>
            <a:r>
              <a:rPr lang="pt-BR" sz="3200"/>
              <a:t> </a:t>
            </a:r>
          </a:p>
        </p:txBody>
      </p:sp>
      <p:sp>
        <p:nvSpPr>
          <p:cNvPr id="5124" name="Rectangle 12"/>
          <p:cNvSpPr>
            <a:spLocks noChangeArrowheads="1"/>
          </p:cNvSpPr>
          <p:nvPr/>
        </p:nvSpPr>
        <p:spPr bwMode="auto">
          <a:xfrm>
            <a:off x="7415213" y="1152525"/>
            <a:ext cx="5402262" cy="6518275"/>
          </a:xfrm>
          <a:prstGeom prst="rect">
            <a:avLst/>
          </a:prstGeom>
          <a:noFill/>
          <a:ln w="9525" algn="ctr">
            <a:noFill/>
            <a:miter lim="800000"/>
            <a:headEnd/>
            <a:tailEnd/>
          </a:ln>
        </p:spPr>
        <p:txBody>
          <a:bodyPr anchor="ctr">
            <a:spAutoFit/>
          </a:bodyPr>
          <a:lstStyle/>
          <a:p>
            <a:pPr algn="ctr">
              <a:lnSpc>
                <a:spcPct val="120000"/>
              </a:lnSpc>
              <a:buSzTx/>
              <a:buFontTx/>
              <a:buNone/>
            </a:pPr>
            <a:r>
              <a:rPr lang="pt-BR" sz="3200"/>
              <a:t>É um dos mais antigos</a:t>
            </a:r>
          </a:p>
          <a:p>
            <a:pPr algn="ctr">
              <a:lnSpc>
                <a:spcPct val="120000"/>
              </a:lnSpc>
              <a:buSzTx/>
              <a:buFontTx/>
              <a:buNone/>
            </a:pPr>
            <a:r>
              <a:rPr lang="pt-BR" sz="3200"/>
              <a:t>conjuntos de leis </a:t>
            </a:r>
          </a:p>
          <a:p>
            <a:pPr algn="ctr">
              <a:lnSpc>
                <a:spcPct val="120000"/>
              </a:lnSpc>
              <a:buSzTx/>
              <a:buFontTx/>
              <a:buNone/>
            </a:pPr>
            <a:r>
              <a:rPr lang="pt-BR" sz="3200"/>
              <a:t>escritas já encontrados  (Mesopotâmia). </a:t>
            </a:r>
          </a:p>
          <a:p>
            <a:pPr algn="ctr">
              <a:lnSpc>
                <a:spcPct val="120000"/>
              </a:lnSpc>
              <a:buSzTx/>
              <a:buFontTx/>
              <a:buNone/>
            </a:pPr>
            <a:r>
              <a:rPr lang="pt-BR" sz="3200"/>
              <a:t>Foi elaborado pelo Rei Hamurabi por volta de 1700 a.C. Encontrado por expedição francesa </a:t>
            </a:r>
          </a:p>
          <a:p>
            <a:pPr algn="ctr">
              <a:lnSpc>
                <a:spcPct val="120000"/>
              </a:lnSpc>
              <a:buSzTx/>
              <a:buFontTx/>
              <a:buNone/>
            </a:pPr>
            <a:r>
              <a:rPr lang="pt-BR" sz="3200"/>
              <a:t>em 1901 na região correspondente à cidade de Susa, atual Irã.</a:t>
            </a:r>
          </a:p>
        </p:txBody>
      </p:sp>
      <p:pic>
        <p:nvPicPr>
          <p:cNvPr id="5125" name="Picture 16" descr="persa_mapa"/>
          <p:cNvPicPr>
            <a:picLocks noChangeAspect="1" noChangeArrowheads="1"/>
          </p:cNvPicPr>
          <p:nvPr/>
        </p:nvPicPr>
        <p:blipFill>
          <a:blip r:embed="rId3" cstate="print"/>
          <a:srcRect/>
          <a:stretch>
            <a:fillRect/>
          </a:stretch>
        </p:blipFill>
        <p:spPr bwMode="auto">
          <a:xfrm>
            <a:off x="865188" y="1873250"/>
            <a:ext cx="5903912" cy="5238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Text Box 2"/>
          <p:cNvSpPr txBox="1">
            <a:spLocks noChangeArrowheads="1"/>
          </p:cNvSpPr>
          <p:nvPr/>
        </p:nvSpPr>
        <p:spPr bwMode="auto">
          <a:xfrm>
            <a:off x="719138" y="431800"/>
            <a:ext cx="3744912" cy="793750"/>
          </a:xfrm>
          <a:prstGeom prst="rect">
            <a:avLst/>
          </a:prstGeom>
          <a:noFill/>
          <a:ln w="9525" algn="ctr">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Rerum Novarum</a:t>
            </a:r>
          </a:p>
        </p:txBody>
      </p:sp>
      <p:sp>
        <p:nvSpPr>
          <p:cNvPr id="485378" name="Rectangle 2"/>
          <p:cNvSpPr>
            <a:spLocks noChangeArrowheads="1"/>
          </p:cNvSpPr>
          <p:nvPr/>
        </p:nvSpPr>
        <p:spPr bwMode="auto">
          <a:xfrm>
            <a:off x="9864725" y="431800"/>
            <a:ext cx="2736850" cy="28892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1800">
                <a:effectLst>
                  <a:outerShdw blurRad="38100" dist="38100" dir="2700000" algn="tl">
                    <a:srgbClr val="000000"/>
                  </a:outerShdw>
                </a:effectLst>
              </a:rPr>
              <a:t>As Cartas de Direitos</a:t>
            </a:r>
          </a:p>
        </p:txBody>
      </p:sp>
      <p:pic>
        <p:nvPicPr>
          <p:cNvPr id="41988" name="Picture 4" descr="rerum"/>
          <p:cNvPicPr>
            <a:picLocks noChangeAspect="1" noChangeArrowheads="1"/>
          </p:cNvPicPr>
          <p:nvPr/>
        </p:nvPicPr>
        <p:blipFill>
          <a:blip r:embed="rId2" cstate="print"/>
          <a:srcRect/>
          <a:stretch>
            <a:fillRect/>
          </a:stretch>
        </p:blipFill>
        <p:spPr bwMode="auto">
          <a:xfrm>
            <a:off x="6553200" y="144463"/>
            <a:ext cx="977900" cy="1439862"/>
          </a:xfrm>
          <a:prstGeom prst="rect">
            <a:avLst/>
          </a:prstGeom>
          <a:noFill/>
          <a:ln w="9525">
            <a:noFill/>
            <a:miter lim="800000"/>
            <a:headEnd/>
            <a:tailEnd/>
          </a:ln>
        </p:spPr>
      </p:pic>
      <p:sp>
        <p:nvSpPr>
          <p:cNvPr id="41989" name="Rectangle 7"/>
          <p:cNvSpPr>
            <a:spLocks noChangeArrowheads="1"/>
          </p:cNvSpPr>
          <p:nvPr/>
        </p:nvSpPr>
        <p:spPr bwMode="auto">
          <a:xfrm>
            <a:off x="144463" y="1584325"/>
            <a:ext cx="12746037" cy="6226175"/>
          </a:xfrm>
          <a:prstGeom prst="rect">
            <a:avLst/>
          </a:prstGeom>
          <a:noFill/>
          <a:ln w="9525" algn="ctr">
            <a:noFill/>
            <a:miter lim="800000"/>
            <a:headEnd/>
            <a:tailEnd/>
          </a:ln>
        </p:spPr>
        <p:txBody>
          <a:bodyPr anchor="ctr">
            <a:spAutoFit/>
          </a:bodyPr>
          <a:lstStyle/>
          <a:p>
            <a:pPr>
              <a:lnSpc>
                <a:spcPct val="120000"/>
              </a:lnSpc>
              <a:buSzTx/>
              <a:buFontTx/>
              <a:buNone/>
            </a:pPr>
            <a:r>
              <a:rPr lang="pt-PT"/>
              <a:t>...Os </a:t>
            </a:r>
            <a:r>
              <a:rPr lang="pt-PT" i="1"/>
              <a:t>Socialistas</a:t>
            </a:r>
            <a:r>
              <a:rPr lang="pt-PT"/>
              <a:t>, para curar este mal, instigam nos pobres o ódio invejoso contra os que possuem, e pretendem que toda a propriedade de bens particulares deve ser suprimida, que os bens dum indivíduo qualquer devem ser comuns a todos... Mas semelhante teoria, longe de ser capaz de pôr termo ao conflito, prejudicaria o operário se fosse posta em prática. Pelo contrário, é sumamente injusta, por violar os direitos legítimos dos proprietários, viciar as funções do Estado e tender para a subversão completa do edifício social. ....esta conversão da propriedade particular em propriedade colectiva, tão preconizada pelo socialismo, não teria outro efeito senão tornar a situação dos operários mais precária, retirando-lhes a livre disposição do seu salário e roubando-lhes, por isso mesmo, toda a esperança e toda a possibilidade de engrandecerem o seu património e melhorarem a sua situação. Mas, e isto parece ainda mais grave, o remédio proposto está em oposição flagrante com a justiça, porque a propriedade particular e pessoal é, para o homem, de direito natural.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Text Box 2"/>
          <p:cNvSpPr txBox="1">
            <a:spLocks noChangeArrowheads="1"/>
          </p:cNvSpPr>
          <p:nvPr/>
        </p:nvSpPr>
        <p:spPr bwMode="auto">
          <a:xfrm>
            <a:off x="719138" y="431800"/>
            <a:ext cx="3744912" cy="793750"/>
          </a:xfrm>
          <a:prstGeom prst="rect">
            <a:avLst/>
          </a:prstGeom>
          <a:noFill/>
          <a:ln w="9525" algn="ctr">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Rerum Novarum</a:t>
            </a:r>
          </a:p>
        </p:txBody>
      </p:sp>
      <p:sp>
        <p:nvSpPr>
          <p:cNvPr id="485378" name="Rectangle 2"/>
          <p:cNvSpPr>
            <a:spLocks noChangeArrowheads="1"/>
          </p:cNvSpPr>
          <p:nvPr/>
        </p:nvSpPr>
        <p:spPr bwMode="auto">
          <a:xfrm>
            <a:off x="9864725" y="503238"/>
            <a:ext cx="2736850" cy="28892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1800">
                <a:effectLst>
                  <a:outerShdw blurRad="38100" dist="38100" dir="2700000" algn="tl">
                    <a:srgbClr val="000000"/>
                  </a:outerShdw>
                </a:effectLst>
              </a:rPr>
              <a:t>As Cartas de Direitos</a:t>
            </a:r>
          </a:p>
        </p:txBody>
      </p:sp>
      <p:pic>
        <p:nvPicPr>
          <p:cNvPr id="43012" name="Picture 4" descr="rerum"/>
          <p:cNvPicPr>
            <a:picLocks noChangeAspect="1" noChangeArrowheads="1"/>
          </p:cNvPicPr>
          <p:nvPr/>
        </p:nvPicPr>
        <p:blipFill>
          <a:blip r:embed="rId2" cstate="print"/>
          <a:srcRect/>
          <a:stretch>
            <a:fillRect/>
          </a:stretch>
        </p:blipFill>
        <p:spPr bwMode="auto">
          <a:xfrm>
            <a:off x="6264275" y="144463"/>
            <a:ext cx="977900" cy="1439862"/>
          </a:xfrm>
          <a:prstGeom prst="rect">
            <a:avLst/>
          </a:prstGeom>
          <a:noFill/>
          <a:ln w="9525">
            <a:noFill/>
            <a:miter lim="800000"/>
            <a:headEnd/>
            <a:tailEnd/>
          </a:ln>
        </p:spPr>
      </p:pic>
      <p:sp>
        <p:nvSpPr>
          <p:cNvPr id="43013" name="Rectangle 7"/>
          <p:cNvSpPr>
            <a:spLocks noChangeArrowheads="1"/>
          </p:cNvSpPr>
          <p:nvPr/>
        </p:nvSpPr>
        <p:spPr bwMode="auto">
          <a:xfrm>
            <a:off x="71438" y="1584325"/>
            <a:ext cx="12817475" cy="6226175"/>
          </a:xfrm>
          <a:prstGeom prst="rect">
            <a:avLst/>
          </a:prstGeom>
          <a:noFill/>
          <a:ln w="9525" algn="ctr">
            <a:noFill/>
            <a:miter lim="800000"/>
            <a:headEnd/>
            <a:tailEnd/>
          </a:ln>
        </p:spPr>
        <p:txBody>
          <a:bodyPr anchor="ctr">
            <a:spAutoFit/>
          </a:bodyPr>
          <a:lstStyle/>
          <a:p>
            <a:pPr>
              <a:lnSpc>
                <a:spcPct val="120000"/>
              </a:lnSpc>
              <a:buSzTx/>
              <a:buFontTx/>
              <a:buNone/>
            </a:pPr>
            <a:r>
              <a:rPr lang="pt-PT"/>
              <a:t>....E não se apele para a providência do Estado, porque o Estado é posterior ao homem, e antes que ele pudesse formar-se, já o homem tinha recebido da natureza o direito de viver e proteger a sua existência. Não se oponha também à legitimidade da propriedade particular o facto de que Deus concedeu a terra a todo o género humano para a gozar, porque Deus não a concedeu aos homens para que a dominassem confusamente todos juntos. Tal não é o sentido dessa verdade. Ela significa, unicamente, que Deus não assinou uma parte a nenhum homem em particular, mas quis deixar a limitação das propriedades à indústria humana e às instituições dos povos. Aliás, posto que dividida em propriedades particulares, a terra não deixa de servir à utilidade comum de todos, ... Finalmente, a autoridade das leis divinas vem pôr-lhe o seu selo, proibindo, sob pena gravíssima, até mesmo o desejo do que pertence aos outros: «Não desejarás a mulher do teu próximo, nem a sua casa, nem o seu campo, nem o seu boi, nem a sua serva, nem o seu jumento, nem coisa alguma que lhe pertença» (</a:t>
            </a:r>
            <a:r>
              <a:rPr lang="pt-BR"/>
              <a:t>Dt 5,21</a:t>
            </a:r>
            <a:r>
              <a:rPr lang="pt-PT"/>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Text Box 2"/>
          <p:cNvSpPr txBox="1">
            <a:spLocks noChangeArrowheads="1"/>
          </p:cNvSpPr>
          <p:nvPr/>
        </p:nvSpPr>
        <p:spPr bwMode="auto">
          <a:xfrm>
            <a:off x="719138" y="431800"/>
            <a:ext cx="3744912" cy="793750"/>
          </a:xfrm>
          <a:prstGeom prst="rect">
            <a:avLst/>
          </a:prstGeom>
          <a:noFill/>
          <a:ln w="9525" algn="ctr">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Rerum Novarum</a:t>
            </a:r>
          </a:p>
        </p:txBody>
      </p:sp>
      <p:sp>
        <p:nvSpPr>
          <p:cNvPr id="485378" name="Rectangle 2"/>
          <p:cNvSpPr>
            <a:spLocks noChangeArrowheads="1"/>
          </p:cNvSpPr>
          <p:nvPr/>
        </p:nvSpPr>
        <p:spPr bwMode="auto">
          <a:xfrm>
            <a:off x="9864725" y="503238"/>
            <a:ext cx="2736850" cy="28892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1800">
                <a:effectLst>
                  <a:outerShdw blurRad="38100" dist="38100" dir="2700000" algn="tl">
                    <a:srgbClr val="000000"/>
                  </a:outerShdw>
                </a:effectLst>
              </a:rPr>
              <a:t>As Cartas de Direitos</a:t>
            </a:r>
          </a:p>
        </p:txBody>
      </p:sp>
      <p:pic>
        <p:nvPicPr>
          <p:cNvPr id="44036" name="Picture 4" descr="rerum"/>
          <p:cNvPicPr>
            <a:picLocks noChangeAspect="1" noChangeArrowheads="1"/>
          </p:cNvPicPr>
          <p:nvPr/>
        </p:nvPicPr>
        <p:blipFill>
          <a:blip r:embed="rId2" cstate="print"/>
          <a:srcRect/>
          <a:stretch>
            <a:fillRect/>
          </a:stretch>
        </p:blipFill>
        <p:spPr bwMode="auto">
          <a:xfrm>
            <a:off x="6202363" y="73025"/>
            <a:ext cx="977900" cy="1439863"/>
          </a:xfrm>
          <a:prstGeom prst="rect">
            <a:avLst/>
          </a:prstGeom>
          <a:noFill/>
          <a:ln w="9525">
            <a:noFill/>
            <a:miter lim="800000"/>
            <a:headEnd/>
            <a:tailEnd/>
          </a:ln>
        </p:spPr>
      </p:pic>
      <p:sp>
        <p:nvSpPr>
          <p:cNvPr id="44037" name="Rectangle 7"/>
          <p:cNvSpPr>
            <a:spLocks noChangeArrowheads="1"/>
          </p:cNvSpPr>
          <p:nvPr/>
        </p:nvSpPr>
        <p:spPr bwMode="auto">
          <a:xfrm>
            <a:off x="73025" y="1622425"/>
            <a:ext cx="12888913" cy="6226175"/>
          </a:xfrm>
          <a:prstGeom prst="rect">
            <a:avLst/>
          </a:prstGeom>
          <a:noFill/>
          <a:ln w="9525" algn="ctr">
            <a:noFill/>
            <a:miter lim="800000"/>
            <a:headEnd/>
            <a:tailEnd/>
          </a:ln>
        </p:spPr>
        <p:txBody>
          <a:bodyPr anchor="ctr">
            <a:spAutoFit/>
          </a:bodyPr>
          <a:lstStyle/>
          <a:p>
            <a:pPr>
              <a:lnSpc>
                <a:spcPct val="120000"/>
              </a:lnSpc>
              <a:buSzTx/>
              <a:buFontTx/>
              <a:buNone/>
            </a:pPr>
            <a:r>
              <a:rPr lang="pt-PT"/>
              <a:t>...Por tudo o que Nós acabamos de dizer, se compreende que a teoria socialista da propriedade colectiva deve absolutamente repudiar-se como prejudicial àqueles membros a que se quer socorrer, contrária aos direitos naturais dos indivíduos, como desnaturando as funções do Estado e perturbando a tranquilidade pública. Fique, pois, bem assente que o primeiro fundamento a estabelecer por todos aqueles que querem sinceramente o bem do povo é a inviolabilidade da propriedade particular. Expliquemos agora onde convém procurar o remédio tão desejado. ...O primeiro princípio a pôr em evidência é que o homem deve aceitar com paciência a sua condição: é impossível que na sociedade civil todos sejam elevados ao mesmo nível. É, sem dúvida, isto o que desejam os </a:t>
            </a:r>
            <a:r>
              <a:rPr lang="pt-PT" i="1"/>
              <a:t>Socialistas</a:t>
            </a:r>
            <a:r>
              <a:rPr lang="pt-PT"/>
              <a:t>; mas contra a natureza todos os esforços são vãos. Foi ela, realmente, que estabeleceu entre os homens diferenças tão multíplices como profundas; diferenças de inteligência, de talento, de habilidade, de saúde, de força; diferenças necessárias, de onde nasce espontaneamente a desigualdade das condições.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Text Box 2"/>
          <p:cNvSpPr txBox="1">
            <a:spLocks noChangeArrowheads="1"/>
          </p:cNvSpPr>
          <p:nvPr/>
        </p:nvSpPr>
        <p:spPr bwMode="auto">
          <a:xfrm>
            <a:off x="719138" y="431800"/>
            <a:ext cx="3744912" cy="793750"/>
          </a:xfrm>
          <a:prstGeom prst="rect">
            <a:avLst/>
          </a:prstGeom>
          <a:noFill/>
          <a:ln w="9525" algn="ctr">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Rerum Novarum</a:t>
            </a:r>
          </a:p>
        </p:txBody>
      </p:sp>
      <p:sp>
        <p:nvSpPr>
          <p:cNvPr id="485378" name="Rectangle 2"/>
          <p:cNvSpPr>
            <a:spLocks noChangeArrowheads="1"/>
          </p:cNvSpPr>
          <p:nvPr/>
        </p:nvSpPr>
        <p:spPr bwMode="auto">
          <a:xfrm>
            <a:off x="9793288" y="431800"/>
            <a:ext cx="2736850" cy="28892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1800">
                <a:effectLst>
                  <a:outerShdw blurRad="38100" dist="38100" dir="2700000" algn="tl">
                    <a:srgbClr val="000000"/>
                  </a:outerShdw>
                </a:effectLst>
              </a:rPr>
              <a:t>As Cartas de Direitos</a:t>
            </a:r>
          </a:p>
        </p:txBody>
      </p:sp>
      <p:pic>
        <p:nvPicPr>
          <p:cNvPr id="45060" name="Picture 4" descr="rerum"/>
          <p:cNvPicPr>
            <a:picLocks noChangeAspect="1" noChangeArrowheads="1"/>
          </p:cNvPicPr>
          <p:nvPr/>
        </p:nvPicPr>
        <p:blipFill>
          <a:blip r:embed="rId2" cstate="print"/>
          <a:srcRect/>
          <a:stretch>
            <a:fillRect/>
          </a:stretch>
        </p:blipFill>
        <p:spPr bwMode="auto">
          <a:xfrm>
            <a:off x="6624638" y="73025"/>
            <a:ext cx="977900" cy="1439863"/>
          </a:xfrm>
          <a:prstGeom prst="rect">
            <a:avLst/>
          </a:prstGeom>
          <a:noFill/>
          <a:ln w="9525">
            <a:noFill/>
            <a:miter lim="800000"/>
            <a:headEnd/>
            <a:tailEnd/>
          </a:ln>
        </p:spPr>
      </p:pic>
      <p:sp>
        <p:nvSpPr>
          <p:cNvPr id="45061" name="Rectangle 7"/>
          <p:cNvSpPr>
            <a:spLocks noChangeArrowheads="1"/>
          </p:cNvSpPr>
          <p:nvPr/>
        </p:nvSpPr>
        <p:spPr bwMode="auto">
          <a:xfrm>
            <a:off x="149225" y="1584325"/>
            <a:ext cx="12739688" cy="6226175"/>
          </a:xfrm>
          <a:prstGeom prst="rect">
            <a:avLst/>
          </a:prstGeom>
          <a:noFill/>
          <a:ln w="9525" algn="ctr">
            <a:noFill/>
            <a:miter lim="800000"/>
            <a:headEnd/>
            <a:tailEnd/>
          </a:ln>
        </p:spPr>
        <p:txBody>
          <a:bodyPr anchor="ctr">
            <a:spAutoFit/>
          </a:bodyPr>
          <a:lstStyle/>
          <a:p>
            <a:pPr>
              <a:lnSpc>
                <a:spcPct val="120000"/>
              </a:lnSpc>
              <a:buSzTx/>
              <a:buFontTx/>
              <a:buNone/>
            </a:pPr>
            <a:r>
              <a:rPr lang="pt-PT"/>
              <a:t>Esta desigualdade, por outro lado, reverte em proveito de todos, tanto da sociedade como dos indivíduos; ...e o que leva precisamente os homens a partilharem estas funções é, principalmente, a diferença das suas respectivas condições. ...O erro capital na questão presente é crer que as duas classes são inimigas natas uma da outra, como se a natureza tivesse armado os ricos e os pobres para se combaterem mutuamente num duelo obstinado. Isto é uma aberração tal, que é necessário colocar a verdade numa doutrina contrariamente oposta, porque, assim como no corpo humano os membros, apesar da sua diversidade, se adaptam maravilhosamente uns aos outros, de modo que formam um todo exactamente proporcionado e que se poderá chamar simétrico, assim também, na sociedade, as duas classes estão destinadas pela natureza a unirem-se harmoniosamente e a conservarem-se mutuamente em perfeito equilíbrio. Elas têm imperiosa necessidade uma da outra: não pode haver capital sem trabalho, nem trabalho sem capital.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Text Box 2"/>
          <p:cNvSpPr txBox="1">
            <a:spLocks noChangeArrowheads="1"/>
          </p:cNvSpPr>
          <p:nvPr/>
        </p:nvSpPr>
        <p:spPr bwMode="auto">
          <a:xfrm>
            <a:off x="719138" y="646113"/>
            <a:ext cx="3744912" cy="793750"/>
          </a:xfrm>
          <a:prstGeom prst="rect">
            <a:avLst/>
          </a:prstGeom>
          <a:noFill/>
          <a:ln w="9525" algn="ctr">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Rerum Novarum</a:t>
            </a:r>
          </a:p>
        </p:txBody>
      </p:sp>
      <p:sp>
        <p:nvSpPr>
          <p:cNvPr id="485378" name="Rectangle 2"/>
          <p:cNvSpPr>
            <a:spLocks noChangeArrowheads="1"/>
          </p:cNvSpPr>
          <p:nvPr/>
        </p:nvSpPr>
        <p:spPr bwMode="auto">
          <a:xfrm>
            <a:off x="9721850" y="719138"/>
            <a:ext cx="2736850" cy="28892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1800">
                <a:effectLst>
                  <a:outerShdw blurRad="38100" dist="38100" dir="2700000" algn="tl">
                    <a:srgbClr val="000000"/>
                  </a:outerShdw>
                </a:effectLst>
              </a:rPr>
              <a:t>As Cartas de Direitos</a:t>
            </a:r>
          </a:p>
        </p:txBody>
      </p:sp>
      <p:pic>
        <p:nvPicPr>
          <p:cNvPr id="46084" name="Picture 4" descr="rerum"/>
          <p:cNvPicPr>
            <a:picLocks noChangeAspect="1" noChangeArrowheads="1"/>
          </p:cNvPicPr>
          <p:nvPr/>
        </p:nvPicPr>
        <p:blipFill>
          <a:blip r:embed="rId2" cstate="print"/>
          <a:srcRect/>
          <a:stretch>
            <a:fillRect/>
          </a:stretch>
        </p:blipFill>
        <p:spPr bwMode="auto">
          <a:xfrm>
            <a:off x="6553200" y="215900"/>
            <a:ext cx="1076325" cy="1584325"/>
          </a:xfrm>
          <a:prstGeom prst="rect">
            <a:avLst/>
          </a:prstGeom>
          <a:noFill/>
          <a:ln w="9525">
            <a:noFill/>
            <a:miter lim="800000"/>
            <a:headEnd/>
            <a:tailEnd/>
          </a:ln>
        </p:spPr>
      </p:pic>
      <p:sp>
        <p:nvSpPr>
          <p:cNvPr id="46085" name="Rectangle 7"/>
          <p:cNvSpPr>
            <a:spLocks noChangeArrowheads="1"/>
          </p:cNvSpPr>
          <p:nvPr/>
        </p:nvSpPr>
        <p:spPr bwMode="auto">
          <a:xfrm>
            <a:off x="144463" y="1995488"/>
            <a:ext cx="12673012" cy="5349875"/>
          </a:xfrm>
          <a:prstGeom prst="rect">
            <a:avLst/>
          </a:prstGeom>
          <a:noFill/>
          <a:ln w="9525" algn="ctr">
            <a:noFill/>
            <a:miter lim="800000"/>
            <a:headEnd/>
            <a:tailEnd/>
          </a:ln>
        </p:spPr>
        <p:txBody>
          <a:bodyPr anchor="ctr">
            <a:spAutoFit/>
          </a:bodyPr>
          <a:lstStyle/>
          <a:p>
            <a:pPr>
              <a:lnSpc>
                <a:spcPct val="120000"/>
              </a:lnSpc>
              <a:buSzTx/>
              <a:buFontTx/>
              <a:buNone/>
            </a:pPr>
            <a:r>
              <a:rPr lang="pt-PT"/>
              <a:t>A concórdia traz consigo a ordem e a beleza; ao contrário, dum conflito perpétuo só podem resultar confusão e lutas selvagens. Ora, para dirimir este conflito e cortar o mal na sua raiz, as Instituições possuem uma virtude admirável e múltipla. E, primeiramente, toda a economia das verdades religiosas, de que a Igreja é guarda e intérprete, é de natureza a aproximar e reconciliar os ricos e os pobres, lembrando às duas classes os seus deveres mútuos e, primeiro que todos os outros, os que derivam da justiça. ...É por isso que os operários, abandonando o trabalho ou suspendendo-o por greves, ameaçam a tranquilidade pública; que os laços naturais da família afrouxam entre os trabalhadores; que se calca aos pés a religião dos operários, não lhes facilitando o cumprimento dos seus deveres para com Deus; ...É um dever principalíssimo dos governos o assegurar a propriedade particular por meio de leis sábias.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Text Box 2"/>
          <p:cNvSpPr txBox="1">
            <a:spLocks noChangeArrowheads="1"/>
          </p:cNvSpPr>
          <p:nvPr/>
        </p:nvSpPr>
        <p:spPr bwMode="auto">
          <a:xfrm>
            <a:off x="719138" y="215900"/>
            <a:ext cx="3744912" cy="793750"/>
          </a:xfrm>
          <a:prstGeom prst="rect">
            <a:avLst/>
          </a:prstGeom>
          <a:noFill/>
          <a:ln w="9525" algn="ctr">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Rerum Novarum</a:t>
            </a:r>
          </a:p>
        </p:txBody>
      </p:sp>
      <p:sp>
        <p:nvSpPr>
          <p:cNvPr id="485378" name="Rectangle 2"/>
          <p:cNvSpPr>
            <a:spLocks noChangeArrowheads="1"/>
          </p:cNvSpPr>
          <p:nvPr/>
        </p:nvSpPr>
        <p:spPr bwMode="auto">
          <a:xfrm>
            <a:off x="10152063" y="431800"/>
            <a:ext cx="2736850" cy="28892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1800">
                <a:effectLst>
                  <a:outerShdw blurRad="38100" dist="38100" dir="2700000" algn="tl">
                    <a:srgbClr val="000000"/>
                  </a:outerShdw>
                </a:effectLst>
              </a:rPr>
              <a:t>As Cartas de Direitos</a:t>
            </a:r>
          </a:p>
        </p:txBody>
      </p:sp>
      <p:pic>
        <p:nvPicPr>
          <p:cNvPr id="47108" name="Picture 4" descr="rerum"/>
          <p:cNvPicPr>
            <a:picLocks noChangeAspect="1" noChangeArrowheads="1"/>
          </p:cNvPicPr>
          <p:nvPr/>
        </p:nvPicPr>
        <p:blipFill>
          <a:blip r:embed="rId2" cstate="print"/>
          <a:srcRect/>
          <a:stretch>
            <a:fillRect/>
          </a:stretch>
        </p:blipFill>
        <p:spPr bwMode="auto">
          <a:xfrm>
            <a:off x="9145588" y="73025"/>
            <a:ext cx="782637" cy="1152525"/>
          </a:xfrm>
          <a:prstGeom prst="rect">
            <a:avLst/>
          </a:prstGeom>
          <a:noFill/>
          <a:ln w="9525">
            <a:noFill/>
            <a:miter lim="800000"/>
            <a:headEnd/>
            <a:tailEnd/>
          </a:ln>
        </p:spPr>
      </p:pic>
      <p:sp>
        <p:nvSpPr>
          <p:cNvPr id="47109" name="Rectangle 7"/>
          <p:cNvSpPr>
            <a:spLocks noChangeArrowheads="1"/>
          </p:cNvSpPr>
          <p:nvPr/>
        </p:nvSpPr>
        <p:spPr bwMode="auto">
          <a:xfrm>
            <a:off x="142875" y="1152525"/>
            <a:ext cx="12746038" cy="6664325"/>
          </a:xfrm>
          <a:prstGeom prst="rect">
            <a:avLst/>
          </a:prstGeom>
          <a:noFill/>
          <a:ln w="9525" algn="ctr">
            <a:noFill/>
            <a:miter lim="800000"/>
            <a:headEnd/>
            <a:tailEnd/>
          </a:ln>
        </p:spPr>
        <p:txBody>
          <a:bodyPr anchor="ctr">
            <a:spAutoFit/>
          </a:bodyPr>
          <a:lstStyle/>
          <a:p>
            <a:pPr>
              <a:lnSpc>
                <a:spcPct val="120000"/>
              </a:lnSpc>
              <a:buSzTx/>
              <a:buFontTx/>
              <a:buNone/>
            </a:pPr>
            <a:r>
              <a:rPr lang="pt-PT"/>
              <a:t>...a maior parte dos operários quereriam melhorar de condição por meios honestos sem prejudicar a ninguém; todavia, não poucos há que, embebidos de máximas falsas e desejosos de novidade, procuram a todo o custo excitar e impelir os outros a violências. Intervenha portanto a autoridade do Estado, e, reprimindo os agitadores, preserve os bons operários do perigo da sedução e os legítimos patrões de serem despojados do que é seu. O trabalho muito prolongado e pesado e uma retribuição mesquinha dão, não poucas vezes, aos operários ocasião de greves. É preciso que o Estado ponha cobro a esta desordem grave e frequente, porque estas greves causam dano não só aos patrões e aos mesmos operários, mas também ao comércio e aos interesses comuns; e em razão das violências e tumultos, a que de ordinário dão ocasião, põem muitas vezes em risco a tranquilidade pública. O remédio, portanto, nesta parte, mais eficaz e salutar é prevenir o mal com a autoridade das leis, e impedir a explosão, removendo a tempo as causas de que se prevê que hão de nascer os conflitos entre os operários e os patrões.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Text Box 2"/>
          <p:cNvSpPr txBox="1">
            <a:spLocks noChangeArrowheads="1"/>
          </p:cNvSpPr>
          <p:nvPr/>
        </p:nvSpPr>
        <p:spPr bwMode="auto">
          <a:xfrm>
            <a:off x="719138" y="215900"/>
            <a:ext cx="3744912" cy="793750"/>
          </a:xfrm>
          <a:prstGeom prst="rect">
            <a:avLst/>
          </a:prstGeom>
          <a:noFill/>
          <a:ln w="9525" algn="ctr">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Rerum Novarum</a:t>
            </a:r>
          </a:p>
        </p:txBody>
      </p:sp>
      <p:sp>
        <p:nvSpPr>
          <p:cNvPr id="485378" name="Rectangle 2"/>
          <p:cNvSpPr>
            <a:spLocks noChangeArrowheads="1"/>
          </p:cNvSpPr>
          <p:nvPr/>
        </p:nvSpPr>
        <p:spPr bwMode="auto">
          <a:xfrm>
            <a:off x="10152063" y="431800"/>
            <a:ext cx="2736850" cy="28892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1800">
                <a:effectLst>
                  <a:outerShdw blurRad="38100" dist="38100" dir="2700000" algn="tl">
                    <a:srgbClr val="000000"/>
                  </a:outerShdw>
                </a:effectLst>
              </a:rPr>
              <a:t>As Cartas de Direitos</a:t>
            </a:r>
          </a:p>
        </p:txBody>
      </p:sp>
      <p:pic>
        <p:nvPicPr>
          <p:cNvPr id="48132" name="Picture 4" descr="rerum"/>
          <p:cNvPicPr>
            <a:picLocks noChangeAspect="1" noChangeArrowheads="1"/>
          </p:cNvPicPr>
          <p:nvPr/>
        </p:nvPicPr>
        <p:blipFill>
          <a:blip r:embed="rId2" cstate="print"/>
          <a:srcRect/>
          <a:stretch>
            <a:fillRect/>
          </a:stretch>
        </p:blipFill>
        <p:spPr bwMode="auto">
          <a:xfrm>
            <a:off x="9145588" y="73025"/>
            <a:ext cx="782637" cy="1152525"/>
          </a:xfrm>
          <a:prstGeom prst="rect">
            <a:avLst/>
          </a:prstGeom>
          <a:noFill/>
          <a:ln w="9525">
            <a:noFill/>
            <a:miter lim="800000"/>
            <a:headEnd/>
            <a:tailEnd/>
          </a:ln>
        </p:spPr>
      </p:pic>
      <p:sp>
        <p:nvSpPr>
          <p:cNvPr id="48133" name="Rectangle 7"/>
          <p:cNvSpPr>
            <a:spLocks noChangeArrowheads="1"/>
          </p:cNvSpPr>
          <p:nvPr/>
        </p:nvSpPr>
        <p:spPr bwMode="auto">
          <a:xfrm>
            <a:off x="144463" y="1152525"/>
            <a:ext cx="12746037" cy="6664325"/>
          </a:xfrm>
          <a:prstGeom prst="rect">
            <a:avLst/>
          </a:prstGeom>
          <a:noFill/>
          <a:ln w="9525" algn="ctr">
            <a:noFill/>
            <a:miter lim="800000"/>
            <a:headEnd/>
            <a:tailEnd/>
          </a:ln>
        </p:spPr>
        <p:txBody>
          <a:bodyPr anchor="ctr">
            <a:spAutoFit/>
          </a:bodyPr>
          <a:lstStyle/>
          <a:p>
            <a:pPr>
              <a:lnSpc>
                <a:spcPct val="120000"/>
              </a:lnSpc>
              <a:buSzTx/>
              <a:buFontTx/>
              <a:buNone/>
            </a:pPr>
            <a:r>
              <a:rPr lang="pt-PT"/>
              <a:t>...em nenhuma outra época se viu tão grande multiplicidade de associações de todo o género, principalmente de associações operárias. ...governadas por chefes ocultos, e que obedecem a uma palavra de ordem igualmente hostil ao nome cristão e à segurança das nações: que, depois de terem açambarcado todas as empresas, se há operários que recusam entrar em seu seio, elas fazem-lhe expiar a sua recusa pela miséria. Neste estado de coisas, os operários cristãos não têm remédio senão escolher entre estes dois partidos: ou darem os seus nomes a sociedades de que a religião tem tudo a temer, ou organizarem-se eles próprios e unirem as suas forças para poderem sacudir denodadamente um jugo tão injusto e tão intolerável. Haverá homens, verdadeiramente empenhados em arrancar o supremo bem da humanidade a um perigo iminente, que possam ter a menor dúvida de que é necessário optar por esse último partido? .... Eis o carácter com que Nosso Senhor Jesus Cristo quis que se distinguisse o cristão do pagão: «Os pagãos procuram todas estas coisas... procurai primeiro o reino de Deus, e todas estas coisas vos serão dadas por acréscimo» (Mt 6,32-33).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ChangeArrowheads="1"/>
          </p:cNvSpPr>
          <p:nvPr/>
        </p:nvSpPr>
        <p:spPr bwMode="auto">
          <a:xfrm>
            <a:off x="9218613" y="144463"/>
            <a:ext cx="352742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626691" name="Rectangle 3"/>
          <p:cNvSpPr>
            <a:spLocks noChangeArrowheads="1"/>
          </p:cNvSpPr>
          <p:nvPr/>
        </p:nvSpPr>
        <p:spPr bwMode="auto">
          <a:xfrm>
            <a:off x="144463" y="360363"/>
            <a:ext cx="9001125" cy="2520950"/>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6600">
                <a:effectLst>
                  <a:outerShdw blurRad="38100" dist="38100" dir="2700000" algn="tl">
                    <a:srgbClr val="000000"/>
                  </a:outerShdw>
                </a:effectLst>
                <a:latin typeface="Monotype Corsiva" pitchFamily="66" charset="0"/>
              </a:rPr>
              <a:t>Constitución Política de los Estados Unidos Mexicanos </a:t>
            </a:r>
          </a:p>
          <a:p>
            <a:pPr marL="342900" indent="-342900" algn="ctr" eaLnBrk="1" hangingPunct="1">
              <a:buClr>
                <a:schemeClr val="hlink"/>
              </a:buClr>
              <a:buSzPct val="65000"/>
              <a:buFont typeface="Wingdings" pitchFamily="2" charset="2"/>
              <a:buNone/>
              <a:defRPr/>
            </a:pPr>
            <a:r>
              <a:rPr lang="pt-BR" sz="3200">
                <a:effectLst>
                  <a:outerShdw blurRad="38100" dist="38100" dir="2700000" algn="tl">
                    <a:srgbClr val="000000"/>
                  </a:outerShdw>
                </a:effectLst>
                <a:latin typeface="Monotype Corsiva" pitchFamily="66" charset="0"/>
              </a:rPr>
              <a:t>5 de fevereiro de 1917</a:t>
            </a:r>
          </a:p>
        </p:txBody>
      </p:sp>
      <p:pic>
        <p:nvPicPr>
          <p:cNvPr id="49156" name="Picture 4" descr="cons1917-1"/>
          <p:cNvPicPr>
            <a:picLocks noChangeAspect="1" noChangeArrowheads="1"/>
          </p:cNvPicPr>
          <p:nvPr/>
        </p:nvPicPr>
        <p:blipFill>
          <a:blip r:embed="rId3" cstate="print"/>
          <a:srcRect/>
          <a:stretch>
            <a:fillRect/>
          </a:stretch>
        </p:blipFill>
        <p:spPr bwMode="auto">
          <a:xfrm>
            <a:off x="7705725" y="3097213"/>
            <a:ext cx="3155950" cy="4535487"/>
          </a:xfrm>
          <a:prstGeom prst="rect">
            <a:avLst/>
          </a:prstGeom>
          <a:noFill/>
          <a:ln w="9525">
            <a:noFill/>
            <a:miter lim="800000"/>
            <a:headEnd/>
            <a:tailEnd/>
          </a:ln>
        </p:spPr>
      </p:pic>
      <p:pic>
        <p:nvPicPr>
          <p:cNvPr id="49157" name="Picture 5" descr="5-de-febrero-de-1917-proclaman-la-constitucion-de-mexico"/>
          <p:cNvPicPr>
            <a:picLocks noChangeAspect="1" noChangeArrowheads="1"/>
          </p:cNvPicPr>
          <p:nvPr/>
        </p:nvPicPr>
        <p:blipFill>
          <a:blip r:embed="rId4" cstate="print"/>
          <a:srcRect/>
          <a:stretch>
            <a:fillRect/>
          </a:stretch>
        </p:blipFill>
        <p:spPr bwMode="auto">
          <a:xfrm>
            <a:off x="10225088" y="720725"/>
            <a:ext cx="1727200" cy="1727200"/>
          </a:xfrm>
          <a:prstGeom prst="rect">
            <a:avLst/>
          </a:prstGeom>
          <a:noFill/>
          <a:ln w="9525">
            <a:noFill/>
            <a:miter lim="800000"/>
            <a:headEnd/>
            <a:tailEnd/>
          </a:ln>
        </p:spPr>
      </p:pic>
      <p:pic>
        <p:nvPicPr>
          <p:cNvPr id="49158" name="Picture 6" descr="081"/>
          <p:cNvPicPr>
            <a:picLocks noChangeAspect="1" noChangeArrowheads="1"/>
          </p:cNvPicPr>
          <p:nvPr/>
        </p:nvPicPr>
        <p:blipFill>
          <a:blip r:embed="rId5" cstate="print"/>
          <a:srcRect/>
          <a:stretch>
            <a:fillRect/>
          </a:stretch>
        </p:blipFill>
        <p:spPr bwMode="auto">
          <a:xfrm>
            <a:off x="1152525" y="3600450"/>
            <a:ext cx="4968875" cy="3549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ChangeArrowheads="1"/>
          </p:cNvSpPr>
          <p:nvPr/>
        </p:nvSpPr>
        <p:spPr bwMode="auto">
          <a:xfrm>
            <a:off x="9218613" y="144463"/>
            <a:ext cx="352742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628739" name="Rectangle 3"/>
          <p:cNvSpPr>
            <a:spLocks noChangeArrowheads="1"/>
          </p:cNvSpPr>
          <p:nvPr/>
        </p:nvSpPr>
        <p:spPr bwMode="auto">
          <a:xfrm>
            <a:off x="73025" y="144463"/>
            <a:ext cx="9072563" cy="792162"/>
          </a:xfrm>
          <a:prstGeom prst="rect">
            <a:avLst/>
          </a:prstGeom>
          <a:noFill/>
          <a:ln w="9525">
            <a:noFill/>
            <a:miter lim="800000"/>
            <a:headEnd/>
            <a:tailEnd/>
          </a:ln>
          <a:effectLst/>
        </p:spPr>
        <p:txBody>
          <a:bodyPr/>
          <a:lstStyle/>
          <a:p>
            <a:pPr marL="342900" indent="-342900" algn="ctr" eaLnBrk="1" hangingPunct="1">
              <a:lnSpc>
                <a:spcPct val="120000"/>
              </a:lnSpc>
              <a:buClr>
                <a:schemeClr val="hlink"/>
              </a:buClr>
              <a:buSzPct val="65000"/>
              <a:buFont typeface="Wingdings" pitchFamily="2" charset="2"/>
              <a:buNone/>
              <a:defRPr/>
            </a:pPr>
            <a:r>
              <a:rPr lang="pt-BR" sz="3400">
                <a:effectLst>
                  <a:outerShdw blurRad="38100" dist="38100" dir="2700000" algn="tl">
                    <a:srgbClr val="000000"/>
                  </a:outerShdw>
                </a:effectLst>
                <a:latin typeface="Monotype Corsiva" pitchFamily="66" charset="0"/>
              </a:rPr>
              <a:t>Constitución Política de los Estados Unidos Mexicanos</a:t>
            </a:r>
            <a:r>
              <a:rPr lang="pt-BR" sz="4000">
                <a:effectLst>
                  <a:outerShdw blurRad="38100" dist="38100" dir="2700000" algn="tl">
                    <a:srgbClr val="000000"/>
                  </a:outerShdw>
                </a:effectLst>
                <a:latin typeface="Monotype Corsiva" pitchFamily="66" charset="0"/>
              </a:rPr>
              <a:t> </a:t>
            </a:r>
          </a:p>
        </p:txBody>
      </p:sp>
      <p:pic>
        <p:nvPicPr>
          <p:cNvPr id="50180" name="Picture 4" descr="5-de-febrero-de-1917-proclaman-la-constitucion-de-mexico"/>
          <p:cNvPicPr>
            <a:picLocks noChangeAspect="1" noChangeArrowheads="1"/>
          </p:cNvPicPr>
          <p:nvPr/>
        </p:nvPicPr>
        <p:blipFill>
          <a:blip r:embed="rId3" cstate="print"/>
          <a:srcRect/>
          <a:stretch>
            <a:fillRect/>
          </a:stretch>
        </p:blipFill>
        <p:spPr bwMode="auto">
          <a:xfrm>
            <a:off x="9793288" y="720725"/>
            <a:ext cx="2232025" cy="2232025"/>
          </a:xfrm>
          <a:prstGeom prst="rect">
            <a:avLst/>
          </a:prstGeom>
          <a:noFill/>
          <a:ln w="9525">
            <a:noFill/>
            <a:miter lim="800000"/>
            <a:headEnd/>
            <a:tailEnd/>
          </a:ln>
        </p:spPr>
      </p:pic>
      <p:sp>
        <p:nvSpPr>
          <p:cNvPr id="50181" name="Rectangle 5"/>
          <p:cNvSpPr>
            <a:spLocks noChangeArrowheads="1"/>
          </p:cNvSpPr>
          <p:nvPr/>
        </p:nvSpPr>
        <p:spPr bwMode="auto">
          <a:xfrm>
            <a:off x="720725" y="865188"/>
            <a:ext cx="7870825" cy="2574925"/>
          </a:xfrm>
          <a:prstGeom prst="rect">
            <a:avLst/>
          </a:prstGeom>
          <a:noFill/>
          <a:ln w="9525" algn="ctr">
            <a:noFill/>
            <a:miter lim="800000"/>
            <a:headEnd/>
            <a:tailEnd/>
          </a:ln>
        </p:spPr>
        <p:txBody>
          <a:bodyPr wrap="none" anchor="ctr">
            <a:spAutoFit/>
          </a:bodyPr>
          <a:lstStyle/>
          <a:p>
            <a:pPr algn="ctr">
              <a:lnSpc>
                <a:spcPct val="120000"/>
              </a:lnSpc>
              <a:buFontTx/>
              <a:buNone/>
            </a:pPr>
            <a:r>
              <a:rPr lang="es-ES"/>
              <a:t>QUE REFORMA LA DE 5 DE FEBRERO DE 1857</a:t>
            </a:r>
            <a:endParaRPr lang="pt-BR"/>
          </a:p>
          <a:p>
            <a:pPr algn="ctr">
              <a:lnSpc>
                <a:spcPct val="120000"/>
              </a:lnSpc>
              <a:buFontTx/>
              <a:buNone/>
            </a:pPr>
            <a:r>
              <a:rPr lang="es-ES"/>
              <a:t>VENUSTIANO CARRANZA, Primer Jefe del Ejército</a:t>
            </a:r>
            <a:endParaRPr lang="pt-BR"/>
          </a:p>
          <a:p>
            <a:pPr algn="ctr">
              <a:lnSpc>
                <a:spcPct val="120000"/>
              </a:lnSpc>
              <a:buFontTx/>
              <a:buNone/>
            </a:pPr>
            <a:r>
              <a:rPr lang="es-ES"/>
              <a:t>Constitucionalista, Encargado del Poder Ejecutivo </a:t>
            </a:r>
          </a:p>
          <a:p>
            <a:pPr algn="ctr">
              <a:lnSpc>
                <a:spcPct val="120000"/>
              </a:lnSpc>
              <a:buFontTx/>
              <a:buNone/>
            </a:pPr>
            <a:r>
              <a:rPr lang="es-ES"/>
              <a:t>de Los Estados Unidos Mexicanos, hago saber:</a:t>
            </a:r>
            <a:endParaRPr lang="pt-BR"/>
          </a:p>
          <a:p>
            <a:pPr algn="ctr">
              <a:lnSpc>
                <a:spcPct val="120000"/>
              </a:lnSpc>
              <a:buFontTx/>
              <a:buNone/>
            </a:pPr>
            <a:r>
              <a:rPr lang="es-ES" sz="2000"/>
              <a:t>[Texto conforme al </a:t>
            </a:r>
            <a:r>
              <a:rPr lang="es-ES" sz="2000" i="1"/>
              <a:t>Diario Oficial</a:t>
            </a:r>
            <a:r>
              <a:rPr lang="es-ES" sz="2000"/>
              <a:t>, Tomo V, 4ª. Época, No.</a:t>
            </a:r>
            <a:endParaRPr lang="pt-BR" sz="2000"/>
          </a:p>
          <a:p>
            <a:pPr algn="ctr">
              <a:lnSpc>
                <a:spcPct val="120000"/>
              </a:lnSpc>
              <a:buFontTx/>
              <a:buNone/>
            </a:pPr>
            <a:r>
              <a:rPr lang="es-ES" sz="2000"/>
              <a:t>30, Lunes 5 de febrero de 1917, pp.149-161.]</a:t>
            </a:r>
          </a:p>
        </p:txBody>
      </p:sp>
      <p:pic>
        <p:nvPicPr>
          <p:cNvPr id="50182" name="Picture 6" descr="428px-Venustiano_Carranza_de_la_Garza%252C_portrait"/>
          <p:cNvPicPr>
            <a:picLocks noChangeAspect="1" noChangeArrowheads="1"/>
          </p:cNvPicPr>
          <p:nvPr/>
        </p:nvPicPr>
        <p:blipFill>
          <a:blip r:embed="rId4" cstate="print"/>
          <a:srcRect/>
          <a:stretch>
            <a:fillRect/>
          </a:stretch>
        </p:blipFill>
        <p:spPr bwMode="auto">
          <a:xfrm>
            <a:off x="144463" y="3746500"/>
            <a:ext cx="2673350" cy="3743325"/>
          </a:xfrm>
          <a:prstGeom prst="rect">
            <a:avLst/>
          </a:prstGeom>
          <a:noFill/>
          <a:ln w="9525">
            <a:noFill/>
            <a:miter lim="800000"/>
            <a:headEnd/>
            <a:tailEnd/>
          </a:ln>
        </p:spPr>
      </p:pic>
      <p:sp>
        <p:nvSpPr>
          <p:cNvPr id="50183" name="Rectangle 7"/>
          <p:cNvSpPr>
            <a:spLocks noChangeArrowheads="1"/>
          </p:cNvSpPr>
          <p:nvPr/>
        </p:nvSpPr>
        <p:spPr bwMode="auto">
          <a:xfrm>
            <a:off x="2952750" y="3600450"/>
            <a:ext cx="9793288" cy="4108450"/>
          </a:xfrm>
          <a:prstGeom prst="rect">
            <a:avLst/>
          </a:prstGeom>
          <a:noFill/>
          <a:ln w="9525" algn="ctr">
            <a:noFill/>
            <a:miter lim="800000"/>
            <a:headEnd/>
            <a:tailEnd/>
          </a:ln>
        </p:spPr>
        <p:txBody>
          <a:bodyPr anchor="ctr">
            <a:spAutoFit/>
          </a:bodyPr>
          <a:lstStyle/>
          <a:p>
            <a:pPr algn="l">
              <a:lnSpc>
                <a:spcPct val="120000"/>
              </a:lnSpc>
              <a:buFontTx/>
              <a:buNone/>
            </a:pPr>
            <a:r>
              <a:rPr lang="es-ES" sz="2200" u="sng"/>
              <a:t>Título 1</a:t>
            </a:r>
          </a:p>
          <a:p>
            <a:pPr algn="l">
              <a:lnSpc>
                <a:spcPct val="120000"/>
              </a:lnSpc>
              <a:buFontTx/>
              <a:buNone/>
            </a:pPr>
            <a:r>
              <a:rPr lang="es-ES" sz="2200"/>
              <a:t>CAPITULO I - DE LAS GARANTIAS INDIVIDUALES</a:t>
            </a:r>
            <a:r>
              <a:rPr lang="pt-BR" sz="2200"/>
              <a:t> </a:t>
            </a:r>
          </a:p>
          <a:p>
            <a:pPr algn="l">
              <a:lnSpc>
                <a:spcPct val="120000"/>
              </a:lnSpc>
              <a:buFontTx/>
              <a:buNone/>
            </a:pPr>
            <a:r>
              <a:rPr lang="es-ES" sz="2200"/>
              <a:t>CAPITULO II - DE LOS MEXICANOS</a:t>
            </a:r>
          </a:p>
          <a:p>
            <a:pPr algn="l">
              <a:lnSpc>
                <a:spcPct val="120000"/>
              </a:lnSpc>
              <a:buFontTx/>
              <a:buNone/>
            </a:pPr>
            <a:r>
              <a:rPr lang="es-ES" sz="2200"/>
              <a:t>CAPITULO III - DE LOS EXTRANJEROS</a:t>
            </a:r>
          </a:p>
          <a:p>
            <a:pPr algn="l">
              <a:lnSpc>
                <a:spcPct val="120000"/>
              </a:lnSpc>
              <a:buFontTx/>
              <a:buNone/>
            </a:pPr>
            <a:r>
              <a:rPr lang="es-ES" sz="2200"/>
              <a:t>CAPITULO IV - DE LOS CIUDADANOS MEXICANOS</a:t>
            </a:r>
          </a:p>
          <a:p>
            <a:pPr algn="l">
              <a:lnSpc>
                <a:spcPct val="120000"/>
              </a:lnSpc>
              <a:buFontTx/>
              <a:buNone/>
            </a:pPr>
            <a:r>
              <a:rPr lang="es-ES" sz="2200" u="sng"/>
              <a:t>Título 2</a:t>
            </a:r>
          </a:p>
          <a:p>
            <a:pPr>
              <a:lnSpc>
                <a:spcPct val="120000"/>
              </a:lnSpc>
              <a:buFontTx/>
              <a:buNone/>
            </a:pPr>
            <a:r>
              <a:rPr lang="es-ES" sz="2200"/>
              <a:t>CAPITULO I - DE LA SOBERANÍA NACIONAL Y DE LA FORMA DE GOBIERNO</a:t>
            </a:r>
            <a:r>
              <a:rPr lang="pt-BR" sz="2200"/>
              <a:t> </a:t>
            </a:r>
            <a:endParaRPr lang="es-ES" sz="2200"/>
          </a:p>
          <a:p>
            <a:pPr>
              <a:lnSpc>
                <a:spcPct val="120000"/>
              </a:lnSpc>
              <a:buFontTx/>
              <a:buNone/>
            </a:pPr>
            <a:r>
              <a:rPr lang="es-ES" sz="2200"/>
              <a:t>CAPITULO II - DE LAS PARTES INTEGRANTES DE LA FEDERACION Y DEL TERRITORIO NACIONAL </a:t>
            </a:r>
            <a:endParaRPr lang="pt-BR" sz="220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ChangeArrowheads="1"/>
          </p:cNvSpPr>
          <p:nvPr/>
        </p:nvSpPr>
        <p:spPr bwMode="auto">
          <a:xfrm>
            <a:off x="9937750" y="144463"/>
            <a:ext cx="2879725" cy="287337"/>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1800">
                <a:effectLst>
                  <a:outerShdw blurRad="38100" dist="38100" dir="2700000" algn="tl">
                    <a:srgbClr val="000000"/>
                  </a:outerShdw>
                </a:effectLst>
              </a:rPr>
              <a:t>As Cartas de Direitos</a:t>
            </a:r>
          </a:p>
        </p:txBody>
      </p:sp>
      <p:sp>
        <p:nvSpPr>
          <p:cNvPr id="630787" name="Rectangle 3"/>
          <p:cNvSpPr>
            <a:spLocks noChangeArrowheads="1"/>
          </p:cNvSpPr>
          <p:nvPr/>
        </p:nvSpPr>
        <p:spPr bwMode="auto">
          <a:xfrm>
            <a:off x="73025" y="144463"/>
            <a:ext cx="9072563" cy="792162"/>
          </a:xfrm>
          <a:prstGeom prst="rect">
            <a:avLst/>
          </a:prstGeom>
          <a:noFill/>
          <a:ln w="9525">
            <a:noFill/>
            <a:miter lim="800000"/>
            <a:headEnd/>
            <a:tailEnd/>
          </a:ln>
          <a:effectLst/>
        </p:spPr>
        <p:txBody>
          <a:bodyPr/>
          <a:lstStyle/>
          <a:p>
            <a:pPr marL="342900" indent="-342900" algn="ctr" eaLnBrk="1" hangingPunct="1">
              <a:lnSpc>
                <a:spcPct val="120000"/>
              </a:lnSpc>
              <a:buClr>
                <a:schemeClr val="hlink"/>
              </a:buClr>
              <a:buSzPct val="65000"/>
              <a:buFont typeface="Wingdings" pitchFamily="2" charset="2"/>
              <a:buNone/>
              <a:defRPr/>
            </a:pPr>
            <a:r>
              <a:rPr lang="pt-BR" sz="3400">
                <a:effectLst>
                  <a:outerShdw blurRad="38100" dist="38100" dir="2700000" algn="tl">
                    <a:srgbClr val="000000"/>
                  </a:outerShdw>
                </a:effectLst>
                <a:latin typeface="Monotype Corsiva" pitchFamily="66" charset="0"/>
              </a:rPr>
              <a:t>Constitución Política de los Estados Unidos Mexicanos</a:t>
            </a:r>
            <a:r>
              <a:rPr lang="pt-BR" sz="4000">
                <a:effectLst>
                  <a:outerShdw blurRad="38100" dist="38100" dir="2700000" algn="tl">
                    <a:srgbClr val="000000"/>
                  </a:outerShdw>
                </a:effectLst>
                <a:latin typeface="Monotype Corsiva" pitchFamily="66" charset="0"/>
              </a:rPr>
              <a:t> </a:t>
            </a:r>
          </a:p>
        </p:txBody>
      </p:sp>
      <p:pic>
        <p:nvPicPr>
          <p:cNvPr id="51204" name="Picture 4" descr="5-de-febrero-de-1917-proclaman-la-constitucion-de-mexico"/>
          <p:cNvPicPr>
            <a:picLocks noChangeAspect="1" noChangeArrowheads="1"/>
          </p:cNvPicPr>
          <p:nvPr/>
        </p:nvPicPr>
        <p:blipFill>
          <a:blip r:embed="rId3" cstate="print"/>
          <a:srcRect/>
          <a:stretch>
            <a:fillRect/>
          </a:stretch>
        </p:blipFill>
        <p:spPr bwMode="auto">
          <a:xfrm>
            <a:off x="10801350" y="1296988"/>
            <a:ext cx="1727200" cy="1727200"/>
          </a:xfrm>
          <a:prstGeom prst="rect">
            <a:avLst/>
          </a:prstGeom>
          <a:noFill/>
          <a:ln w="9525">
            <a:noFill/>
            <a:miter lim="800000"/>
            <a:headEnd/>
            <a:tailEnd/>
          </a:ln>
        </p:spPr>
      </p:pic>
      <p:pic>
        <p:nvPicPr>
          <p:cNvPr id="51205" name="Picture 5" descr="428px-Venustiano_Carranza_de_la_Garza%252C_portrait"/>
          <p:cNvPicPr>
            <a:picLocks noChangeAspect="1" noChangeArrowheads="1"/>
          </p:cNvPicPr>
          <p:nvPr/>
        </p:nvPicPr>
        <p:blipFill>
          <a:blip r:embed="rId4" cstate="print"/>
          <a:srcRect/>
          <a:stretch>
            <a:fillRect/>
          </a:stretch>
        </p:blipFill>
        <p:spPr bwMode="auto">
          <a:xfrm>
            <a:off x="10801350" y="4176713"/>
            <a:ext cx="1800225" cy="2520950"/>
          </a:xfrm>
          <a:prstGeom prst="rect">
            <a:avLst/>
          </a:prstGeom>
          <a:noFill/>
          <a:ln w="9525">
            <a:noFill/>
            <a:miter lim="800000"/>
            <a:headEnd/>
            <a:tailEnd/>
          </a:ln>
        </p:spPr>
      </p:pic>
      <p:sp>
        <p:nvSpPr>
          <p:cNvPr id="51206" name="Rectangle 6"/>
          <p:cNvSpPr>
            <a:spLocks noChangeArrowheads="1"/>
          </p:cNvSpPr>
          <p:nvPr/>
        </p:nvSpPr>
        <p:spPr bwMode="auto">
          <a:xfrm>
            <a:off x="217488" y="1228725"/>
            <a:ext cx="10296525" cy="6116638"/>
          </a:xfrm>
          <a:prstGeom prst="rect">
            <a:avLst/>
          </a:prstGeom>
          <a:noFill/>
          <a:ln w="9525" algn="ctr">
            <a:noFill/>
            <a:miter lim="800000"/>
            <a:headEnd/>
            <a:tailEnd/>
          </a:ln>
        </p:spPr>
        <p:txBody>
          <a:bodyPr anchor="ctr">
            <a:spAutoFit/>
          </a:bodyPr>
          <a:lstStyle/>
          <a:p>
            <a:pPr>
              <a:lnSpc>
                <a:spcPct val="120000"/>
              </a:lnSpc>
              <a:buFontTx/>
              <a:buNone/>
            </a:pPr>
            <a:r>
              <a:rPr lang="es-ES" sz="2200" u="sng"/>
              <a:t>Título 3</a:t>
            </a:r>
            <a:r>
              <a:rPr lang="es-ES" sz="2200"/>
              <a:t> </a:t>
            </a:r>
          </a:p>
          <a:p>
            <a:pPr>
              <a:lnSpc>
                <a:spcPct val="120000"/>
              </a:lnSpc>
              <a:buFontTx/>
              <a:buNone/>
            </a:pPr>
            <a:r>
              <a:rPr lang="es-ES" sz="2200"/>
              <a:t>CAPITULO I - DE LA DIVISION DE PODERES </a:t>
            </a:r>
          </a:p>
          <a:p>
            <a:pPr>
              <a:lnSpc>
                <a:spcPct val="120000"/>
              </a:lnSpc>
              <a:buFontTx/>
              <a:buNone/>
            </a:pPr>
            <a:r>
              <a:rPr lang="es-ES" sz="2200"/>
              <a:t>CAPITULO II - DEL PODER LEGISLATIVO</a:t>
            </a:r>
          </a:p>
          <a:p>
            <a:pPr>
              <a:lnSpc>
                <a:spcPct val="120000"/>
              </a:lnSpc>
              <a:buFontTx/>
              <a:buNone/>
            </a:pPr>
            <a:r>
              <a:rPr lang="es-ES" sz="2200"/>
              <a:t>	SECCION I - DE LA ELECCION E INSTALACION DEL CONGRESO</a:t>
            </a:r>
          </a:p>
          <a:p>
            <a:pPr algn="l">
              <a:lnSpc>
                <a:spcPct val="120000"/>
              </a:lnSpc>
              <a:buFontTx/>
              <a:buNone/>
            </a:pPr>
            <a:r>
              <a:rPr lang="es-ES" sz="2200"/>
              <a:t>	SECCION II - DE LA INICIATIVA Y FORMACION DE LAS LEYES</a:t>
            </a:r>
          </a:p>
          <a:p>
            <a:pPr algn="l">
              <a:lnSpc>
                <a:spcPct val="120000"/>
              </a:lnSpc>
              <a:buFontTx/>
              <a:buNone/>
            </a:pPr>
            <a:r>
              <a:rPr lang="es-ES" sz="2200"/>
              <a:t>	SECCION III - DE LAS FACULTADES DEL CONGRESO</a:t>
            </a:r>
          </a:p>
          <a:p>
            <a:pPr algn="l">
              <a:lnSpc>
                <a:spcPct val="120000"/>
              </a:lnSpc>
              <a:buFontTx/>
              <a:buNone/>
            </a:pPr>
            <a:r>
              <a:rPr lang="es-ES" sz="2200"/>
              <a:t>	SECCION IV - DE LA COMISION PERMANENTE</a:t>
            </a:r>
            <a:r>
              <a:rPr lang="pt-BR" sz="2200"/>
              <a:t> </a:t>
            </a:r>
          </a:p>
          <a:p>
            <a:pPr>
              <a:lnSpc>
                <a:spcPct val="120000"/>
              </a:lnSpc>
              <a:buFontTx/>
              <a:buNone/>
            </a:pPr>
            <a:r>
              <a:rPr lang="es-ES" sz="2200"/>
              <a:t>CAPITULO III - DEL PODER EJECUTIVO</a:t>
            </a:r>
          </a:p>
          <a:p>
            <a:pPr>
              <a:lnSpc>
                <a:spcPct val="120000"/>
              </a:lnSpc>
              <a:buFontTx/>
              <a:buNone/>
            </a:pPr>
            <a:r>
              <a:rPr lang="es-ES" sz="2200"/>
              <a:t>CAPITULO IV - DEL PODER JUDICIAL</a:t>
            </a:r>
          </a:p>
          <a:p>
            <a:pPr>
              <a:lnSpc>
                <a:spcPct val="120000"/>
              </a:lnSpc>
              <a:buFontTx/>
              <a:buNone/>
            </a:pPr>
            <a:r>
              <a:rPr lang="es-ES" sz="2200" u="sng"/>
              <a:t>Título 4</a:t>
            </a:r>
          </a:p>
          <a:p>
            <a:pPr>
              <a:lnSpc>
                <a:spcPct val="120000"/>
              </a:lnSpc>
              <a:buFontTx/>
              <a:buNone/>
            </a:pPr>
            <a:r>
              <a:rPr lang="es-ES" sz="2200"/>
              <a:t>DE LAS RESPONSABILIDADES DE LOS FUNCIONARIOS PUBLICOS</a:t>
            </a:r>
          </a:p>
          <a:p>
            <a:pPr>
              <a:lnSpc>
                <a:spcPct val="120000"/>
              </a:lnSpc>
              <a:buFontTx/>
              <a:buNone/>
            </a:pPr>
            <a:r>
              <a:rPr lang="es-ES" sz="2200" u="sng"/>
              <a:t>Título 5</a:t>
            </a:r>
          </a:p>
          <a:p>
            <a:pPr>
              <a:lnSpc>
                <a:spcPct val="120000"/>
              </a:lnSpc>
              <a:buFontTx/>
              <a:buNone/>
            </a:pPr>
            <a:r>
              <a:rPr lang="es-ES" sz="2200"/>
              <a:t>DE LOS ESTADOS DE LA FEDERACION</a:t>
            </a:r>
          </a:p>
          <a:p>
            <a:pPr>
              <a:lnSpc>
                <a:spcPct val="120000"/>
              </a:lnSpc>
              <a:buFontTx/>
              <a:buNone/>
            </a:pPr>
            <a:r>
              <a:rPr lang="es-ES" sz="2200" u="sng"/>
              <a:t>Título 6</a:t>
            </a:r>
          </a:p>
          <a:p>
            <a:pPr>
              <a:lnSpc>
                <a:spcPct val="120000"/>
              </a:lnSpc>
              <a:buFontTx/>
              <a:buNone/>
            </a:pPr>
            <a:r>
              <a:rPr lang="es-ES" sz="2200"/>
              <a:t>DEL TRABAJO Y DE LA PREVISION SOCIAL.</a:t>
            </a:r>
            <a:endParaRPr lang="pt-BR" sz="220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ChangeArrowheads="1"/>
          </p:cNvSpPr>
          <p:nvPr/>
        </p:nvSpPr>
        <p:spPr bwMode="auto">
          <a:xfrm>
            <a:off x="7920038" y="215900"/>
            <a:ext cx="4826000" cy="503238"/>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sp>
        <p:nvSpPr>
          <p:cNvPr id="6147" name="Rectangle 3"/>
          <p:cNvSpPr>
            <a:spLocks noChangeArrowheads="1"/>
          </p:cNvSpPr>
          <p:nvPr/>
        </p:nvSpPr>
        <p:spPr bwMode="auto">
          <a:xfrm>
            <a:off x="2087563" y="288925"/>
            <a:ext cx="4249737" cy="936625"/>
          </a:xfrm>
          <a:prstGeom prst="rect">
            <a:avLst/>
          </a:prstGeom>
          <a:noFill/>
          <a:ln w="9525">
            <a:noFill/>
            <a:miter lim="800000"/>
            <a:headEnd/>
            <a:tailEnd/>
          </a:ln>
        </p:spPr>
        <p:txBody>
          <a:bodyPr/>
          <a:lstStyle/>
          <a:p>
            <a:pPr marL="342900" indent="-342900" algn="l" eaLnBrk="1" hangingPunct="1">
              <a:lnSpc>
                <a:spcPct val="120000"/>
              </a:lnSpc>
              <a:buClr>
                <a:schemeClr val="hlink"/>
              </a:buClr>
              <a:buSzPct val="65000"/>
              <a:buFont typeface="Wingdings" pitchFamily="2" charset="2"/>
              <a:buNone/>
            </a:pPr>
            <a:r>
              <a:rPr lang="pt-BR" sz="4400">
                <a:latin typeface="Monotype Corsiva" pitchFamily="66" charset="0"/>
              </a:rPr>
              <a:t>Código de Hamurabi</a:t>
            </a:r>
            <a:endParaRPr lang="pt-BR" sz="4400"/>
          </a:p>
        </p:txBody>
      </p:sp>
      <p:sp>
        <p:nvSpPr>
          <p:cNvPr id="6148" name="Rectangle 9"/>
          <p:cNvSpPr>
            <a:spLocks noChangeArrowheads="1"/>
          </p:cNvSpPr>
          <p:nvPr/>
        </p:nvSpPr>
        <p:spPr bwMode="auto">
          <a:xfrm>
            <a:off x="360363" y="1241425"/>
            <a:ext cx="9936162" cy="2143125"/>
          </a:xfrm>
          <a:prstGeom prst="rect">
            <a:avLst/>
          </a:prstGeom>
          <a:noFill/>
          <a:ln w="9525" algn="ctr">
            <a:noFill/>
            <a:miter lim="800000"/>
            <a:headEnd/>
            <a:tailEnd/>
          </a:ln>
        </p:spPr>
        <p:txBody>
          <a:bodyPr anchor="ctr">
            <a:spAutoFit/>
          </a:bodyPr>
          <a:lstStyle/>
          <a:p>
            <a:pPr algn="ctr">
              <a:lnSpc>
                <a:spcPct val="120000"/>
              </a:lnSpc>
              <a:buFontTx/>
              <a:buNone/>
            </a:pPr>
            <a:r>
              <a:rPr lang="pt-BR" sz="2800"/>
              <a:t>É um monumento monolítico talhado em rocha, com 46 colunas de escrita cuneiforme, com 282 leis em 3600 linhas. Tem 2,25 m de altura, 1,50 metro de circunferência na parte superior e 1,90 na base. </a:t>
            </a:r>
          </a:p>
        </p:txBody>
      </p:sp>
      <p:sp>
        <p:nvSpPr>
          <p:cNvPr id="6149" name="Rectangle 10"/>
          <p:cNvSpPr>
            <a:spLocks noChangeArrowheads="1"/>
          </p:cNvSpPr>
          <p:nvPr/>
        </p:nvSpPr>
        <p:spPr bwMode="auto">
          <a:xfrm>
            <a:off x="144463" y="3794125"/>
            <a:ext cx="10369550" cy="3425825"/>
          </a:xfrm>
          <a:prstGeom prst="rect">
            <a:avLst/>
          </a:prstGeom>
          <a:noFill/>
          <a:ln w="9525" algn="ctr">
            <a:noFill/>
            <a:miter lim="800000"/>
            <a:headEnd/>
            <a:tailEnd/>
          </a:ln>
        </p:spPr>
        <p:txBody>
          <a:bodyPr anchor="ctr">
            <a:spAutoFit/>
          </a:bodyPr>
          <a:lstStyle/>
          <a:p>
            <a:pPr algn="ctr">
              <a:lnSpc>
                <a:spcPct val="120000"/>
              </a:lnSpc>
              <a:buFontTx/>
              <a:buNone/>
            </a:pPr>
            <a:r>
              <a:rPr lang="pt-BR" sz="2600"/>
              <a:t>A sociedade dividida em 3 classes embasava o código:</a:t>
            </a:r>
          </a:p>
          <a:p>
            <a:pPr algn="l">
              <a:lnSpc>
                <a:spcPct val="120000"/>
              </a:lnSpc>
              <a:buFontTx/>
              <a:buNone/>
            </a:pPr>
            <a:r>
              <a:rPr lang="pt-BR" sz="2600"/>
              <a:t>- Homens livres, proprietários de terras, que não dependiam 	do palácio e do templo; </a:t>
            </a:r>
          </a:p>
          <a:p>
            <a:pPr algn="l">
              <a:lnSpc>
                <a:spcPct val="120000"/>
              </a:lnSpc>
              <a:buFontTx/>
              <a:buNone/>
            </a:pPr>
            <a:r>
              <a:rPr lang="pt-BR" sz="2600"/>
              <a:t>- Funcionários públicos, que tinham certas regalias no uso de 	terras;</a:t>
            </a:r>
          </a:p>
          <a:p>
            <a:pPr algn="l">
              <a:lnSpc>
                <a:spcPct val="120000"/>
              </a:lnSpc>
              <a:buFontTx/>
              <a:buNone/>
            </a:pPr>
            <a:r>
              <a:rPr lang="pt-BR" sz="2600"/>
              <a:t>- Escravos, que podiam ser comprados e vendidos até 	comprar sua liberdade.</a:t>
            </a:r>
          </a:p>
        </p:txBody>
      </p:sp>
      <p:pic>
        <p:nvPicPr>
          <p:cNvPr id="6150" name="Picture 11" descr="codigo-hamurabi"/>
          <p:cNvPicPr>
            <a:picLocks noChangeAspect="1" noChangeArrowheads="1"/>
          </p:cNvPicPr>
          <p:nvPr/>
        </p:nvPicPr>
        <p:blipFill>
          <a:blip r:embed="rId3" cstate="print"/>
          <a:srcRect/>
          <a:stretch>
            <a:fillRect/>
          </a:stretch>
        </p:blipFill>
        <p:spPr bwMode="auto">
          <a:xfrm>
            <a:off x="10729913" y="1512888"/>
            <a:ext cx="2160587" cy="54721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ChangeArrowheads="1"/>
          </p:cNvSpPr>
          <p:nvPr/>
        </p:nvSpPr>
        <p:spPr bwMode="auto">
          <a:xfrm>
            <a:off x="9937750" y="144463"/>
            <a:ext cx="2879725" cy="287337"/>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1800">
                <a:effectLst>
                  <a:outerShdw blurRad="38100" dist="38100" dir="2700000" algn="tl">
                    <a:srgbClr val="000000"/>
                  </a:outerShdw>
                </a:effectLst>
              </a:rPr>
              <a:t>As Cartas de Direitos</a:t>
            </a:r>
          </a:p>
        </p:txBody>
      </p:sp>
      <p:sp>
        <p:nvSpPr>
          <p:cNvPr id="632835" name="Rectangle 3"/>
          <p:cNvSpPr>
            <a:spLocks noChangeArrowheads="1"/>
          </p:cNvSpPr>
          <p:nvPr/>
        </p:nvSpPr>
        <p:spPr bwMode="auto">
          <a:xfrm>
            <a:off x="73025" y="144463"/>
            <a:ext cx="9072563" cy="792162"/>
          </a:xfrm>
          <a:prstGeom prst="rect">
            <a:avLst/>
          </a:prstGeom>
          <a:noFill/>
          <a:ln w="9525">
            <a:noFill/>
            <a:miter lim="800000"/>
            <a:headEnd/>
            <a:tailEnd/>
          </a:ln>
          <a:effectLst/>
        </p:spPr>
        <p:txBody>
          <a:bodyPr/>
          <a:lstStyle/>
          <a:p>
            <a:pPr marL="342900" indent="-342900" algn="ctr" eaLnBrk="1" hangingPunct="1">
              <a:lnSpc>
                <a:spcPct val="120000"/>
              </a:lnSpc>
              <a:buClr>
                <a:schemeClr val="hlink"/>
              </a:buClr>
              <a:buSzPct val="65000"/>
              <a:buFont typeface="Wingdings" pitchFamily="2" charset="2"/>
              <a:buNone/>
              <a:defRPr/>
            </a:pPr>
            <a:r>
              <a:rPr lang="pt-BR" sz="3400">
                <a:effectLst>
                  <a:outerShdw blurRad="38100" dist="38100" dir="2700000" algn="tl">
                    <a:srgbClr val="000000"/>
                  </a:outerShdw>
                </a:effectLst>
                <a:latin typeface="Monotype Corsiva" pitchFamily="66" charset="0"/>
              </a:rPr>
              <a:t>Constitución Política de los Estados Unidos Mexicanos</a:t>
            </a:r>
            <a:r>
              <a:rPr lang="pt-BR" sz="4000">
                <a:effectLst>
                  <a:outerShdw blurRad="38100" dist="38100" dir="2700000" algn="tl">
                    <a:srgbClr val="000000"/>
                  </a:outerShdw>
                </a:effectLst>
                <a:latin typeface="Monotype Corsiva" pitchFamily="66" charset="0"/>
              </a:rPr>
              <a:t> </a:t>
            </a:r>
          </a:p>
        </p:txBody>
      </p:sp>
      <p:pic>
        <p:nvPicPr>
          <p:cNvPr id="52228" name="Picture 4" descr="5-de-febrero-de-1917-proclaman-la-constitucion-de-mexico"/>
          <p:cNvPicPr>
            <a:picLocks noChangeAspect="1" noChangeArrowheads="1"/>
          </p:cNvPicPr>
          <p:nvPr/>
        </p:nvPicPr>
        <p:blipFill>
          <a:blip r:embed="rId3" cstate="print"/>
          <a:srcRect/>
          <a:stretch>
            <a:fillRect/>
          </a:stretch>
        </p:blipFill>
        <p:spPr bwMode="auto">
          <a:xfrm>
            <a:off x="10656888" y="865188"/>
            <a:ext cx="1727200" cy="1727200"/>
          </a:xfrm>
          <a:prstGeom prst="rect">
            <a:avLst/>
          </a:prstGeom>
          <a:noFill/>
          <a:ln w="9525">
            <a:noFill/>
            <a:miter lim="800000"/>
            <a:headEnd/>
            <a:tailEnd/>
          </a:ln>
        </p:spPr>
      </p:pic>
      <p:sp>
        <p:nvSpPr>
          <p:cNvPr id="52229" name="Rectangle 5"/>
          <p:cNvSpPr>
            <a:spLocks noChangeArrowheads="1"/>
          </p:cNvSpPr>
          <p:nvPr/>
        </p:nvSpPr>
        <p:spPr bwMode="auto">
          <a:xfrm>
            <a:off x="144463" y="936625"/>
            <a:ext cx="6838950" cy="2903538"/>
          </a:xfrm>
          <a:prstGeom prst="rect">
            <a:avLst/>
          </a:prstGeom>
          <a:noFill/>
          <a:ln w="9525" algn="ctr">
            <a:noFill/>
            <a:miter lim="800000"/>
            <a:headEnd/>
            <a:tailEnd/>
          </a:ln>
        </p:spPr>
        <p:txBody>
          <a:bodyPr anchor="ctr">
            <a:spAutoFit/>
          </a:bodyPr>
          <a:lstStyle/>
          <a:p>
            <a:pPr>
              <a:lnSpc>
                <a:spcPct val="120000"/>
              </a:lnSpc>
              <a:buFontTx/>
              <a:buNone/>
            </a:pPr>
            <a:r>
              <a:rPr lang="es-ES" sz="2200" u="sng"/>
              <a:t>Título 7</a:t>
            </a:r>
            <a:r>
              <a:rPr lang="es-ES" sz="2200"/>
              <a:t> </a:t>
            </a:r>
          </a:p>
          <a:p>
            <a:pPr>
              <a:lnSpc>
                <a:spcPct val="120000"/>
              </a:lnSpc>
              <a:buFontTx/>
              <a:buNone/>
            </a:pPr>
            <a:r>
              <a:rPr lang="es-ES" sz="2200"/>
              <a:t>PREVENCIONES GENERALES</a:t>
            </a:r>
          </a:p>
          <a:p>
            <a:pPr>
              <a:lnSpc>
                <a:spcPct val="120000"/>
              </a:lnSpc>
              <a:buFontTx/>
              <a:buNone/>
            </a:pPr>
            <a:r>
              <a:rPr lang="es-ES" sz="2200" u="sng"/>
              <a:t>Título 8</a:t>
            </a:r>
            <a:endParaRPr lang="es-ES" sz="2200"/>
          </a:p>
          <a:p>
            <a:pPr>
              <a:lnSpc>
                <a:spcPct val="120000"/>
              </a:lnSpc>
              <a:buFontTx/>
              <a:buNone/>
            </a:pPr>
            <a:r>
              <a:rPr lang="es-ES" sz="2200"/>
              <a:t>DE LAS REFORMAS DE LA CONSTITUCION</a:t>
            </a:r>
          </a:p>
          <a:p>
            <a:pPr>
              <a:lnSpc>
                <a:spcPct val="120000"/>
              </a:lnSpc>
              <a:buFontTx/>
              <a:buNone/>
            </a:pPr>
            <a:r>
              <a:rPr lang="es-ES" sz="2200" u="sng"/>
              <a:t>Título 9</a:t>
            </a:r>
            <a:endParaRPr lang="es-ES" sz="2200"/>
          </a:p>
          <a:p>
            <a:pPr>
              <a:lnSpc>
                <a:spcPct val="120000"/>
              </a:lnSpc>
              <a:buFontTx/>
              <a:buNone/>
            </a:pPr>
            <a:r>
              <a:rPr lang="es-ES" sz="2200"/>
              <a:t>DE LA INVIOLABILIDAD DE LA CONSTITUCION</a:t>
            </a:r>
          </a:p>
          <a:p>
            <a:pPr>
              <a:lnSpc>
                <a:spcPct val="120000"/>
              </a:lnSpc>
              <a:buFontTx/>
              <a:buNone/>
            </a:pPr>
            <a:r>
              <a:rPr lang="es-ES" sz="2200"/>
              <a:t>ARTICULOS TRANSITORIOS</a:t>
            </a:r>
          </a:p>
        </p:txBody>
      </p:sp>
      <p:pic>
        <p:nvPicPr>
          <p:cNvPr id="52230" name="Picture 6" descr="emiliano-zapata-248x360"/>
          <p:cNvPicPr>
            <a:picLocks noChangeAspect="1" noChangeArrowheads="1"/>
          </p:cNvPicPr>
          <p:nvPr/>
        </p:nvPicPr>
        <p:blipFill>
          <a:blip r:embed="rId4" cstate="print"/>
          <a:srcRect/>
          <a:stretch>
            <a:fillRect/>
          </a:stretch>
        </p:blipFill>
        <p:spPr bwMode="auto">
          <a:xfrm>
            <a:off x="576263" y="4203700"/>
            <a:ext cx="2362200" cy="3429000"/>
          </a:xfrm>
          <a:prstGeom prst="rect">
            <a:avLst/>
          </a:prstGeom>
          <a:noFill/>
          <a:ln w="9525">
            <a:noFill/>
            <a:miter lim="800000"/>
            <a:headEnd/>
            <a:tailEnd/>
          </a:ln>
        </p:spPr>
      </p:pic>
      <p:pic>
        <p:nvPicPr>
          <p:cNvPr id="52231" name="Picture 7" descr="400_1258106295_insurgentes012"/>
          <p:cNvPicPr>
            <a:picLocks noChangeAspect="1" noChangeArrowheads="1"/>
          </p:cNvPicPr>
          <p:nvPr/>
        </p:nvPicPr>
        <p:blipFill>
          <a:blip r:embed="rId5" cstate="print"/>
          <a:srcRect/>
          <a:stretch>
            <a:fillRect/>
          </a:stretch>
        </p:blipFill>
        <p:spPr bwMode="auto">
          <a:xfrm>
            <a:off x="4321175" y="4176713"/>
            <a:ext cx="4530725" cy="3398837"/>
          </a:xfrm>
          <a:prstGeom prst="rect">
            <a:avLst/>
          </a:prstGeom>
          <a:noFill/>
          <a:ln w="9525">
            <a:noFill/>
            <a:miter lim="800000"/>
            <a:headEnd/>
            <a:tailEnd/>
          </a:ln>
        </p:spPr>
      </p:pic>
      <p:pic>
        <p:nvPicPr>
          <p:cNvPr id="52232" name="Picture 8" descr="constitucion-politica"/>
          <p:cNvPicPr>
            <a:picLocks noChangeAspect="1" noChangeArrowheads="1"/>
          </p:cNvPicPr>
          <p:nvPr/>
        </p:nvPicPr>
        <p:blipFill>
          <a:blip r:embed="rId6" cstate="print"/>
          <a:srcRect/>
          <a:stretch>
            <a:fillRect/>
          </a:stretch>
        </p:blipFill>
        <p:spPr bwMode="auto">
          <a:xfrm>
            <a:off x="9996488" y="3241675"/>
            <a:ext cx="2749550" cy="3671888"/>
          </a:xfrm>
          <a:prstGeom prst="rect">
            <a:avLst/>
          </a:prstGeom>
          <a:noFill/>
          <a:ln w="9525">
            <a:noFill/>
            <a:miter lim="800000"/>
            <a:headEnd/>
            <a:tailEnd/>
          </a:ln>
        </p:spPr>
      </p:pic>
      <p:pic>
        <p:nvPicPr>
          <p:cNvPr id="52233" name="Picture 9" descr="villa-zapata"/>
          <p:cNvPicPr>
            <a:picLocks noChangeAspect="1" noChangeArrowheads="1"/>
          </p:cNvPicPr>
          <p:nvPr/>
        </p:nvPicPr>
        <p:blipFill>
          <a:blip r:embed="rId7" cstate="print"/>
          <a:srcRect/>
          <a:stretch>
            <a:fillRect/>
          </a:stretch>
        </p:blipFill>
        <p:spPr bwMode="auto">
          <a:xfrm>
            <a:off x="7656513" y="1081088"/>
            <a:ext cx="2136775" cy="2447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ChangeArrowheads="1"/>
          </p:cNvSpPr>
          <p:nvPr/>
        </p:nvSpPr>
        <p:spPr bwMode="auto">
          <a:xfrm>
            <a:off x="9218613" y="144463"/>
            <a:ext cx="352742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634883" name="Rectangle 3"/>
          <p:cNvSpPr>
            <a:spLocks noChangeArrowheads="1"/>
          </p:cNvSpPr>
          <p:nvPr/>
        </p:nvSpPr>
        <p:spPr bwMode="auto">
          <a:xfrm>
            <a:off x="73025" y="144463"/>
            <a:ext cx="9072563" cy="792162"/>
          </a:xfrm>
          <a:prstGeom prst="rect">
            <a:avLst/>
          </a:prstGeom>
          <a:noFill/>
          <a:ln w="9525">
            <a:noFill/>
            <a:miter lim="800000"/>
            <a:headEnd/>
            <a:tailEnd/>
          </a:ln>
          <a:effectLst/>
        </p:spPr>
        <p:txBody>
          <a:bodyPr/>
          <a:lstStyle/>
          <a:p>
            <a:pPr marL="342900" indent="-342900" algn="ctr" eaLnBrk="1" hangingPunct="1">
              <a:lnSpc>
                <a:spcPct val="120000"/>
              </a:lnSpc>
              <a:buClr>
                <a:schemeClr val="hlink"/>
              </a:buClr>
              <a:buSzPct val="65000"/>
              <a:buFont typeface="Wingdings" pitchFamily="2" charset="2"/>
              <a:buNone/>
              <a:defRPr/>
            </a:pPr>
            <a:r>
              <a:rPr lang="pt-BR" sz="3400">
                <a:effectLst>
                  <a:outerShdw blurRad="38100" dist="38100" dir="2700000" algn="tl">
                    <a:srgbClr val="000000"/>
                  </a:outerShdw>
                </a:effectLst>
                <a:latin typeface="Monotype Corsiva" pitchFamily="66" charset="0"/>
              </a:rPr>
              <a:t>Constitución Política de los Estados Unidos Mexicanos</a:t>
            </a:r>
            <a:r>
              <a:rPr lang="pt-BR" sz="4000">
                <a:effectLst>
                  <a:outerShdw blurRad="38100" dist="38100" dir="2700000" algn="tl">
                    <a:srgbClr val="000000"/>
                  </a:outerShdw>
                </a:effectLst>
                <a:latin typeface="Monotype Corsiva" pitchFamily="66" charset="0"/>
              </a:rPr>
              <a:t> </a:t>
            </a:r>
          </a:p>
        </p:txBody>
      </p:sp>
      <p:pic>
        <p:nvPicPr>
          <p:cNvPr id="53252" name="Picture 4" descr="5-de-febrero-de-1917-proclaman-la-constitucion-de-mexico"/>
          <p:cNvPicPr>
            <a:picLocks noChangeAspect="1" noChangeArrowheads="1"/>
          </p:cNvPicPr>
          <p:nvPr/>
        </p:nvPicPr>
        <p:blipFill>
          <a:blip r:embed="rId3" cstate="print"/>
          <a:srcRect/>
          <a:stretch>
            <a:fillRect/>
          </a:stretch>
        </p:blipFill>
        <p:spPr bwMode="auto">
          <a:xfrm>
            <a:off x="11666538" y="649288"/>
            <a:ext cx="863600" cy="863600"/>
          </a:xfrm>
          <a:prstGeom prst="rect">
            <a:avLst/>
          </a:prstGeom>
          <a:noFill/>
          <a:ln w="9525">
            <a:noFill/>
            <a:miter lim="800000"/>
            <a:headEnd/>
            <a:tailEnd/>
          </a:ln>
        </p:spPr>
      </p:pic>
      <p:sp>
        <p:nvSpPr>
          <p:cNvPr id="53253" name="Rectangle 5"/>
          <p:cNvSpPr>
            <a:spLocks noChangeArrowheads="1"/>
          </p:cNvSpPr>
          <p:nvPr/>
        </p:nvSpPr>
        <p:spPr bwMode="auto">
          <a:xfrm>
            <a:off x="176213" y="936625"/>
            <a:ext cx="8104187" cy="530225"/>
          </a:xfrm>
          <a:prstGeom prst="rect">
            <a:avLst/>
          </a:prstGeom>
          <a:noFill/>
          <a:ln w="9525" algn="ctr">
            <a:noFill/>
            <a:miter lim="800000"/>
            <a:headEnd/>
            <a:tailEnd/>
          </a:ln>
        </p:spPr>
        <p:txBody>
          <a:bodyPr anchor="ctr">
            <a:spAutoFit/>
          </a:bodyPr>
          <a:lstStyle/>
          <a:p>
            <a:pPr algn="l">
              <a:lnSpc>
                <a:spcPct val="120000"/>
              </a:lnSpc>
              <a:buFontTx/>
              <a:buNone/>
            </a:pPr>
            <a:r>
              <a:rPr lang="es-ES"/>
              <a:t>Tit 1 - Cap. I - DE LAS GARANTIAS INDIVIDUALES</a:t>
            </a:r>
            <a:r>
              <a:rPr lang="pt-BR"/>
              <a:t> </a:t>
            </a:r>
          </a:p>
        </p:txBody>
      </p:sp>
      <p:sp>
        <p:nvSpPr>
          <p:cNvPr id="53254" name="Rectangle 6"/>
          <p:cNvSpPr>
            <a:spLocks noChangeArrowheads="1"/>
          </p:cNvSpPr>
          <p:nvPr/>
        </p:nvSpPr>
        <p:spPr bwMode="auto">
          <a:xfrm>
            <a:off x="144463" y="1550988"/>
            <a:ext cx="12673012" cy="6226175"/>
          </a:xfrm>
          <a:prstGeom prst="rect">
            <a:avLst/>
          </a:prstGeom>
          <a:noFill/>
          <a:ln w="9525" algn="ctr">
            <a:noFill/>
            <a:miter lim="800000"/>
            <a:headEnd/>
            <a:tailEnd/>
          </a:ln>
        </p:spPr>
        <p:txBody>
          <a:bodyPr anchor="ctr">
            <a:spAutoFit/>
          </a:bodyPr>
          <a:lstStyle/>
          <a:p>
            <a:pPr>
              <a:lnSpc>
                <a:spcPct val="120000"/>
              </a:lnSpc>
              <a:buFontTx/>
              <a:buNone/>
            </a:pPr>
            <a:r>
              <a:rPr lang="es-ES"/>
              <a:t>Art. 1º - En los Estados Unidos Mexicanos todo individuo gozará de las garantías que otorga esta Constitución [...]</a:t>
            </a:r>
            <a:endParaRPr lang="pt-BR"/>
          </a:p>
          <a:p>
            <a:pPr>
              <a:lnSpc>
                <a:spcPct val="120000"/>
              </a:lnSpc>
              <a:buFontTx/>
              <a:buNone/>
            </a:pPr>
            <a:r>
              <a:rPr lang="es-ES"/>
              <a:t>Art. 2º - Está prohibida la esclavitud ... Los esclavos del extranjero que entren al territorio nacional, alcanzarán, por ese sólo hecho, su libertad y la protección de las leyes.</a:t>
            </a:r>
            <a:endParaRPr lang="pt-BR"/>
          </a:p>
          <a:p>
            <a:pPr>
              <a:lnSpc>
                <a:spcPct val="120000"/>
              </a:lnSpc>
              <a:buFontTx/>
              <a:buNone/>
            </a:pPr>
            <a:r>
              <a:rPr lang="es-ES"/>
              <a:t>Art. 3º - La enseñanza es libre; pero será laica la que se dé en los establecimientos oficiales de educación, lo mismo que la enseñanza primaria, elemental y superior que se imparta en los establecimientos particulares. Ninguna corporación religiosa, ni ministro de algún culto, podrán establecer o dirigir escuelas de instrucción primaria. Las escuelas primarias particulares sólo podrán establecerse sujetándose a la vigilancia oficial. En los establecimientos oficiales se impartirá gratuitamente la enseñanza primaria.</a:t>
            </a:r>
          </a:p>
          <a:p>
            <a:pPr>
              <a:lnSpc>
                <a:spcPct val="120000"/>
              </a:lnSpc>
              <a:buFontTx/>
              <a:buNone/>
            </a:pPr>
            <a:r>
              <a:rPr lang="es-ES"/>
              <a:t>Art. 4º - A ninguna persona podrá impedirse que se dedique a la profesión, industria, comercio o trabajo que le acomode, siendo lícitos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ChangeArrowheads="1"/>
          </p:cNvSpPr>
          <p:nvPr/>
        </p:nvSpPr>
        <p:spPr bwMode="auto">
          <a:xfrm>
            <a:off x="9218613" y="144463"/>
            <a:ext cx="352742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636931" name="Rectangle 3"/>
          <p:cNvSpPr>
            <a:spLocks noChangeArrowheads="1"/>
          </p:cNvSpPr>
          <p:nvPr/>
        </p:nvSpPr>
        <p:spPr bwMode="auto">
          <a:xfrm>
            <a:off x="288925" y="647700"/>
            <a:ext cx="9072563" cy="792163"/>
          </a:xfrm>
          <a:prstGeom prst="rect">
            <a:avLst/>
          </a:prstGeom>
          <a:noFill/>
          <a:ln w="9525">
            <a:noFill/>
            <a:miter lim="800000"/>
            <a:headEnd/>
            <a:tailEnd/>
          </a:ln>
          <a:effectLst/>
        </p:spPr>
        <p:txBody>
          <a:bodyPr/>
          <a:lstStyle/>
          <a:p>
            <a:pPr marL="342900" indent="-342900" algn="ctr" eaLnBrk="1" hangingPunct="1">
              <a:lnSpc>
                <a:spcPct val="120000"/>
              </a:lnSpc>
              <a:buClr>
                <a:schemeClr val="hlink"/>
              </a:buClr>
              <a:buSzPct val="65000"/>
              <a:buFont typeface="Wingdings" pitchFamily="2" charset="2"/>
              <a:buNone/>
              <a:defRPr/>
            </a:pPr>
            <a:r>
              <a:rPr lang="pt-BR" sz="3400">
                <a:effectLst>
                  <a:outerShdw blurRad="38100" dist="38100" dir="2700000" algn="tl">
                    <a:srgbClr val="000000"/>
                  </a:outerShdw>
                </a:effectLst>
                <a:latin typeface="Monotype Corsiva" pitchFamily="66" charset="0"/>
              </a:rPr>
              <a:t>Constitución Política de los Estados Unidos Mexicanos</a:t>
            </a:r>
            <a:r>
              <a:rPr lang="pt-BR" sz="4000">
                <a:effectLst>
                  <a:outerShdw blurRad="38100" dist="38100" dir="2700000" algn="tl">
                    <a:srgbClr val="000000"/>
                  </a:outerShdw>
                </a:effectLst>
                <a:latin typeface="Monotype Corsiva" pitchFamily="66" charset="0"/>
              </a:rPr>
              <a:t> </a:t>
            </a:r>
          </a:p>
        </p:txBody>
      </p:sp>
      <p:pic>
        <p:nvPicPr>
          <p:cNvPr id="54276" name="Picture 4" descr="5-de-febrero-de-1917-proclaman-la-constitucion-de-mexico"/>
          <p:cNvPicPr>
            <a:picLocks noChangeAspect="1" noChangeArrowheads="1"/>
          </p:cNvPicPr>
          <p:nvPr/>
        </p:nvPicPr>
        <p:blipFill>
          <a:blip r:embed="rId3" cstate="print"/>
          <a:srcRect/>
          <a:stretch>
            <a:fillRect/>
          </a:stretch>
        </p:blipFill>
        <p:spPr bwMode="auto">
          <a:xfrm>
            <a:off x="11666538" y="649288"/>
            <a:ext cx="863600" cy="863600"/>
          </a:xfrm>
          <a:prstGeom prst="rect">
            <a:avLst/>
          </a:prstGeom>
          <a:noFill/>
          <a:ln w="9525">
            <a:noFill/>
            <a:miter lim="800000"/>
            <a:headEnd/>
            <a:tailEnd/>
          </a:ln>
        </p:spPr>
      </p:pic>
      <p:sp>
        <p:nvSpPr>
          <p:cNvPr id="54277" name="Rectangle 5"/>
          <p:cNvSpPr>
            <a:spLocks noChangeArrowheads="1"/>
          </p:cNvSpPr>
          <p:nvPr/>
        </p:nvSpPr>
        <p:spPr bwMode="auto">
          <a:xfrm>
            <a:off x="144463" y="1770063"/>
            <a:ext cx="12673012" cy="5788025"/>
          </a:xfrm>
          <a:prstGeom prst="rect">
            <a:avLst/>
          </a:prstGeom>
          <a:noFill/>
          <a:ln w="9525" algn="ctr">
            <a:noFill/>
            <a:miter lim="800000"/>
            <a:headEnd/>
            <a:tailEnd/>
          </a:ln>
        </p:spPr>
        <p:txBody>
          <a:bodyPr anchor="ctr">
            <a:spAutoFit/>
          </a:bodyPr>
          <a:lstStyle/>
          <a:p>
            <a:pPr>
              <a:lnSpc>
                <a:spcPct val="120000"/>
              </a:lnSpc>
              <a:buFontTx/>
              <a:buNone/>
            </a:pPr>
            <a:r>
              <a:rPr lang="es-ES"/>
              <a:t>Art. 5º - Nadie podrá ser obligado a prestar trabajos personales sin la justa retribución y sin su pleno consentimiento, salvo el trabajo impuesto como pena por la autoridad judicial [...]</a:t>
            </a:r>
          </a:p>
          <a:p>
            <a:pPr>
              <a:lnSpc>
                <a:spcPct val="120000"/>
              </a:lnSpc>
              <a:buFontTx/>
              <a:buNone/>
            </a:pPr>
            <a:r>
              <a:rPr lang="es-ES"/>
              <a:t>Art. 6º - La manifestación de las ideas no será objeto de ninguna inquisición judicial o administrativa, sino en el caso de que ataque la moral, los derechos de tercero, provoque algún delito, o perturbe el orden público.</a:t>
            </a:r>
          </a:p>
          <a:p>
            <a:pPr>
              <a:lnSpc>
                <a:spcPct val="120000"/>
              </a:lnSpc>
              <a:buFontTx/>
              <a:buNone/>
            </a:pPr>
            <a:r>
              <a:rPr lang="es-ES"/>
              <a:t>Art. 7º - Es inviolable la libertad de escribir y publicar escritos sobre cualquiera materia. Ninguna ley ni autoridad puede establecer la previa censura, ni exigir fianza a los autores o impresores, ni coartar la libertad de imprenta, ... En ningún caso podrá secuestrarse la imprenta como instrumento del delito [...]</a:t>
            </a:r>
          </a:p>
          <a:p>
            <a:pPr>
              <a:lnSpc>
                <a:spcPct val="120000"/>
              </a:lnSpc>
              <a:buFontTx/>
              <a:buNone/>
            </a:pPr>
            <a:r>
              <a:rPr lang="es-ES"/>
              <a:t>Art. 11º - Todo hombre tiene derecho para entrar en la República, salir de ella, viajar por su territorio y mudar de residencia, sin necesidad de carta de seguridad, pasaporte, salvo-conducto u otros requisitos semejantes [...]</a:t>
            </a:r>
            <a:endParaRPr lang="pt-B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ChangeArrowheads="1"/>
          </p:cNvSpPr>
          <p:nvPr/>
        </p:nvSpPr>
        <p:spPr bwMode="auto">
          <a:xfrm>
            <a:off x="9218613" y="144463"/>
            <a:ext cx="352742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638979" name="Rectangle 3"/>
          <p:cNvSpPr>
            <a:spLocks noChangeArrowheads="1"/>
          </p:cNvSpPr>
          <p:nvPr/>
        </p:nvSpPr>
        <p:spPr bwMode="auto">
          <a:xfrm>
            <a:off x="288925" y="576263"/>
            <a:ext cx="9072563" cy="792162"/>
          </a:xfrm>
          <a:prstGeom prst="rect">
            <a:avLst/>
          </a:prstGeom>
          <a:noFill/>
          <a:ln w="9525">
            <a:noFill/>
            <a:miter lim="800000"/>
            <a:headEnd/>
            <a:tailEnd/>
          </a:ln>
          <a:effectLst/>
        </p:spPr>
        <p:txBody>
          <a:bodyPr/>
          <a:lstStyle/>
          <a:p>
            <a:pPr marL="342900" indent="-342900" algn="ctr" eaLnBrk="1" hangingPunct="1">
              <a:lnSpc>
                <a:spcPct val="120000"/>
              </a:lnSpc>
              <a:buClr>
                <a:schemeClr val="hlink"/>
              </a:buClr>
              <a:buSzPct val="65000"/>
              <a:buFont typeface="Wingdings" pitchFamily="2" charset="2"/>
              <a:buNone/>
              <a:defRPr/>
            </a:pPr>
            <a:r>
              <a:rPr lang="pt-BR" sz="3400">
                <a:effectLst>
                  <a:outerShdw blurRad="38100" dist="38100" dir="2700000" algn="tl">
                    <a:srgbClr val="000000"/>
                  </a:outerShdw>
                </a:effectLst>
                <a:latin typeface="Monotype Corsiva" pitchFamily="66" charset="0"/>
              </a:rPr>
              <a:t>Constitución Política de los Estados Unidos Mexicanos</a:t>
            </a:r>
            <a:r>
              <a:rPr lang="pt-BR" sz="4000">
                <a:effectLst>
                  <a:outerShdw blurRad="38100" dist="38100" dir="2700000" algn="tl">
                    <a:srgbClr val="000000"/>
                  </a:outerShdw>
                </a:effectLst>
                <a:latin typeface="Monotype Corsiva" pitchFamily="66" charset="0"/>
              </a:rPr>
              <a:t> </a:t>
            </a:r>
          </a:p>
        </p:txBody>
      </p:sp>
      <p:pic>
        <p:nvPicPr>
          <p:cNvPr id="55300" name="Picture 4" descr="5-de-febrero-de-1917-proclaman-la-constitucion-de-mexico"/>
          <p:cNvPicPr>
            <a:picLocks noChangeAspect="1" noChangeArrowheads="1"/>
          </p:cNvPicPr>
          <p:nvPr/>
        </p:nvPicPr>
        <p:blipFill>
          <a:blip r:embed="rId3" cstate="print"/>
          <a:srcRect/>
          <a:stretch>
            <a:fillRect/>
          </a:stretch>
        </p:blipFill>
        <p:spPr bwMode="auto">
          <a:xfrm>
            <a:off x="11664950" y="576263"/>
            <a:ext cx="863600" cy="863600"/>
          </a:xfrm>
          <a:prstGeom prst="rect">
            <a:avLst/>
          </a:prstGeom>
          <a:noFill/>
          <a:ln w="9525">
            <a:noFill/>
            <a:miter lim="800000"/>
            <a:headEnd/>
            <a:tailEnd/>
          </a:ln>
        </p:spPr>
      </p:pic>
      <p:sp>
        <p:nvSpPr>
          <p:cNvPr id="55301" name="Rectangle 5"/>
          <p:cNvSpPr>
            <a:spLocks noChangeArrowheads="1"/>
          </p:cNvSpPr>
          <p:nvPr/>
        </p:nvSpPr>
        <p:spPr bwMode="auto">
          <a:xfrm>
            <a:off x="144463" y="1584325"/>
            <a:ext cx="12673012" cy="6226175"/>
          </a:xfrm>
          <a:prstGeom prst="rect">
            <a:avLst/>
          </a:prstGeom>
          <a:noFill/>
          <a:ln w="9525" algn="ctr">
            <a:noFill/>
            <a:miter lim="800000"/>
            <a:headEnd/>
            <a:tailEnd/>
          </a:ln>
        </p:spPr>
        <p:txBody>
          <a:bodyPr anchor="ctr">
            <a:spAutoFit/>
          </a:bodyPr>
          <a:lstStyle/>
          <a:p>
            <a:pPr>
              <a:lnSpc>
                <a:spcPct val="120000"/>
              </a:lnSpc>
              <a:buFontTx/>
              <a:buNone/>
            </a:pPr>
            <a:r>
              <a:rPr lang="es-ES"/>
              <a:t>Art. 12º - ... no se concederán títulos de nobleza, ni prerrogativas y honores hereditarios, ni se dará efecto alguno a los otorgados por cualquier otro país.</a:t>
            </a:r>
          </a:p>
          <a:p>
            <a:pPr>
              <a:lnSpc>
                <a:spcPct val="120000"/>
              </a:lnSpc>
              <a:buFontTx/>
              <a:buNone/>
            </a:pPr>
            <a:r>
              <a:rPr lang="es-ES"/>
              <a:t>Art. 14º - A ninguna ley se dará efecto retroactivo en perjuicio de persona alguna. Nadie podrá ser privado de la vida, de la libertad o de sus propiedades, posesiones o derechos, sino mediante juicio [...]</a:t>
            </a:r>
          </a:p>
          <a:p>
            <a:pPr>
              <a:lnSpc>
                <a:spcPct val="120000"/>
              </a:lnSpc>
              <a:buFontTx/>
              <a:buNone/>
            </a:pPr>
            <a:r>
              <a:rPr lang="es-ES"/>
              <a:t>Art. 16º - Nadie puede ser molestado en su persona, familia, domicilio, papeles y posesiones, sino en virtud de mandamiento escrito de la autoridad competente [...] La autoridad administrativa podrá practicar visitas domiciliarias únicamente para cerciorarse de que se han cumplido los reglamentos sanitarios y de policía... </a:t>
            </a:r>
          </a:p>
          <a:p>
            <a:pPr>
              <a:lnSpc>
                <a:spcPct val="120000"/>
              </a:lnSpc>
              <a:buFontTx/>
              <a:buNone/>
            </a:pPr>
            <a:r>
              <a:rPr lang="es-ES"/>
              <a:t>Art. 17º - Nadie puede ser aprisionado por deudas de carácter puramente civil. Ninguna persona podrá hacerse justicia por sí misma ni ejercer violencia para reclamar su derecho. [...] </a:t>
            </a:r>
          </a:p>
          <a:p>
            <a:pPr>
              <a:lnSpc>
                <a:spcPct val="120000"/>
              </a:lnSpc>
              <a:buFontTx/>
              <a:buNone/>
            </a:pPr>
            <a:r>
              <a:rPr lang="es-ES"/>
              <a:t>Art. 25º - La correspondencia que bajo cubierta circule por las estafetas, estará libre de todo registro, y su violación será penada por la ley.</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ChangeArrowheads="1"/>
          </p:cNvSpPr>
          <p:nvPr/>
        </p:nvSpPr>
        <p:spPr bwMode="auto">
          <a:xfrm>
            <a:off x="9218613" y="144463"/>
            <a:ext cx="352742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641027" name="Rectangle 3"/>
          <p:cNvSpPr>
            <a:spLocks noChangeArrowheads="1"/>
          </p:cNvSpPr>
          <p:nvPr/>
        </p:nvSpPr>
        <p:spPr bwMode="auto">
          <a:xfrm>
            <a:off x="288925" y="504825"/>
            <a:ext cx="9072563" cy="792163"/>
          </a:xfrm>
          <a:prstGeom prst="rect">
            <a:avLst/>
          </a:prstGeom>
          <a:noFill/>
          <a:ln w="9525">
            <a:noFill/>
            <a:miter lim="800000"/>
            <a:headEnd/>
            <a:tailEnd/>
          </a:ln>
          <a:effectLst/>
        </p:spPr>
        <p:txBody>
          <a:bodyPr/>
          <a:lstStyle/>
          <a:p>
            <a:pPr marL="342900" indent="-342900" algn="ctr" eaLnBrk="1" hangingPunct="1">
              <a:lnSpc>
                <a:spcPct val="120000"/>
              </a:lnSpc>
              <a:buClr>
                <a:schemeClr val="hlink"/>
              </a:buClr>
              <a:buSzPct val="65000"/>
              <a:buFont typeface="Wingdings" pitchFamily="2" charset="2"/>
              <a:buNone/>
              <a:defRPr/>
            </a:pPr>
            <a:r>
              <a:rPr lang="pt-BR" sz="3400">
                <a:effectLst>
                  <a:outerShdw blurRad="38100" dist="38100" dir="2700000" algn="tl">
                    <a:srgbClr val="000000"/>
                  </a:outerShdw>
                </a:effectLst>
                <a:latin typeface="Monotype Corsiva" pitchFamily="66" charset="0"/>
              </a:rPr>
              <a:t>Constitución Política de los Estados Unidos Mexicanos</a:t>
            </a:r>
            <a:r>
              <a:rPr lang="pt-BR" sz="4000">
                <a:effectLst>
                  <a:outerShdw blurRad="38100" dist="38100" dir="2700000" algn="tl">
                    <a:srgbClr val="000000"/>
                  </a:outerShdw>
                </a:effectLst>
                <a:latin typeface="Monotype Corsiva" pitchFamily="66" charset="0"/>
              </a:rPr>
              <a:t> </a:t>
            </a:r>
          </a:p>
        </p:txBody>
      </p:sp>
      <p:pic>
        <p:nvPicPr>
          <p:cNvPr id="56324" name="Picture 4" descr="5-de-febrero-de-1917-proclaman-la-constitucion-de-mexico"/>
          <p:cNvPicPr>
            <a:picLocks noChangeAspect="1" noChangeArrowheads="1"/>
          </p:cNvPicPr>
          <p:nvPr/>
        </p:nvPicPr>
        <p:blipFill>
          <a:blip r:embed="rId3" cstate="print"/>
          <a:srcRect/>
          <a:stretch>
            <a:fillRect/>
          </a:stretch>
        </p:blipFill>
        <p:spPr bwMode="auto">
          <a:xfrm>
            <a:off x="11666538" y="649288"/>
            <a:ext cx="863600" cy="863600"/>
          </a:xfrm>
          <a:prstGeom prst="rect">
            <a:avLst/>
          </a:prstGeom>
          <a:noFill/>
          <a:ln w="9525">
            <a:noFill/>
            <a:miter lim="800000"/>
            <a:headEnd/>
            <a:tailEnd/>
          </a:ln>
        </p:spPr>
      </p:pic>
      <p:sp>
        <p:nvSpPr>
          <p:cNvPr id="56325" name="Rectangle 5"/>
          <p:cNvSpPr>
            <a:spLocks noChangeArrowheads="1"/>
          </p:cNvSpPr>
          <p:nvPr/>
        </p:nvSpPr>
        <p:spPr bwMode="auto">
          <a:xfrm>
            <a:off x="144463" y="1584325"/>
            <a:ext cx="12673012" cy="6226175"/>
          </a:xfrm>
          <a:prstGeom prst="rect">
            <a:avLst/>
          </a:prstGeom>
          <a:noFill/>
          <a:ln w="9525" algn="ctr">
            <a:noFill/>
            <a:miter lim="800000"/>
            <a:headEnd/>
            <a:tailEnd/>
          </a:ln>
        </p:spPr>
        <p:txBody>
          <a:bodyPr anchor="ctr">
            <a:spAutoFit/>
          </a:bodyPr>
          <a:lstStyle/>
          <a:p>
            <a:pPr>
              <a:lnSpc>
                <a:spcPct val="120000"/>
              </a:lnSpc>
              <a:buFontTx/>
              <a:buNone/>
            </a:pPr>
            <a:r>
              <a:rPr lang="es-ES"/>
              <a:t>Art. 27º - La propiedad de las tierras y aguas comprendidas dentro de los límites del territorio nacional, corresponde originariamente a la Nación, la cual, ha tenido y tiene el derecho de transmitir el dominio de ellas a los particulares, constituyendo la propiedad privada. Esta no podrá ser expropiada sino por causa de utilidad pública y mediante indemnización. La Nación tendrá en todo tiempo el derecho de imponer a la propiedad privada las modalidades que dicte el interés público, así como el de regular el aprovechamiento de los elementos naturales susceptibles de apropiación, para hacer una distribución equitativa de la riqueza pública y para cuidar de su conservación. Con este objeto se dictarán las medidas necesarias para el fraccionamiento de los latifundios; para el desarrollo de la pequeña propiedad; para la creación de nuevos centros de población agrícola con las tierras y aguas que les sean indispensables; para el fomento de la agricultura y para evitar la destrucción de los elementos naturales y los daños que la propiedad pueda sufrir en perjuicio de la sociedad. (continua)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ChangeArrowheads="1"/>
          </p:cNvSpPr>
          <p:nvPr/>
        </p:nvSpPr>
        <p:spPr bwMode="auto">
          <a:xfrm>
            <a:off x="9218613" y="144463"/>
            <a:ext cx="352742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643075" name="Rectangle 3"/>
          <p:cNvSpPr>
            <a:spLocks noChangeArrowheads="1"/>
          </p:cNvSpPr>
          <p:nvPr/>
        </p:nvSpPr>
        <p:spPr bwMode="auto">
          <a:xfrm>
            <a:off x="433388" y="504825"/>
            <a:ext cx="9072562" cy="792163"/>
          </a:xfrm>
          <a:prstGeom prst="rect">
            <a:avLst/>
          </a:prstGeom>
          <a:noFill/>
          <a:ln w="9525">
            <a:noFill/>
            <a:miter lim="800000"/>
            <a:headEnd/>
            <a:tailEnd/>
          </a:ln>
          <a:effectLst/>
        </p:spPr>
        <p:txBody>
          <a:bodyPr/>
          <a:lstStyle/>
          <a:p>
            <a:pPr marL="342900" indent="-342900" algn="ctr" eaLnBrk="1" hangingPunct="1">
              <a:lnSpc>
                <a:spcPct val="120000"/>
              </a:lnSpc>
              <a:buClr>
                <a:schemeClr val="hlink"/>
              </a:buClr>
              <a:buSzPct val="65000"/>
              <a:buFont typeface="Wingdings" pitchFamily="2" charset="2"/>
              <a:buNone/>
              <a:defRPr/>
            </a:pPr>
            <a:r>
              <a:rPr lang="pt-BR" sz="3400">
                <a:effectLst>
                  <a:outerShdw blurRad="38100" dist="38100" dir="2700000" algn="tl">
                    <a:srgbClr val="000000"/>
                  </a:outerShdw>
                </a:effectLst>
                <a:latin typeface="Monotype Corsiva" pitchFamily="66" charset="0"/>
              </a:rPr>
              <a:t>Constitución Política de los Estados Unidos Mexicanos</a:t>
            </a:r>
            <a:r>
              <a:rPr lang="pt-BR" sz="4000">
                <a:effectLst>
                  <a:outerShdw blurRad="38100" dist="38100" dir="2700000" algn="tl">
                    <a:srgbClr val="000000"/>
                  </a:outerShdw>
                </a:effectLst>
                <a:latin typeface="Monotype Corsiva" pitchFamily="66" charset="0"/>
              </a:rPr>
              <a:t> </a:t>
            </a:r>
          </a:p>
        </p:txBody>
      </p:sp>
      <p:pic>
        <p:nvPicPr>
          <p:cNvPr id="57348" name="Picture 4" descr="5-de-febrero-de-1917-proclaman-la-constitucion-de-mexico"/>
          <p:cNvPicPr>
            <a:picLocks noChangeAspect="1" noChangeArrowheads="1"/>
          </p:cNvPicPr>
          <p:nvPr/>
        </p:nvPicPr>
        <p:blipFill>
          <a:blip r:embed="rId3" cstate="print"/>
          <a:srcRect/>
          <a:stretch>
            <a:fillRect/>
          </a:stretch>
        </p:blipFill>
        <p:spPr bwMode="auto">
          <a:xfrm>
            <a:off x="11664950" y="576263"/>
            <a:ext cx="863600" cy="863600"/>
          </a:xfrm>
          <a:prstGeom prst="rect">
            <a:avLst/>
          </a:prstGeom>
          <a:noFill/>
          <a:ln w="9525">
            <a:noFill/>
            <a:miter lim="800000"/>
            <a:headEnd/>
            <a:tailEnd/>
          </a:ln>
        </p:spPr>
      </p:pic>
      <p:sp>
        <p:nvSpPr>
          <p:cNvPr id="57349" name="Rectangle 5"/>
          <p:cNvSpPr>
            <a:spLocks noChangeArrowheads="1"/>
          </p:cNvSpPr>
          <p:nvPr/>
        </p:nvSpPr>
        <p:spPr bwMode="auto">
          <a:xfrm>
            <a:off x="144463" y="1512888"/>
            <a:ext cx="12673012" cy="6283325"/>
          </a:xfrm>
          <a:prstGeom prst="rect">
            <a:avLst/>
          </a:prstGeom>
          <a:noFill/>
          <a:ln w="9525" algn="ctr">
            <a:noFill/>
            <a:miter lim="800000"/>
            <a:headEnd/>
            <a:tailEnd/>
          </a:ln>
        </p:spPr>
        <p:txBody>
          <a:bodyPr anchor="ctr">
            <a:spAutoFit/>
          </a:bodyPr>
          <a:lstStyle/>
          <a:p>
            <a:pPr>
              <a:lnSpc>
                <a:spcPct val="120000"/>
              </a:lnSpc>
              <a:buFontTx/>
              <a:buNone/>
            </a:pPr>
            <a:r>
              <a:rPr lang="es-ES" sz="2600"/>
              <a:t>Los pueblos, rancherías y comunidades que carezcan de tierras y aguas, o no las tengan en cantidad suficiente para las necesidades de su población, tendrán derecho a que se les dote de ellas, tomándolas de las propiedades inmediatas, respetando siempre la pequeña propiedad [...] </a:t>
            </a:r>
          </a:p>
          <a:p>
            <a:pPr>
              <a:lnSpc>
                <a:spcPct val="120000"/>
              </a:lnSpc>
              <a:buFontTx/>
              <a:buNone/>
            </a:pPr>
            <a:r>
              <a:rPr lang="es-ES" sz="2600"/>
              <a:t>II - Las asociaciones religiosas denominadas iglesias, cualquiera que sea su credo, no podrán en ningún caso tener capacidad para adquirir, poseer o administrar bienes raíces, ...los que tuvieren actualmente, por sí o por interpósita persona entrarán al dominio de la Nación, concediéndose acción popular para denunciar los bienes que se hallaren en tal caso. La prueba de presunciones será bastante para declarar fundada la denuncia. Los templos destinados al culto público son de la propiedad de la Nación, representada por el Gobierno Federal, quien determinará los que deben continuar destinados a su objeto. (continua)</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ChangeArrowheads="1"/>
          </p:cNvSpPr>
          <p:nvPr/>
        </p:nvSpPr>
        <p:spPr bwMode="auto">
          <a:xfrm>
            <a:off x="9218613" y="144463"/>
            <a:ext cx="352742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645123" name="Rectangle 3"/>
          <p:cNvSpPr>
            <a:spLocks noChangeArrowheads="1"/>
          </p:cNvSpPr>
          <p:nvPr/>
        </p:nvSpPr>
        <p:spPr bwMode="auto">
          <a:xfrm>
            <a:off x="433388" y="504825"/>
            <a:ext cx="9072562" cy="792163"/>
          </a:xfrm>
          <a:prstGeom prst="rect">
            <a:avLst/>
          </a:prstGeom>
          <a:noFill/>
          <a:ln w="9525">
            <a:noFill/>
            <a:miter lim="800000"/>
            <a:headEnd/>
            <a:tailEnd/>
          </a:ln>
          <a:effectLst/>
        </p:spPr>
        <p:txBody>
          <a:bodyPr/>
          <a:lstStyle/>
          <a:p>
            <a:pPr marL="342900" indent="-342900" algn="ctr" eaLnBrk="1" hangingPunct="1">
              <a:lnSpc>
                <a:spcPct val="120000"/>
              </a:lnSpc>
              <a:buClr>
                <a:schemeClr val="hlink"/>
              </a:buClr>
              <a:buSzPct val="65000"/>
              <a:buFont typeface="Wingdings" pitchFamily="2" charset="2"/>
              <a:buNone/>
              <a:defRPr/>
            </a:pPr>
            <a:r>
              <a:rPr lang="pt-BR" sz="3400">
                <a:effectLst>
                  <a:outerShdw blurRad="38100" dist="38100" dir="2700000" algn="tl">
                    <a:srgbClr val="000000"/>
                  </a:outerShdw>
                </a:effectLst>
                <a:latin typeface="Monotype Corsiva" pitchFamily="66" charset="0"/>
              </a:rPr>
              <a:t>Constitución Política de los Estados Unidos Mexicanos</a:t>
            </a:r>
            <a:r>
              <a:rPr lang="pt-BR" sz="4000">
                <a:effectLst>
                  <a:outerShdw blurRad="38100" dist="38100" dir="2700000" algn="tl">
                    <a:srgbClr val="000000"/>
                  </a:outerShdw>
                </a:effectLst>
                <a:latin typeface="Monotype Corsiva" pitchFamily="66" charset="0"/>
              </a:rPr>
              <a:t> </a:t>
            </a:r>
          </a:p>
        </p:txBody>
      </p:sp>
      <p:pic>
        <p:nvPicPr>
          <p:cNvPr id="58372" name="Picture 4" descr="5-de-febrero-de-1917-proclaman-la-constitucion-de-mexico"/>
          <p:cNvPicPr>
            <a:picLocks noChangeAspect="1" noChangeArrowheads="1"/>
          </p:cNvPicPr>
          <p:nvPr/>
        </p:nvPicPr>
        <p:blipFill>
          <a:blip r:embed="rId3" cstate="print"/>
          <a:srcRect/>
          <a:stretch>
            <a:fillRect/>
          </a:stretch>
        </p:blipFill>
        <p:spPr bwMode="auto">
          <a:xfrm>
            <a:off x="11664950" y="647700"/>
            <a:ext cx="863600" cy="863600"/>
          </a:xfrm>
          <a:prstGeom prst="rect">
            <a:avLst/>
          </a:prstGeom>
          <a:noFill/>
          <a:ln w="9525">
            <a:noFill/>
            <a:miter lim="800000"/>
            <a:headEnd/>
            <a:tailEnd/>
          </a:ln>
        </p:spPr>
      </p:pic>
      <p:sp>
        <p:nvSpPr>
          <p:cNvPr id="58373" name="Rectangle 5"/>
          <p:cNvSpPr>
            <a:spLocks noChangeArrowheads="1"/>
          </p:cNvSpPr>
          <p:nvPr/>
        </p:nvSpPr>
        <p:spPr bwMode="auto">
          <a:xfrm>
            <a:off x="144463" y="1597025"/>
            <a:ext cx="12673012" cy="6283325"/>
          </a:xfrm>
          <a:prstGeom prst="rect">
            <a:avLst/>
          </a:prstGeom>
          <a:noFill/>
          <a:ln w="9525" algn="ctr">
            <a:noFill/>
            <a:miter lim="800000"/>
            <a:headEnd/>
            <a:tailEnd/>
          </a:ln>
        </p:spPr>
        <p:txBody>
          <a:bodyPr anchor="ctr">
            <a:spAutoFit/>
          </a:bodyPr>
          <a:lstStyle/>
          <a:p>
            <a:pPr>
              <a:lnSpc>
                <a:spcPct val="120000"/>
              </a:lnSpc>
              <a:buFontTx/>
              <a:buNone/>
            </a:pPr>
            <a:r>
              <a:rPr lang="es-ES" sz="2600"/>
              <a:t>Los obispados, casas curales, seminarios, asilos o colegios de asociaciones religiosas, conventos o cualquier otro edificio que hubiere sido construido o destinado a la administración, propaganda o enseñanza de un culto religioso, pasarán desde luego, de pleno derecho, al dominio directo de la Nación, para destinarse exclusivamente a los servicios públicos de la Federación o de los Estados en sus respectivas jurisdicciones. Los templos que en lo sucesivo se erigieren para el culto público, serán propiedad de la Nación. [...]</a:t>
            </a:r>
          </a:p>
          <a:p>
            <a:pPr>
              <a:lnSpc>
                <a:spcPct val="120000"/>
              </a:lnSpc>
              <a:buFontTx/>
              <a:buNone/>
            </a:pPr>
            <a:r>
              <a:rPr lang="es-ES" sz="2600"/>
              <a:t>V - Los Bancos debidamente autorizados, conforme a las leyes de instituciones de crédito, podrán tener capitales impuestos sobre propiedades urbanas y rústicas de acuerdo con las prescripciones de dichas leyes pero no podrán tener en propiedad o en administración, más bienes raíces que los enteramente necesarios para su objeto directo.</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ChangeArrowheads="1"/>
          </p:cNvSpPr>
          <p:nvPr/>
        </p:nvSpPr>
        <p:spPr bwMode="auto">
          <a:xfrm>
            <a:off x="9218613" y="144463"/>
            <a:ext cx="352742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647171" name="Rectangle 3"/>
          <p:cNvSpPr>
            <a:spLocks noChangeArrowheads="1"/>
          </p:cNvSpPr>
          <p:nvPr/>
        </p:nvSpPr>
        <p:spPr bwMode="auto">
          <a:xfrm>
            <a:off x="0" y="73025"/>
            <a:ext cx="9072563" cy="792163"/>
          </a:xfrm>
          <a:prstGeom prst="rect">
            <a:avLst/>
          </a:prstGeom>
          <a:noFill/>
          <a:ln w="9525">
            <a:noFill/>
            <a:miter lim="800000"/>
            <a:headEnd/>
            <a:tailEnd/>
          </a:ln>
          <a:effectLst/>
        </p:spPr>
        <p:txBody>
          <a:bodyPr/>
          <a:lstStyle/>
          <a:p>
            <a:pPr marL="342900" indent="-342900" algn="ctr" eaLnBrk="1" hangingPunct="1">
              <a:lnSpc>
                <a:spcPct val="120000"/>
              </a:lnSpc>
              <a:buClr>
                <a:schemeClr val="hlink"/>
              </a:buClr>
              <a:buSzPct val="65000"/>
              <a:buFont typeface="Wingdings" pitchFamily="2" charset="2"/>
              <a:buNone/>
              <a:defRPr/>
            </a:pPr>
            <a:r>
              <a:rPr lang="pt-BR" sz="3400">
                <a:effectLst>
                  <a:outerShdw blurRad="38100" dist="38100" dir="2700000" algn="tl">
                    <a:srgbClr val="000000"/>
                  </a:outerShdw>
                </a:effectLst>
                <a:latin typeface="Monotype Corsiva" pitchFamily="66" charset="0"/>
              </a:rPr>
              <a:t>Constitución Política de los Estados Unidos Mexicanos</a:t>
            </a:r>
            <a:r>
              <a:rPr lang="pt-BR" sz="4000">
                <a:effectLst>
                  <a:outerShdw blurRad="38100" dist="38100" dir="2700000" algn="tl">
                    <a:srgbClr val="000000"/>
                  </a:outerShdw>
                </a:effectLst>
                <a:latin typeface="Monotype Corsiva" pitchFamily="66" charset="0"/>
              </a:rPr>
              <a:t> </a:t>
            </a:r>
          </a:p>
        </p:txBody>
      </p:sp>
      <p:pic>
        <p:nvPicPr>
          <p:cNvPr id="59396" name="Picture 4" descr="5-de-febrero-de-1917-proclaman-la-constitucion-de-mexico"/>
          <p:cNvPicPr>
            <a:picLocks noChangeAspect="1" noChangeArrowheads="1"/>
          </p:cNvPicPr>
          <p:nvPr/>
        </p:nvPicPr>
        <p:blipFill>
          <a:blip r:embed="rId3" cstate="print"/>
          <a:srcRect/>
          <a:stretch>
            <a:fillRect/>
          </a:stretch>
        </p:blipFill>
        <p:spPr bwMode="auto">
          <a:xfrm>
            <a:off x="11737975" y="647700"/>
            <a:ext cx="863600" cy="863600"/>
          </a:xfrm>
          <a:prstGeom prst="rect">
            <a:avLst/>
          </a:prstGeom>
          <a:noFill/>
          <a:ln w="9525">
            <a:noFill/>
            <a:miter lim="800000"/>
            <a:headEnd/>
            <a:tailEnd/>
          </a:ln>
        </p:spPr>
      </p:pic>
      <p:sp>
        <p:nvSpPr>
          <p:cNvPr id="59397" name="Rectangle 5"/>
          <p:cNvSpPr>
            <a:spLocks noChangeArrowheads="1"/>
          </p:cNvSpPr>
          <p:nvPr/>
        </p:nvSpPr>
        <p:spPr bwMode="auto">
          <a:xfrm>
            <a:off x="144463" y="3384550"/>
            <a:ext cx="12673012" cy="2282825"/>
          </a:xfrm>
          <a:prstGeom prst="rect">
            <a:avLst/>
          </a:prstGeom>
          <a:noFill/>
          <a:ln w="9525" algn="ctr">
            <a:noFill/>
            <a:miter lim="800000"/>
            <a:headEnd/>
            <a:tailEnd/>
          </a:ln>
        </p:spPr>
        <p:txBody>
          <a:bodyPr anchor="ctr">
            <a:spAutoFit/>
          </a:bodyPr>
          <a:lstStyle/>
          <a:p>
            <a:pPr>
              <a:lnSpc>
                <a:spcPct val="120000"/>
              </a:lnSpc>
              <a:buFontTx/>
              <a:buNone/>
            </a:pPr>
            <a:r>
              <a:rPr lang="es-ES"/>
              <a:t>Tit. 2 – Cap I – DE LA SOBERANÍA NACIONAL Y DE LA FORMA DE GOBIERNO</a:t>
            </a:r>
            <a:r>
              <a:rPr lang="pt-BR"/>
              <a:t> </a:t>
            </a:r>
            <a:endParaRPr lang="es-ES" sz="2000"/>
          </a:p>
          <a:p>
            <a:pPr>
              <a:lnSpc>
                <a:spcPct val="120000"/>
              </a:lnSpc>
              <a:buFontTx/>
              <a:buNone/>
            </a:pPr>
            <a:r>
              <a:rPr lang="es-ES"/>
              <a:t>Art. 39º - La soberanía nacional reside esencial y originariamente en el pueblo. Todo poder público dimana del pueblo y se instituye para beneficio de éste. El pueblo tiene en todo tiempo el inalienable derecho de alterar o modificar la forma de su gobierno.</a:t>
            </a:r>
          </a:p>
        </p:txBody>
      </p:sp>
      <p:sp>
        <p:nvSpPr>
          <p:cNvPr id="59398" name="Rectangle 6"/>
          <p:cNvSpPr>
            <a:spLocks noChangeArrowheads="1"/>
          </p:cNvSpPr>
          <p:nvPr/>
        </p:nvSpPr>
        <p:spPr bwMode="auto">
          <a:xfrm>
            <a:off x="144463" y="1008063"/>
            <a:ext cx="11377612" cy="2282825"/>
          </a:xfrm>
          <a:prstGeom prst="rect">
            <a:avLst/>
          </a:prstGeom>
          <a:noFill/>
          <a:ln w="9525" algn="ctr">
            <a:noFill/>
            <a:miter lim="800000"/>
            <a:headEnd/>
            <a:tailEnd/>
          </a:ln>
        </p:spPr>
        <p:txBody>
          <a:bodyPr anchor="ctr">
            <a:spAutoFit/>
          </a:bodyPr>
          <a:lstStyle/>
          <a:p>
            <a:pPr>
              <a:lnSpc>
                <a:spcPct val="120000"/>
              </a:lnSpc>
              <a:buFontTx/>
              <a:buNone/>
            </a:pPr>
            <a:r>
              <a:rPr lang="es-ES"/>
              <a:t>Tit 1 – Cap. II – DE LOS MEXICANOS</a:t>
            </a:r>
            <a:endParaRPr lang="pt-BR"/>
          </a:p>
          <a:p>
            <a:pPr>
              <a:lnSpc>
                <a:spcPct val="120000"/>
              </a:lnSpc>
              <a:buFontTx/>
              <a:buNone/>
            </a:pPr>
            <a:r>
              <a:rPr lang="es-ES"/>
              <a:t>Art. 31º - Son obligaciones de los mexicanos:</a:t>
            </a:r>
            <a:endParaRPr lang="pt-BR"/>
          </a:p>
          <a:p>
            <a:pPr>
              <a:lnSpc>
                <a:spcPct val="120000"/>
              </a:lnSpc>
              <a:buFontTx/>
              <a:buNone/>
            </a:pPr>
            <a:r>
              <a:rPr lang="es-ES"/>
              <a:t>I - Hacer que sus hijos o pupilos, menores de quince años, concurran a las escuelas públicas o privadas, para obtener la educación primaria elemental y militar [...]</a:t>
            </a:r>
          </a:p>
        </p:txBody>
      </p:sp>
      <p:sp>
        <p:nvSpPr>
          <p:cNvPr id="59399" name="Rectangle 7"/>
          <p:cNvSpPr>
            <a:spLocks noChangeArrowheads="1"/>
          </p:cNvSpPr>
          <p:nvPr/>
        </p:nvSpPr>
        <p:spPr bwMode="auto">
          <a:xfrm>
            <a:off x="215900" y="5716588"/>
            <a:ext cx="12601575" cy="1844675"/>
          </a:xfrm>
          <a:prstGeom prst="rect">
            <a:avLst/>
          </a:prstGeom>
          <a:noFill/>
          <a:ln w="9525" algn="ctr">
            <a:noFill/>
            <a:miter lim="800000"/>
            <a:headEnd/>
            <a:tailEnd/>
          </a:ln>
        </p:spPr>
        <p:txBody>
          <a:bodyPr anchor="ctr">
            <a:spAutoFit/>
          </a:bodyPr>
          <a:lstStyle/>
          <a:p>
            <a:pPr>
              <a:lnSpc>
                <a:spcPct val="120000"/>
              </a:lnSpc>
              <a:buFontTx/>
              <a:buNone/>
            </a:pPr>
            <a:r>
              <a:rPr lang="es-ES"/>
              <a:t>Tit. 3 – Cap. I – DE LA DIVISION DE PODERES</a:t>
            </a:r>
            <a:endParaRPr lang="pt-BR"/>
          </a:p>
          <a:p>
            <a:pPr>
              <a:lnSpc>
                <a:spcPct val="120000"/>
              </a:lnSpc>
              <a:buFontTx/>
              <a:buNone/>
            </a:pPr>
            <a:r>
              <a:rPr lang="es-ES"/>
              <a:t>Art. 49º - El Supremo Poder de la Federación se divide, para su ejercicio, en Legislativo, Ejecutivo y Judicial. No podrán reunirse dos o más de estos Poderes en una sola persona o corporación [...]</a:t>
            </a:r>
            <a:endParaRPr lang="pt-B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ChangeArrowheads="1"/>
          </p:cNvSpPr>
          <p:nvPr/>
        </p:nvSpPr>
        <p:spPr bwMode="auto">
          <a:xfrm>
            <a:off x="9218613" y="144463"/>
            <a:ext cx="352742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649219" name="Rectangle 3"/>
          <p:cNvSpPr>
            <a:spLocks noChangeArrowheads="1"/>
          </p:cNvSpPr>
          <p:nvPr/>
        </p:nvSpPr>
        <p:spPr bwMode="auto">
          <a:xfrm>
            <a:off x="0" y="73025"/>
            <a:ext cx="9072563" cy="792163"/>
          </a:xfrm>
          <a:prstGeom prst="rect">
            <a:avLst/>
          </a:prstGeom>
          <a:noFill/>
          <a:ln w="9525">
            <a:noFill/>
            <a:miter lim="800000"/>
            <a:headEnd/>
            <a:tailEnd/>
          </a:ln>
          <a:effectLst/>
        </p:spPr>
        <p:txBody>
          <a:bodyPr/>
          <a:lstStyle/>
          <a:p>
            <a:pPr marL="342900" indent="-342900" algn="ctr" eaLnBrk="1" hangingPunct="1">
              <a:lnSpc>
                <a:spcPct val="120000"/>
              </a:lnSpc>
              <a:buClr>
                <a:schemeClr val="hlink"/>
              </a:buClr>
              <a:buSzPct val="65000"/>
              <a:buFont typeface="Wingdings" pitchFamily="2" charset="2"/>
              <a:buNone/>
              <a:defRPr/>
            </a:pPr>
            <a:r>
              <a:rPr lang="pt-BR" sz="3400">
                <a:effectLst>
                  <a:outerShdw blurRad="38100" dist="38100" dir="2700000" algn="tl">
                    <a:srgbClr val="000000"/>
                  </a:outerShdw>
                </a:effectLst>
                <a:latin typeface="Monotype Corsiva" pitchFamily="66" charset="0"/>
              </a:rPr>
              <a:t>Constitución Política de los Estados Unidos Mexicanos</a:t>
            </a:r>
            <a:r>
              <a:rPr lang="pt-BR" sz="4000">
                <a:effectLst>
                  <a:outerShdw blurRad="38100" dist="38100" dir="2700000" algn="tl">
                    <a:srgbClr val="000000"/>
                  </a:outerShdw>
                </a:effectLst>
                <a:latin typeface="Monotype Corsiva" pitchFamily="66" charset="0"/>
              </a:rPr>
              <a:t> </a:t>
            </a:r>
          </a:p>
        </p:txBody>
      </p:sp>
      <p:pic>
        <p:nvPicPr>
          <p:cNvPr id="60420" name="Picture 4" descr="5-de-febrero-de-1917-proclaman-la-constitucion-de-mexico"/>
          <p:cNvPicPr>
            <a:picLocks noChangeAspect="1" noChangeArrowheads="1"/>
          </p:cNvPicPr>
          <p:nvPr/>
        </p:nvPicPr>
        <p:blipFill>
          <a:blip r:embed="rId3" cstate="print"/>
          <a:srcRect/>
          <a:stretch>
            <a:fillRect/>
          </a:stretch>
        </p:blipFill>
        <p:spPr bwMode="auto">
          <a:xfrm>
            <a:off x="11522075" y="865188"/>
            <a:ext cx="1296988" cy="1296987"/>
          </a:xfrm>
          <a:prstGeom prst="rect">
            <a:avLst/>
          </a:prstGeom>
          <a:noFill/>
          <a:ln w="9525">
            <a:noFill/>
            <a:miter lim="800000"/>
            <a:headEnd/>
            <a:tailEnd/>
          </a:ln>
        </p:spPr>
      </p:pic>
      <p:sp>
        <p:nvSpPr>
          <p:cNvPr id="60421" name="Rectangle 5"/>
          <p:cNvSpPr>
            <a:spLocks noChangeArrowheads="1"/>
          </p:cNvSpPr>
          <p:nvPr/>
        </p:nvSpPr>
        <p:spPr bwMode="auto">
          <a:xfrm>
            <a:off x="73025" y="792163"/>
            <a:ext cx="11233150" cy="1698625"/>
          </a:xfrm>
          <a:prstGeom prst="rect">
            <a:avLst/>
          </a:prstGeom>
          <a:noFill/>
          <a:ln w="9525" algn="ctr">
            <a:noFill/>
            <a:miter lim="800000"/>
            <a:headEnd/>
            <a:tailEnd/>
          </a:ln>
        </p:spPr>
        <p:txBody>
          <a:bodyPr anchor="ctr">
            <a:spAutoFit/>
          </a:bodyPr>
          <a:lstStyle/>
          <a:p>
            <a:pPr>
              <a:lnSpc>
                <a:spcPct val="120000"/>
              </a:lnSpc>
              <a:buFontTx/>
              <a:buNone/>
            </a:pPr>
            <a:r>
              <a:rPr lang="es-ES" sz="2200"/>
              <a:t>Tit. 3 – Cap. II – DEL PODER LEGISLATIVO</a:t>
            </a:r>
          </a:p>
          <a:p>
            <a:pPr>
              <a:lnSpc>
                <a:spcPct val="120000"/>
              </a:lnSpc>
              <a:buFontTx/>
              <a:buNone/>
            </a:pPr>
            <a:r>
              <a:rPr lang="es-ES" sz="2200"/>
              <a:t>Art. 50º - El poder legislativo de los Estados Unidos Mexicanos se deposita en un Congreso general, que se dividirá en dos Cámaras, una de diputados y otra de senadores. </a:t>
            </a:r>
          </a:p>
        </p:txBody>
      </p:sp>
      <p:sp>
        <p:nvSpPr>
          <p:cNvPr id="60422" name="Rectangle 6"/>
          <p:cNvSpPr>
            <a:spLocks noChangeArrowheads="1"/>
          </p:cNvSpPr>
          <p:nvPr/>
        </p:nvSpPr>
        <p:spPr bwMode="auto">
          <a:xfrm>
            <a:off x="73025" y="2520950"/>
            <a:ext cx="12744450" cy="1295400"/>
          </a:xfrm>
          <a:prstGeom prst="rect">
            <a:avLst/>
          </a:prstGeom>
          <a:noFill/>
          <a:ln w="9525" algn="ctr">
            <a:noFill/>
            <a:miter lim="800000"/>
            <a:headEnd/>
            <a:tailEnd/>
          </a:ln>
        </p:spPr>
        <p:txBody>
          <a:bodyPr anchor="ctr">
            <a:spAutoFit/>
          </a:bodyPr>
          <a:lstStyle/>
          <a:p>
            <a:pPr>
              <a:lnSpc>
                <a:spcPct val="120000"/>
              </a:lnSpc>
              <a:buFontTx/>
              <a:buNone/>
            </a:pPr>
            <a:r>
              <a:rPr lang="es-ES" sz="2200"/>
              <a:t>Art. 56º - La Cámara de Senadores se compondrá de dos miembros por cada Estado y dos por el Distrito Federal, nombrados en elección directa.</a:t>
            </a:r>
          </a:p>
          <a:p>
            <a:pPr>
              <a:lnSpc>
                <a:spcPct val="120000"/>
              </a:lnSpc>
              <a:buFontTx/>
              <a:buNone/>
            </a:pPr>
            <a:r>
              <a:rPr lang="es-ES" sz="2200"/>
              <a:t>Art. 57º - Por cada senador propietario se elegirá un suplente.</a:t>
            </a:r>
          </a:p>
        </p:txBody>
      </p:sp>
      <p:sp>
        <p:nvSpPr>
          <p:cNvPr id="60423" name="Rectangle 7"/>
          <p:cNvSpPr>
            <a:spLocks noChangeArrowheads="1"/>
          </p:cNvSpPr>
          <p:nvPr/>
        </p:nvSpPr>
        <p:spPr bwMode="auto">
          <a:xfrm>
            <a:off x="73025" y="3816350"/>
            <a:ext cx="12673013" cy="2100263"/>
          </a:xfrm>
          <a:prstGeom prst="rect">
            <a:avLst/>
          </a:prstGeom>
          <a:noFill/>
          <a:ln w="9525" algn="ctr">
            <a:noFill/>
            <a:miter lim="800000"/>
            <a:headEnd/>
            <a:tailEnd/>
          </a:ln>
        </p:spPr>
        <p:txBody>
          <a:bodyPr anchor="ctr">
            <a:spAutoFit/>
          </a:bodyPr>
          <a:lstStyle/>
          <a:p>
            <a:pPr>
              <a:lnSpc>
                <a:spcPct val="120000"/>
              </a:lnSpc>
              <a:buFontTx/>
              <a:buNone/>
            </a:pPr>
            <a:r>
              <a:rPr lang="es-ES" sz="2200"/>
              <a:t>Tit. 6 – DEL TRABAJO Y DE LA PREVISION SOCIAL</a:t>
            </a:r>
            <a:endParaRPr lang="pt-BR" sz="2200"/>
          </a:p>
          <a:p>
            <a:pPr>
              <a:lnSpc>
                <a:spcPct val="120000"/>
              </a:lnSpc>
              <a:buFontTx/>
              <a:buNone/>
            </a:pPr>
            <a:r>
              <a:rPr lang="es-ES" sz="2200"/>
              <a:t>Art. 123º - El Congreso de la Unión y las Legislaturas de los Estados deberán expedir leyes sobre el trabajo, fundadas en las necesidades de cada región, sin contravenir a las bases siguientes [...]</a:t>
            </a:r>
            <a:endParaRPr lang="pt-BR" sz="2200"/>
          </a:p>
          <a:p>
            <a:pPr>
              <a:lnSpc>
                <a:spcPct val="120000"/>
              </a:lnSpc>
              <a:buFontTx/>
              <a:buNone/>
            </a:pPr>
            <a:r>
              <a:rPr lang="es-ES" sz="2200"/>
              <a:t>I - La duración de la jornada máxima será de ocho horas.</a:t>
            </a:r>
          </a:p>
        </p:txBody>
      </p:sp>
      <p:sp>
        <p:nvSpPr>
          <p:cNvPr id="60424" name="Rectangle 8"/>
          <p:cNvSpPr>
            <a:spLocks noChangeArrowheads="1"/>
          </p:cNvSpPr>
          <p:nvPr/>
        </p:nvSpPr>
        <p:spPr bwMode="auto">
          <a:xfrm>
            <a:off x="73025" y="5905500"/>
            <a:ext cx="12744450" cy="1698625"/>
          </a:xfrm>
          <a:prstGeom prst="rect">
            <a:avLst/>
          </a:prstGeom>
          <a:noFill/>
          <a:ln w="9525" algn="ctr">
            <a:noFill/>
            <a:miter lim="800000"/>
            <a:headEnd/>
            <a:tailEnd/>
          </a:ln>
        </p:spPr>
        <p:txBody>
          <a:bodyPr anchor="ctr">
            <a:spAutoFit/>
          </a:bodyPr>
          <a:lstStyle/>
          <a:p>
            <a:pPr>
              <a:lnSpc>
                <a:spcPct val="120000"/>
              </a:lnSpc>
              <a:buFontTx/>
              <a:buNone/>
            </a:pPr>
            <a:r>
              <a:rPr lang="es-ES" sz="2200"/>
              <a:t>II - La jornada máxima de trabajo nocturno será de siete horas. Quedan prohibidas las labores insalubres o peligrosas para las mujeres en general y para los jóvenes menores de 16 años. Queda también prohibido a unas y otros el trabajo nocturno industrial; y en los establecimientos comerciales no podrán trabajar después de las diez de la noche.</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ChangeArrowheads="1"/>
          </p:cNvSpPr>
          <p:nvPr/>
        </p:nvSpPr>
        <p:spPr bwMode="auto">
          <a:xfrm>
            <a:off x="9218613" y="144463"/>
            <a:ext cx="2806700" cy="360362"/>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1800">
                <a:effectLst>
                  <a:outerShdw blurRad="38100" dist="38100" dir="2700000" algn="tl">
                    <a:srgbClr val="000000"/>
                  </a:outerShdw>
                </a:effectLst>
              </a:rPr>
              <a:t>As Cartas de Direitos</a:t>
            </a:r>
          </a:p>
        </p:txBody>
      </p:sp>
      <p:sp>
        <p:nvSpPr>
          <p:cNvPr id="651267" name="Rectangle 3"/>
          <p:cNvSpPr>
            <a:spLocks noChangeArrowheads="1"/>
          </p:cNvSpPr>
          <p:nvPr/>
        </p:nvSpPr>
        <p:spPr bwMode="auto">
          <a:xfrm>
            <a:off x="0" y="73025"/>
            <a:ext cx="9072563" cy="792163"/>
          </a:xfrm>
          <a:prstGeom prst="rect">
            <a:avLst/>
          </a:prstGeom>
          <a:noFill/>
          <a:ln w="9525">
            <a:noFill/>
            <a:miter lim="800000"/>
            <a:headEnd/>
            <a:tailEnd/>
          </a:ln>
          <a:effectLst/>
        </p:spPr>
        <p:txBody>
          <a:bodyPr/>
          <a:lstStyle/>
          <a:p>
            <a:pPr marL="342900" indent="-342900" algn="ctr" eaLnBrk="1" hangingPunct="1">
              <a:lnSpc>
                <a:spcPct val="120000"/>
              </a:lnSpc>
              <a:buClr>
                <a:schemeClr val="hlink"/>
              </a:buClr>
              <a:buSzPct val="65000"/>
              <a:buFont typeface="Wingdings" pitchFamily="2" charset="2"/>
              <a:buNone/>
              <a:defRPr/>
            </a:pPr>
            <a:r>
              <a:rPr lang="pt-BR" sz="3400">
                <a:effectLst>
                  <a:outerShdw blurRad="38100" dist="38100" dir="2700000" algn="tl">
                    <a:srgbClr val="000000"/>
                  </a:outerShdw>
                </a:effectLst>
                <a:latin typeface="Monotype Corsiva" pitchFamily="66" charset="0"/>
              </a:rPr>
              <a:t>Constitución Política de los Estados Unidos Mexicanos</a:t>
            </a:r>
            <a:r>
              <a:rPr lang="pt-BR" sz="4000">
                <a:effectLst>
                  <a:outerShdw blurRad="38100" dist="38100" dir="2700000" algn="tl">
                    <a:srgbClr val="000000"/>
                  </a:outerShdw>
                </a:effectLst>
                <a:latin typeface="Monotype Corsiva" pitchFamily="66" charset="0"/>
              </a:rPr>
              <a:t> </a:t>
            </a:r>
          </a:p>
        </p:txBody>
      </p:sp>
      <p:pic>
        <p:nvPicPr>
          <p:cNvPr id="61444" name="Picture 4" descr="5-de-febrero-de-1917-proclaman-la-constitucion-de-mexico"/>
          <p:cNvPicPr>
            <a:picLocks noChangeAspect="1" noChangeArrowheads="1"/>
          </p:cNvPicPr>
          <p:nvPr/>
        </p:nvPicPr>
        <p:blipFill>
          <a:blip r:embed="rId3" cstate="print"/>
          <a:srcRect/>
          <a:stretch>
            <a:fillRect/>
          </a:stretch>
        </p:blipFill>
        <p:spPr bwMode="auto">
          <a:xfrm>
            <a:off x="12098338" y="73025"/>
            <a:ext cx="720725" cy="720725"/>
          </a:xfrm>
          <a:prstGeom prst="rect">
            <a:avLst/>
          </a:prstGeom>
          <a:noFill/>
          <a:ln w="9525">
            <a:noFill/>
            <a:miter lim="800000"/>
            <a:headEnd/>
            <a:tailEnd/>
          </a:ln>
        </p:spPr>
      </p:pic>
      <p:sp>
        <p:nvSpPr>
          <p:cNvPr id="61445" name="Rectangle 5"/>
          <p:cNvSpPr>
            <a:spLocks noChangeArrowheads="1"/>
          </p:cNvSpPr>
          <p:nvPr/>
        </p:nvSpPr>
        <p:spPr bwMode="auto">
          <a:xfrm>
            <a:off x="73025" y="1041400"/>
            <a:ext cx="12888913" cy="6664325"/>
          </a:xfrm>
          <a:prstGeom prst="rect">
            <a:avLst/>
          </a:prstGeom>
          <a:noFill/>
          <a:ln w="9525" algn="ctr">
            <a:noFill/>
            <a:miter lim="800000"/>
            <a:headEnd/>
            <a:tailEnd/>
          </a:ln>
        </p:spPr>
        <p:txBody>
          <a:bodyPr anchor="ctr">
            <a:spAutoFit/>
          </a:bodyPr>
          <a:lstStyle/>
          <a:p>
            <a:pPr>
              <a:lnSpc>
                <a:spcPct val="120000"/>
              </a:lnSpc>
              <a:buFontTx/>
              <a:buNone/>
            </a:pPr>
            <a:r>
              <a:rPr lang="es-ES"/>
              <a:t>III - ...mayores de 12 años y menores de 16, tendrán como jornada máxima la de 6 horas. ...niños menores de 12 años no podrá ser objeto de contrato.</a:t>
            </a:r>
            <a:endParaRPr lang="pt-BR"/>
          </a:p>
          <a:p>
            <a:pPr>
              <a:lnSpc>
                <a:spcPct val="120000"/>
              </a:lnSpc>
              <a:buFontTx/>
              <a:buNone/>
            </a:pPr>
            <a:r>
              <a:rPr lang="es-ES"/>
              <a:t>IV - Por cada seis días de trabajo deberá disfrutar el operario de un día de descanso, cuando menos. </a:t>
            </a:r>
            <a:endParaRPr lang="pt-BR"/>
          </a:p>
          <a:p>
            <a:pPr>
              <a:lnSpc>
                <a:spcPct val="120000"/>
              </a:lnSpc>
              <a:buFontTx/>
              <a:buNone/>
            </a:pPr>
            <a:r>
              <a:rPr lang="es-ES"/>
              <a:t>V - Las mujeres, durante los tres meses anteriores al parto, no desempeñarán trabajos físicos que exijan esfuerzo material considerable. En el mes siguiente al parto disfrutarán forzosamente de descanso, debiendo percibir su salario íntegro y conservar su empleo y los derechos que hubieren adquirido por su contrato. En el periodo de la lactancia tendrán dos descansos extraordinarios por día, de media hora cada uno, para amamantar a sus hijos.</a:t>
            </a:r>
            <a:r>
              <a:rPr lang="pt-BR"/>
              <a:t> </a:t>
            </a:r>
          </a:p>
          <a:p>
            <a:pPr>
              <a:lnSpc>
                <a:spcPct val="120000"/>
              </a:lnSpc>
              <a:buFontTx/>
              <a:buNone/>
            </a:pPr>
            <a:r>
              <a:rPr lang="es-ES"/>
              <a:t>XI - Cuando por circunstancias extraordinarias deban aumentarse las horas de jornada, se abonará como salario por el tiempo excedente, 100% más de lo fijado para las horas normales. En ningún caso el trabajo extraordinario podrá exceder de 3 horas diarias, ni de 3 veces consecutivas. Los hombres menores de 16 años y las mujeres de cualquiera edad, no serán admitidos en esta clase de trabajos.</a:t>
            </a:r>
            <a:endParaRPr lang="pt-B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ChangeArrowheads="1"/>
          </p:cNvSpPr>
          <p:nvPr/>
        </p:nvSpPr>
        <p:spPr bwMode="auto">
          <a:xfrm>
            <a:off x="7920038" y="215900"/>
            <a:ext cx="4826000" cy="503238"/>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sp>
        <p:nvSpPr>
          <p:cNvPr id="7171" name="Rectangle 3"/>
          <p:cNvSpPr>
            <a:spLocks noChangeArrowheads="1"/>
          </p:cNvSpPr>
          <p:nvPr/>
        </p:nvSpPr>
        <p:spPr bwMode="auto">
          <a:xfrm>
            <a:off x="2087563" y="288925"/>
            <a:ext cx="4249737" cy="936625"/>
          </a:xfrm>
          <a:prstGeom prst="rect">
            <a:avLst/>
          </a:prstGeom>
          <a:noFill/>
          <a:ln w="9525">
            <a:noFill/>
            <a:miter lim="800000"/>
            <a:headEnd/>
            <a:tailEnd/>
          </a:ln>
        </p:spPr>
        <p:txBody>
          <a:bodyPr/>
          <a:lstStyle/>
          <a:p>
            <a:pPr marL="342900" indent="-342900" algn="l" eaLnBrk="1" hangingPunct="1">
              <a:lnSpc>
                <a:spcPct val="120000"/>
              </a:lnSpc>
              <a:buClr>
                <a:schemeClr val="hlink"/>
              </a:buClr>
              <a:buSzPct val="65000"/>
              <a:buFont typeface="Wingdings" pitchFamily="2" charset="2"/>
              <a:buNone/>
            </a:pPr>
            <a:r>
              <a:rPr lang="pt-BR" sz="4400">
                <a:latin typeface="Monotype Corsiva" pitchFamily="66" charset="0"/>
              </a:rPr>
              <a:t>Código de Hamurabi</a:t>
            </a:r>
            <a:endParaRPr lang="pt-BR" sz="4400"/>
          </a:p>
        </p:txBody>
      </p:sp>
      <p:pic>
        <p:nvPicPr>
          <p:cNvPr id="7172" name="Picture 4" descr="hamurabi"/>
          <p:cNvPicPr>
            <a:picLocks noChangeAspect="1" noChangeArrowheads="1"/>
          </p:cNvPicPr>
          <p:nvPr/>
        </p:nvPicPr>
        <p:blipFill>
          <a:blip r:embed="rId3" cstate="print"/>
          <a:srcRect/>
          <a:stretch>
            <a:fillRect/>
          </a:stretch>
        </p:blipFill>
        <p:spPr bwMode="auto">
          <a:xfrm>
            <a:off x="360363" y="3097213"/>
            <a:ext cx="3311525" cy="2441575"/>
          </a:xfrm>
          <a:prstGeom prst="rect">
            <a:avLst/>
          </a:prstGeom>
          <a:noFill/>
          <a:ln w="9525">
            <a:noFill/>
            <a:miter lim="800000"/>
            <a:headEnd/>
            <a:tailEnd/>
          </a:ln>
        </p:spPr>
      </p:pic>
      <p:pic>
        <p:nvPicPr>
          <p:cNvPr id="7173" name="Picture 8" descr="babilonia_hamurabi2"/>
          <p:cNvPicPr>
            <a:picLocks noChangeAspect="1" noChangeArrowheads="1"/>
          </p:cNvPicPr>
          <p:nvPr/>
        </p:nvPicPr>
        <p:blipFill>
          <a:blip r:embed="rId4" cstate="print"/>
          <a:srcRect/>
          <a:stretch>
            <a:fillRect/>
          </a:stretch>
        </p:blipFill>
        <p:spPr bwMode="auto">
          <a:xfrm>
            <a:off x="10577513" y="3025775"/>
            <a:ext cx="2168525" cy="2951163"/>
          </a:xfrm>
          <a:prstGeom prst="rect">
            <a:avLst/>
          </a:prstGeom>
          <a:noFill/>
          <a:ln w="9525">
            <a:noFill/>
            <a:miter lim="800000"/>
            <a:headEnd/>
            <a:tailEnd/>
          </a:ln>
        </p:spPr>
      </p:pic>
      <p:sp>
        <p:nvSpPr>
          <p:cNvPr id="7174" name="Rectangle 9"/>
          <p:cNvSpPr>
            <a:spLocks noChangeArrowheads="1"/>
          </p:cNvSpPr>
          <p:nvPr/>
        </p:nvSpPr>
        <p:spPr bwMode="auto">
          <a:xfrm>
            <a:off x="1655763" y="1439863"/>
            <a:ext cx="10369550" cy="4181475"/>
          </a:xfrm>
          <a:prstGeom prst="rect">
            <a:avLst/>
          </a:prstGeom>
          <a:noFill/>
          <a:ln w="9525" algn="ctr">
            <a:noFill/>
            <a:miter lim="800000"/>
            <a:headEnd/>
            <a:tailEnd/>
          </a:ln>
        </p:spPr>
        <p:txBody>
          <a:bodyPr anchor="ctr">
            <a:spAutoFit/>
          </a:bodyPr>
          <a:lstStyle/>
          <a:p>
            <a:pPr algn="ctr">
              <a:lnSpc>
                <a:spcPct val="120000"/>
              </a:lnSpc>
              <a:buFontTx/>
              <a:buNone/>
            </a:pPr>
            <a:r>
              <a:rPr lang="pt-BR" sz="3200"/>
              <a:t>Pontos principais</a:t>
            </a:r>
          </a:p>
          <a:p>
            <a:pPr algn="ctr">
              <a:lnSpc>
                <a:spcPct val="120000"/>
              </a:lnSpc>
              <a:buFontTx/>
              <a:buNone/>
            </a:pPr>
            <a:r>
              <a:rPr lang="pt-BR" sz="3200"/>
              <a:t>- A Lei de Talião (olho por olho, dente por dente)</a:t>
            </a:r>
          </a:p>
          <a:p>
            <a:pPr algn="ctr">
              <a:lnSpc>
                <a:spcPct val="120000"/>
              </a:lnSpc>
              <a:buFontTx/>
              <a:buNone/>
            </a:pPr>
            <a:r>
              <a:rPr lang="pt-BR" sz="3200"/>
              <a:t>- O falso testemunho</a:t>
            </a:r>
          </a:p>
          <a:p>
            <a:pPr algn="ctr">
              <a:lnSpc>
                <a:spcPct val="120000"/>
              </a:lnSpc>
              <a:buFontTx/>
              <a:buNone/>
            </a:pPr>
            <a:r>
              <a:rPr lang="pt-BR" sz="3200"/>
              <a:t>- O roubo e a receptação</a:t>
            </a:r>
          </a:p>
          <a:p>
            <a:pPr algn="ctr">
              <a:lnSpc>
                <a:spcPct val="120000"/>
              </a:lnSpc>
              <a:buFontTx/>
              <a:buNone/>
            </a:pPr>
            <a:r>
              <a:rPr lang="pt-BR" sz="3200"/>
              <a:t>- O estupro</a:t>
            </a:r>
          </a:p>
          <a:p>
            <a:pPr algn="ctr">
              <a:lnSpc>
                <a:spcPct val="120000"/>
              </a:lnSpc>
              <a:buFontTx/>
              <a:buNone/>
            </a:pPr>
            <a:r>
              <a:rPr lang="pt-BR" sz="3200"/>
              <a:t>- A família</a:t>
            </a:r>
          </a:p>
          <a:p>
            <a:pPr algn="ctr">
              <a:lnSpc>
                <a:spcPct val="120000"/>
              </a:lnSpc>
              <a:buFontTx/>
              <a:buNone/>
            </a:pPr>
            <a:r>
              <a:rPr lang="pt-BR" sz="3200"/>
              <a:t> - Os escravos</a:t>
            </a:r>
          </a:p>
        </p:txBody>
      </p:sp>
      <p:sp>
        <p:nvSpPr>
          <p:cNvPr id="7175" name="Rectangle 11"/>
          <p:cNvSpPr>
            <a:spLocks noChangeArrowheads="1"/>
          </p:cNvSpPr>
          <p:nvPr/>
        </p:nvSpPr>
        <p:spPr bwMode="auto">
          <a:xfrm>
            <a:off x="73025" y="6226175"/>
            <a:ext cx="12673013" cy="1573213"/>
          </a:xfrm>
          <a:prstGeom prst="rect">
            <a:avLst/>
          </a:prstGeom>
          <a:noFill/>
          <a:ln w="9525" algn="ctr">
            <a:noFill/>
            <a:miter lim="800000"/>
            <a:headEnd/>
            <a:tailEnd/>
          </a:ln>
        </p:spPr>
        <p:txBody>
          <a:bodyPr>
            <a:spAutoFit/>
          </a:bodyPr>
          <a:lstStyle/>
          <a:p>
            <a:pPr lvl="1">
              <a:lnSpc>
                <a:spcPct val="120000"/>
              </a:lnSpc>
              <a:buFontTx/>
              <a:buNone/>
            </a:pPr>
            <a:r>
              <a:rPr lang="pt-BR" sz="2700"/>
              <a:t>Hamurabi justifica o código: “para implantar a justiça na terra, para destruir os maus e o mal, para prevenir a opressão do fraco pelo forte... para iluminar o mundo e propiciar o bem-estar do povo”.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ChangeArrowheads="1"/>
          </p:cNvSpPr>
          <p:nvPr/>
        </p:nvSpPr>
        <p:spPr bwMode="auto">
          <a:xfrm>
            <a:off x="9218613" y="144463"/>
            <a:ext cx="2806700" cy="360362"/>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1800">
                <a:effectLst>
                  <a:outerShdw blurRad="38100" dist="38100" dir="2700000" algn="tl">
                    <a:srgbClr val="000000"/>
                  </a:outerShdw>
                </a:effectLst>
              </a:rPr>
              <a:t>As Cartas de Direitos</a:t>
            </a:r>
          </a:p>
        </p:txBody>
      </p:sp>
      <p:sp>
        <p:nvSpPr>
          <p:cNvPr id="653315" name="Rectangle 3"/>
          <p:cNvSpPr>
            <a:spLocks noChangeArrowheads="1"/>
          </p:cNvSpPr>
          <p:nvPr/>
        </p:nvSpPr>
        <p:spPr bwMode="auto">
          <a:xfrm>
            <a:off x="0" y="73025"/>
            <a:ext cx="9072563" cy="792163"/>
          </a:xfrm>
          <a:prstGeom prst="rect">
            <a:avLst/>
          </a:prstGeom>
          <a:noFill/>
          <a:ln w="9525">
            <a:noFill/>
            <a:miter lim="800000"/>
            <a:headEnd/>
            <a:tailEnd/>
          </a:ln>
          <a:effectLst/>
        </p:spPr>
        <p:txBody>
          <a:bodyPr/>
          <a:lstStyle/>
          <a:p>
            <a:pPr marL="342900" indent="-342900" algn="ctr" eaLnBrk="1" hangingPunct="1">
              <a:lnSpc>
                <a:spcPct val="120000"/>
              </a:lnSpc>
              <a:buClr>
                <a:schemeClr val="hlink"/>
              </a:buClr>
              <a:buSzPct val="65000"/>
              <a:buFont typeface="Wingdings" pitchFamily="2" charset="2"/>
              <a:buNone/>
              <a:defRPr/>
            </a:pPr>
            <a:r>
              <a:rPr lang="pt-BR" sz="3400">
                <a:effectLst>
                  <a:outerShdw blurRad="38100" dist="38100" dir="2700000" algn="tl">
                    <a:srgbClr val="000000"/>
                  </a:outerShdw>
                </a:effectLst>
                <a:latin typeface="Monotype Corsiva" pitchFamily="66" charset="0"/>
              </a:rPr>
              <a:t>Constitución Política de los Estados Unidos Mexicanos</a:t>
            </a:r>
            <a:r>
              <a:rPr lang="pt-BR" sz="4000">
                <a:effectLst>
                  <a:outerShdw blurRad="38100" dist="38100" dir="2700000" algn="tl">
                    <a:srgbClr val="000000"/>
                  </a:outerShdw>
                </a:effectLst>
                <a:latin typeface="Monotype Corsiva" pitchFamily="66" charset="0"/>
              </a:rPr>
              <a:t> </a:t>
            </a:r>
          </a:p>
        </p:txBody>
      </p:sp>
      <p:pic>
        <p:nvPicPr>
          <p:cNvPr id="62468" name="Picture 4" descr="5-de-febrero-de-1917-proclaman-la-constitucion-de-mexico"/>
          <p:cNvPicPr>
            <a:picLocks noChangeAspect="1" noChangeArrowheads="1"/>
          </p:cNvPicPr>
          <p:nvPr/>
        </p:nvPicPr>
        <p:blipFill>
          <a:blip r:embed="rId3" cstate="print"/>
          <a:srcRect/>
          <a:stretch>
            <a:fillRect/>
          </a:stretch>
        </p:blipFill>
        <p:spPr bwMode="auto">
          <a:xfrm>
            <a:off x="12098338" y="73025"/>
            <a:ext cx="720725" cy="720725"/>
          </a:xfrm>
          <a:prstGeom prst="rect">
            <a:avLst/>
          </a:prstGeom>
          <a:noFill/>
          <a:ln w="9525">
            <a:noFill/>
            <a:miter lim="800000"/>
            <a:headEnd/>
            <a:tailEnd/>
          </a:ln>
        </p:spPr>
      </p:pic>
      <p:sp>
        <p:nvSpPr>
          <p:cNvPr id="62469" name="Rectangle 5"/>
          <p:cNvSpPr>
            <a:spLocks noChangeArrowheads="1"/>
          </p:cNvSpPr>
          <p:nvPr/>
        </p:nvSpPr>
        <p:spPr bwMode="auto">
          <a:xfrm>
            <a:off x="73025" y="865188"/>
            <a:ext cx="12673013" cy="3600450"/>
          </a:xfrm>
          <a:prstGeom prst="rect">
            <a:avLst/>
          </a:prstGeom>
          <a:noFill/>
          <a:ln w="9525" algn="ctr">
            <a:noFill/>
            <a:miter lim="800000"/>
            <a:headEnd/>
            <a:tailEnd/>
          </a:ln>
        </p:spPr>
        <p:txBody>
          <a:bodyPr anchor="ctr">
            <a:spAutoFit/>
          </a:bodyPr>
          <a:lstStyle/>
          <a:p>
            <a:pPr>
              <a:lnSpc>
                <a:spcPct val="120000"/>
              </a:lnSpc>
              <a:buFontTx/>
              <a:buNone/>
            </a:pPr>
            <a:r>
              <a:rPr lang="es-ES"/>
              <a:t>XIV - Los empresarios serán responsables de los accidentes del trabajo y de las enfermedades profesionales de los trabajadores, sufridas con motivo o en ejercicio de la profesión o trabajo que ejecuten; por lo tanto, los patronos deberán pagar la indemnización correspondiente, según que haya traído como consecuencia la muerte o simplemente incapacidad temporal o permanente para trabajar, de acuerdo con lo que las leyes determinen. Esta responsabilidad subsistirá aún en el caso de que el patrono contrate el trabajo por un intermediario.</a:t>
            </a:r>
          </a:p>
        </p:txBody>
      </p:sp>
      <p:sp>
        <p:nvSpPr>
          <p:cNvPr id="62470" name="Rectangle 6"/>
          <p:cNvSpPr>
            <a:spLocks noChangeArrowheads="1"/>
          </p:cNvSpPr>
          <p:nvPr/>
        </p:nvSpPr>
        <p:spPr bwMode="auto">
          <a:xfrm>
            <a:off x="142875" y="4470400"/>
            <a:ext cx="12746038" cy="3159125"/>
          </a:xfrm>
          <a:prstGeom prst="rect">
            <a:avLst/>
          </a:prstGeom>
          <a:noFill/>
          <a:ln w="9525" algn="ctr">
            <a:noFill/>
            <a:miter lim="800000"/>
            <a:headEnd/>
            <a:tailEnd/>
          </a:ln>
        </p:spPr>
        <p:txBody>
          <a:bodyPr anchor="ctr">
            <a:spAutoFit/>
          </a:bodyPr>
          <a:lstStyle/>
          <a:p>
            <a:pPr>
              <a:lnSpc>
                <a:spcPct val="120000"/>
              </a:lnSpc>
              <a:buFontTx/>
              <a:buNone/>
            </a:pPr>
            <a:r>
              <a:rPr lang="es-ES"/>
              <a:t>XV - El patrono estará obligado a observar en la instalación de sus establecimientos, los preceptos legales sobre higiene y salubridad, y adoptar las medidas adecuadas para prevenir accidentes en el uso de las máquinas, instrumentos y materiales de trabajo, así como a organizar de tal manera éste, que resulte para la salud y la vida de los trabajadores la mayor garantía compatible con la naturaleza de la negociación, bajo las penas que al efecto establezcan las leyes.</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504825" y="1296988"/>
            <a:ext cx="7129463" cy="3743325"/>
          </a:xfrm>
          <a:prstGeom prst="rect">
            <a:avLst/>
          </a:prstGeom>
          <a:noFill/>
          <a:ln w="9525" algn="ctr">
            <a:noFill/>
            <a:miter lim="800000"/>
            <a:headEnd/>
            <a:tailEnd/>
          </a:ln>
        </p:spPr>
        <p:txBody>
          <a:bodyPr/>
          <a:lstStyle/>
          <a:p>
            <a:pPr marL="342900" indent="-342900" algn="ctr" eaLnBrk="1" hangingPunct="1">
              <a:buClr>
                <a:schemeClr val="hlink"/>
              </a:buClr>
              <a:buSzPct val="65000"/>
              <a:buFont typeface="Wingdings" pitchFamily="2" charset="2"/>
              <a:buNone/>
            </a:pPr>
            <a:r>
              <a:rPr lang="pt-BR" sz="9600">
                <a:latin typeface="Monotype Corsiva" pitchFamily="66" charset="0"/>
              </a:rPr>
              <a:t>Constituição de Weimar</a:t>
            </a:r>
          </a:p>
          <a:p>
            <a:pPr marL="342900" indent="-342900" algn="ctr" eaLnBrk="1" hangingPunct="1">
              <a:buClr>
                <a:schemeClr val="hlink"/>
              </a:buClr>
              <a:buSzPct val="65000"/>
              <a:buFont typeface="Wingdings" pitchFamily="2" charset="2"/>
              <a:buNone/>
            </a:pPr>
            <a:r>
              <a:rPr lang="pt-BR" sz="4800">
                <a:latin typeface="Monotype Corsiva" pitchFamily="66" charset="0"/>
              </a:rPr>
              <a:t>11 de agosto de 1919</a:t>
            </a:r>
            <a:r>
              <a:rPr lang="pt-BR"/>
              <a:t> </a:t>
            </a:r>
          </a:p>
        </p:txBody>
      </p:sp>
      <p:sp>
        <p:nvSpPr>
          <p:cNvPr id="485378" name="Rectangle 2"/>
          <p:cNvSpPr>
            <a:spLocks noChangeArrowheads="1"/>
          </p:cNvSpPr>
          <p:nvPr/>
        </p:nvSpPr>
        <p:spPr bwMode="auto">
          <a:xfrm>
            <a:off x="7200900" y="215900"/>
            <a:ext cx="540067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pic>
        <p:nvPicPr>
          <p:cNvPr id="63492" name="Picture 4" descr="Ficheiro:Weimar Constitution.jpg">
            <a:hlinkClick r:id="rId2"/>
          </p:cNvPr>
          <p:cNvPicPr>
            <a:picLocks noChangeAspect="1" noChangeArrowheads="1"/>
          </p:cNvPicPr>
          <p:nvPr/>
        </p:nvPicPr>
        <p:blipFill>
          <a:blip r:embed="rId3" cstate="print"/>
          <a:srcRect/>
          <a:stretch>
            <a:fillRect/>
          </a:stretch>
        </p:blipFill>
        <p:spPr bwMode="auto">
          <a:xfrm>
            <a:off x="8497888" y="1223963"/>
            <a:ext cx="3467100"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504825" y="793750"/>
            <a:ext cx="6119813" cy="1079500"/>
          </a:xfrm>
          <a:prstGeom prst="rect">
            <a:avLst/>
          </a:prstGeom>
          <a:noFill/>
          <a:ln w="9525" algn="ctr">
            <a:noFill/>
            <a:miter lim="800000"/>
            <a:headEnd/>
            <a:tailEnd/>
          </a:ln>
        </p:spPr>
        <p:txBody>
          <a:bodyPr/>
          <a:lstStyle/>
          <a:p>
            <a:pPr marL="342900" indent="-342900" algn="ctr" eaLnBrk="1" hangingPunct="1">
              <a:buClr>
                <a:schemeClr val="hlink"/>
              </a:buClr>
              <a:buSzPct val="65000"/>
              <a:buFont typeface="Wingdings" pitchFamily="2" charset="2"/>
              <a:buNone/>
            </a:pPr>
            <a:r>
              <a:rPr lang="pt-BR" sz="5400">
                <a:latin typeface="Monotype Corsiva" pitchFamily="66" charset="0"/>
              </a:rPr>
              <a:t>Constituição de Weimar</a:t>
            </a:r>
            <a:endParaRPr lang="pt-BR" sz="5400"/>
          </a:p>
        </p:txBody>
      </p:sp>
      <p:sp>
        <p:nvSpPr>
          <p:cNvPr id="485378" name="Rectangle 2"/>
          <p:cNvSpPr>
            <a:spLocks noChangeArrowheads="1"/>
          </p:cNvSpPr>
          <p:nvPr/>
        </p:nvSpPr>
        <p:spPr bwMode="auto">
          <a:xfrm>
            <a:off x="9793288" y="215900"/>
            <a:ext cx="2879725" cy="360363"/>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1800">
                <a:effectLst>
                  <a:outerShdw blurRad="38100" dist="38100" dir="2700000" algn="tl">
                    <a:srgbClr val="000000"/>
                  </a:outerShdw>
                </a:effectLst>
              </a:rPr>
              <a:t>As Cartas de Direitos</a:t>
            </a:r>
          </a:p>
        </p:txBody>
      </p:sp>
      <p:pic>
        <p:nvPicPr>
          <p:cNvPr id="64516" name="Picture 4" descr="Ficheiro:Weimar Constitution.jpg">
            <a:hlinkClick r:id="rId2"/>
          </p:cNvPr>
          <p:cNvPicPr>
            <a:picLocks noChangeAspect="1" noChangeArrowheads="1"/>
          </p:cNvPicPr>
          <p:nvPr/>
        </p:nvPicPr>
        <p:blipFill>
          <a:blip r:embed="rId3" cstate="print"/>
          <a:srcRect/>
          <a:stretch>
            <a:fillRect/>
          </a:stretch>
        </p:blipFill>
        <p:spPr bwMode="auto">
          <a:xfrm>
            <a:off x="7373938" y="73025"/>
            <a:ext cx="1627187" cy="2374900"/>
          </a:xfrm>
          <a:prstGeom prst="rect">
            <a:avLst/>
          </a:prstGeom>
          <a:noFill/>
          <a:ln w="9525">
            <a:noFill/>
            <a:miter lim="800000"/>
            <a:headEnd/>
            <a:tailEnd/>
          </a:ln>
        </p:spPr>
      </p:pic>
      <p:sp>
        <p:nvSpPr>
          <p:cNvPr id="64517" name="Rectangle 5"/>
          <p:cNvSpPr>
            <a:spLocks noChangeArrowheads="1"/>
          </p:cNvSpPr>
          <p:nvPr/>
        </p:nvSpPr>
        <p:spPr bwMode="auto">
          <a:xfrm>
            <a:off x="150813" y="2463800"/>
            <a:ext cx="12595225" cy="5313363"/>
          </a:xfrm>
          <a:prstGeom prst="rect">
            <a:avLst/>
          </a:prstGeom>
          <a:noFill/>
          <a:ln w="9525" algn="ctr">
            <a:noFill/>
            <a:miter lim="800000"/>
            <a:headEnd/>
            <a:tailEnd/>
          </a:ln>
        </p:spPr>
        <p:txBody>
          <a:bodyPr anchor="ctr">
            <a:spAutoFit/>
          </a:bodyPr>
          <a:lstStyle/>
          <a:p>
            <a:pPr indent="449263">
              <a:lnSpc>
                <a:spcPct val="120000"/>
              </a:lnSpc>
              <a:buFontTx/>
              <a:buNone/>
            </a:pPr>
            <a:r>
              <a:rPr lang="pt-BR" sz="2200"/>
              <a:t>Constituição do Império Alemão (</a:t>
            </a:r>
            <a:r>
              <a:rPr lang="pt-BR" sz="2200" i="1"/>
              <a:t>Verfassung des Deutschen Reichs</a:t>
            </a:r>
            <a:r>
              <a:rPr lang="pt-BR" sz="2200"/>
              <a:t>) - documento que governou a República de Weimar (1919-1933) da Alemanha. </a:t>
            </a:r>
            <a:r>
              <a:rPr lang="pt-BR" sz="2200" i="1"/>
              <a:t>Reich</a:t>
            </a:r>
            <a:r>
              <a:rPr lang="pt-BR" sz="2200"/>
              <a:t> é traduzido geralmente como “império”, mas uma tradução mais exata seria “reino” ou “comunidade”. A Constituição de Weimar representa o auge da crise do Estado Liberal do século XVIII e a ascensão do Estado Social do século XX. Foi um marco do movimento constitucionalista que consagrou direitos sociais, de 2ª geração/dimensão (relativos às relações de produção e de trabalho, à educação, à cultura, à previdência) e reorganizou o Estado em função da Sociedade e não mais do indivíduo. A Constituição de Weimar de 1919, não abolia o Império Alemão, mas lhe dava uma nova feição, democrática e liberal. A nova constituição substituiu a personalidade do Imperador ou Kaiser pela do Presidente do Império, eleito democraticamente pelo povo, que por sua vez, nomeava o Chanceler do Império, que não mais respondia ao Imperador (neste caso, ao Presidente) e sim ao Parlamento (alemão: </a:t>
            </a:r>
            <a:r>
              <a:rPr lang="pt-BR" sz="2200" i="1"/>
              <a:t>Reichstag</a:t>
            </a:r>
            <a:r>
              <a:rPr lang="pt-BR" sz="2200"/>
              <a:t>).</a:t>
            </a:r>
            <a:endParaRPr lang="pt-BR" sz="2200">
              <a:latin typeface="Times New Roman" pitchFamily="18" charset="0"/>
            </a:endParaRPr>
          </a:p>
        </p:txBody>
      </p:sp>
      <p:pic>
        <p:nvPicPr>
          <p:cNvPr id="64518" name="Picture 6" descr="Memorial da assinatura da Constituição de Weimar"/>
          <p:cNvPicPr>
            <a:picLocks noChangeAspect="1" noChangeArrowheads="1"/>
          </p:cNvPicPr>
          <p:nvPr/>
        </p:nvPicPr>
        <p:blipFill>
          <a:blip r:embed="rId4" cstate="print"/>
          <a:srcRect/>
          <a:stretch>
            <a:fillRect/>
          </a:stretch>
        </p:blipFill>
        <p:spPr bwMode="auto">
          <a:xfrm>
            <a:off x="10177463" y="647700"/>
            <a:ext cx="2279650" cy="168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504825" y="504825"/>
            <a:ext cx="6119813" cy="1079500"/>
          </a:xfrm>
          <a:prstGeom prst="rect">
            <a:avLst/>
          </a:prstGeom>
          <a:noFill/>
          <a:ln w="9525" algn="ctr">
            <a:noFill/>
            <a:miter lim="800000"/>
            <a:headEnd/>
            <a:tailEnd/>
          </a:ln>
        </p:spPr>
        <p:txBody>
          <a:bodyPr/>
          <a:lstStyle/>
          <a:p>
            <a:pPr marL="342900" indent="-342900" algn="ctr" eaLnBrk="1" hangingPunct="1">
              <a:buClr>
                <a:schemeClr val="hlink"/>
              </a:buClr>
              <a:buSzPct val="65000"/>
              <a:buFont typeface="Wingdings" pitchFamily="2" charset="2"/>
              <a:buNone/>
            </a:pPr>
            <a:r>
              <a:rPr lang="pt-BR" sz="5400">
                <a:latin typeface="Monotype Corsiva" pitchFamily="66" charset="0"/>
              </a:rPr>
              <a:t>Constituição de Weimar</a:t>
            </a:r>
            <a:endParaRPr lang="pt-BR" sz="5400"/>
          </a:p>
        </p:txBody>
      </p:sp>
      <p:sp>
        <p:nvSpPr>
          <p:cNvPr id="485378" name="Rectangle 2"/>
          <p:cNvSpPr>
            <a:spLocks noChangeArrowheads="1"/>
          </p:cNvSpPr>
          <p:nvPr/>
        </p:nvSpPr>
        <p:spPr bwMode="auto">
          <a:xfrm>
            <a:off x="9793288" y="431800"/>
            <a:ext cx="2879725" cy="360363"/>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1800">
                <a:effectLst>
                  <a:outerShdw blurRad="38100" dist="38100" dir="2700000" algn="tl">
                    <a:srgbClr val="000000"/>
                  </a:outerShdw>
                </a:effectLst>
              </a:rPr>
              <a:t>As Cartas de Direitos</a:t>
            </a:r>
          </a:p>
        </p:txBody>
      </p:sp>
      <p:pic>
        <p:nvPicPr>
          <p:cNvPr id="65540" name="Picture 6" descr="Memorial da assinatura da Constituição de Weimar"/>
          <p:cNvPicPr>
            <a:picLocks noChangeAspect="1" noChangeArrowheads="1"/>
          </p:cNvPicPr>
          <p:nvPr/>
        </p:nvPicPr>
        <p:blipFill>
          <a:blip r:embed="rId2" cstate="print"/>
          <a:srcRect/>
          <a:stretch>
            <a:fillRect/>
          </a:stretch>
        </p:blipFill>
        <p:spPr bwMode="auto">
          <a:xfrm>
            <a:off x="7272338" y="215900"/>
            <a:ext cx="2303462" cy="1703388"/>
          </a:xfrm>
          <a:prstGeom prst="rect">
            <a:avLst/>
          </a:prstGeom>
          <a:noFill/>
          <a:ln w="9525">
            <a:noFill/>
            <a:miter lim="800000"/>
            <a:headEnd/>
            <a:tailEnd/>
          </a:ln>
        </p:spPr>
      </p:pic>
      <p:sp>
        <p:nvSpPr>
          <p:cNvPr id="65541" name="Rectangle 7"/>
          <p:cNvSpPr>
            <a:spLocks noChangeArrowheads="1"/>
          </p:cNvSpPr>
          <p:nvPr/>
        </p:nvSpPr>
        <p:spPr bwMode="auto">
          <a:xfrm>
            <a:off x="144463" y="2208213"/>
            <a:ext cx="12673012" cy="5349875"/>
          </a:xfrm>
          <a:prstGeom prst="rect">
            <a:avLst/>
          </a:prstGeom>
          <a:noFill/>
          <a:ln w="9525" algn="ctr">
            <a:noFill/>
            <a:miter lim="800000"/>
            <a:headEnd/>
            <a:tailEnd/>
          </a:ln>
        </p:spPr>
        <p:txBody>
          <a:bodyPr anchor="ctr">
            <a:spAutoFit/>
          </a:bodyPr>
          <a:lstStyle/>
          <a:p>
            <a:pPr>
              <a:lnSpc>
                <a:spcPct val="120000"/>
              </a:lnSpc>
              <a:buFontTx/>
              <a:buNone/>
            </a:pPr>
            <a:r>
              <a:rPr lang="pt-BR"/>
              <a:t>		I - Direitos fundamentais </a:t>
            </a:r>
          </a:p>
          <a:p>
            <a:pPr algn="l">
              <a:lnSpc>
                <a:spcPct val="120000"/>
              </a:lnSpc>
              <a:buFontTx/>
              <a:buNone/>
            </a:pPr>
            <a:r>
              <a:rPr lang="pt-BR"/>
              <a:t>Art. 01 - Proteção da dignidade humana, vinculação dos poderes públicos aos 		direitos fundamentais</a:t>
            </a:r>
          </a:p>
          <a:p>
            <a:pPr>
              <a:lnSpc>
                <a:spcPct val="120000"/>
              </a:lnSpc>
              <a:buFontTx/>
              <a:buNone/>
            </a:pPr>
            <a:r>
              <a:rPr lang="pt-BR"/>
              <a:t>Art. 02 - Liberdade de ação e da pessoa</a:t>
            </a:r>
          </a:p>
          <a:p>
            <a:pPr>
              <a:lnSpc>
                <a:spcPct val="120000"/>
              </a:lnSpc>
              <a:buFontTx/>
              <a:buNone/>
            </a:pPr>
            <a:r>
              <a:rPr lang="es-ES_tradnl"/>
              <a:t>Art. 03 - Igualdade ante a lei</a:t>
            </a:r>
            <a:endParaRPr lang="pt-BR"/>
          </a:p>
          <a:p>
            <a:pPr>
              <a:lnSpc>
                <a:spcPct val="120000"/>
              </a:lnSpc>
              <a:buFontTx/>
              <a:buNone/>
            </a:pPr>
            <a:r>
              <a:rPr lang="pt-BR"/>
              <a:t>Art. 04 - Liberdade de crença, de consciência e fé</a:t>
            </a:r>
          </a:p>
          <a:p>
            <a:pPr>
              <a:lnSpc>
                <a:spcPct val="120000"/>
              </a:lnSpc>
              <a:buFontTx/>
              <a:buNone/>
            </a:pPr>
            <a:r>
              <a:rPr lang="pt-BR"/>
              <a:t>Art. 05 - Liberdade de opinião, de meios de comunicação, artística e científica</a:t>
            </a:r>
          </a:p>
          <a:p>
            <a:pPr>
              <a:lnSpc>
                <a:spcPct val="120000"/>
              </a:lnSpc>
              <a:buFontTx/>
              <a:buNone/>
            </a:pPr>
            <a:r>
              <a:rPr lang="es-ES_tradnl"/>
              <a:t>Art. 06 - Matrimônio e família</a:t>
            </a:r>
            <a:endParaRPr lang="pt-BR"/>
          </a:p>
          <a:p>
            <a:pPr>
              <a:lnSpc>
                <a:spcPct val="120000"/>
              </a:lnSpc>
              <a:buFontTx/>
              <a:buNone/>
            </a:pPr>
            <a:r>
              <a:rPr lang="es-ES_tradnl"/>
              <a:t>Art. 07 - Sistema escolar</a:t>
            </a:r>
            <a:endParaRPr lang="pt-BR"/>
          </a:p>
          <a:p>
            <a:pPr>
              <a:lnSpc>
                <a:spcPct val="120000"/>
              </a:lnSpc>
              <a:buFontTx/>
              <a:buNone/>
            </a:pPr>
            <a:r>
              <a:rPr lang="pt-BR"/>
              <a:t>Art. 08 - Liberdade de reunião </a:t>
            </a:r>
          </a:p>
          <a:p>
            <a:pPr>
              <a:lnSpc>
                <a:spcPct val="120000"/>
              </a:lnSpc>
              <a:buFontTx/>
              <a:buNone/>
            </a:pPr>
            <a:r>
              <a:rPr lang="pt-BR"/>
              <a:t>Art. 09 - Liberdade de associação </a:t>
            </a:r>
          </a:p>
          <a:p>
            <a:pPr>
              <a:lnSpc>
                <a:spcPct val="120000"/>
              </a:lnSpc>
              <a:buFontTx/>
              <a:buNone/>
            </a:pPr>
            <a:r>
              <a:rPr lang="pt-BR"/>
              <a:t>Art. 10 - Segredo postal e de telecomunicações</a:t>
            </a:r>
            <a:endParaRPr lang="pt-BR">
              <a:latin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504825" y="504825"/>
            <a:ext cx="6119813" cy="1079500"/>
          </a:xfrm>
          <a:prstGeom prst="rect">
            <a:avLst/>
          </a:prstGeom>
          <a:noFill/>
          <a:ln w="9525" algn="ctr">
            <a:noFill/>
            <a:miter lim="800000"/>
            <a:headEnd/>
            <a:tailEnd/>
          </a:ln>
        </p:spPr>
        <p:txBody>
          <a:bodyPr/>
          <a:lstStyle/>
          <a:p>
            <a:pPr marL="342900" indent="-342900" algn="ctr" eaLnBrk="1" hangingPunct="1">
              <a:buClr>
                <a:schemeClr val="hlink"/>
              </a:buClr>
              <a:buSzPct val="65000"/>
              <a:buFont typeface="Wingdings" pitchFamily="2" charset="2"/>
              <a:buNone/>
            </a:pPr>
            <a:r>
              <a:rPr lang="pt-BR" sz="5400">
                <a:latin typeface="Monotype Corsiva" pitchFamily="66" charset="0"/>
              </a:rPr>
              <a:t>Constituição de Weimar</a:t>
            </a:r>
            <a:endParaRPr lang="pt-BR" sz="5400"/>
          </a:p>
        </p:txBody>
      </p:sp>
      <p:sp>
        <p:nvSpPr>
          <p:cNvPr id="485378" name="Rectangle 2"/>
          <p:cNvSpPr>
            <a:spLocks noChangeArrowheads="1"/>
          </p:cNvSpPr>
          <p:nvPr/>
        </p:nvSpPr>
        <p:spPr bwMode="auto">
          <a:xfrm>
            <a:off x="9793288" y="431800"/>
            <a:ext cx="2879725" cy="360363"/>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1800">
                <a:effectLst>
                  <a:outerShdw blurRad="38100" dist="38100" dir="2700000" algn="tl">
                    <a:srgbClr val="000000"/>
                  </a:outerShdw>
                </a:effectLst>
              </a:rPr>
              <a:t>As Cartas de Direitos</a:t>
            </a:r>
          </a:p>
        </p:txBody>
      </p:sp>
      <p:pic>
        <p:nvPicPr>
          <p:cNvPr id="66564" name="Picture 4" descr="Memorial da assinatura da Constituição de Weimar"/>
          <p:cNvPicPr>
            <a:picLocks noChangeAspect="1" noChangeArrowheads="1"/>
          </p:cNvPicPr>
          <p:nvPr/>
        </p:nvPicPr>
        <p:blipFill>
          <a:blip r:embed="rId2" cstate="print"/>
          <a:srcRect/>
          <a:stretch>
            <a:fillRect/>
          </a:stretch>
        </p:blipFill>
        <p:spPr bwMode="auto">
          <a:xfrm>
            <a:off x="7200900" y="509588"/>
            <a:ext cx="2232025" cy="1651000"/>
          </a:xfrm>
          <a:prstGeom prst="rect">
            <a:avLst/>
          </a:prstGeom>
          <a:noFill/>
          <a:ln w="9525">
            <a:noFill/>
            <a:miter lim="800000"/>
            <a:headEnd/>
            <a:tailEnd/>
          </a:ln>
        </p:spPr>
      </p:pic>
      <p:sp>
        <p:nvSpPr>
          <p:cNvPr id="66565" name="Rectangle 5"/>
          <p:cNvSpPr>
            <a:spLocks noChangeArrowheads="1"/>
          </p:cNvSpPr>
          <p:nvPr/>
        </p:nvSpPr>
        <p:spPr bwMode="auto">
          <a:xfrm>
            <a:off x="144463" y="2649538"/>
            <a:ext cx="12673012" cy="4911725"/>
          </a:xfrm>
          <a:prstGeom prst="rect">
            <a:avLst/>
          </a:prstGeom>
          <a:noFill/>
          <a:ln w="9525" algn="ctr">
            <a:noFill/>
            <a:miter lim="800000"/>
            <a:headEnd/>
            <a:tailEnd/>
          </a:ln>
        </p:spPr>
        <p:txBody>
          <a:bodyPr anchor="ctr">
            <a:spAutoFit/>
          </a:bodyPr>
          <a:lstStyle/>
          <a:p>
            <a:pPr>
              <a:lnSpc>
                <a:spcPct val="120000"/>
              </a:lnSpc>
              <a:buFontTx/>
              <a:buNone/>
            </a:pPr>
            <a:r>
              <a:rPr lang="pt-BR"/>
              <a:t>Art. 11 - Liberdade de circulação e de residência </a:t>
            </a:r>
          </a:p>
          <a:p>
            <a:pPr>
              <a:lnSpc>
                <a:spcPct val="120000"/>
              </a:lnSpc>
              <a:buFontTx/>
              <a:buNone/>
            </a:pPr>
            <a:r>
              <a:rPr lang="pt-BR"/>
              <a:t>Art. 12 - Liberdade de profissão; proibição do trabalho forçado; serviço militar</a:t>
            </a:r>
          </a:p>
          <a:p>
            <a:pPr>
              <a:lnSpc>
                <a:spcPct val="120000"/>
              </a:lnSpc>
              <a:buFontTx/>
              <a:buNone/>
            </a:pPr>
            <a:r>
              <a:rPr lang="pt-BR"/>
              <a:t>		e civil obrigatório</a:t>
            </a:r>
            <a:endParaRPr lang="es-ES_tradnl"/>
          </a:p>
          <a:p>
            <a:pPr>
              <a:lnSpc>
                <a:spcPct val="120000"/>
              </a:lnSpc>
              <a:buFontTx/>
              <a:buNone/>
            </a:pPr>
            <a:r>
              <a:rPr lang="es-ES_tradnl"/>
              <a:t>Art. 13 - Inviolabilidade do domicílio</a:t>
            </a:r>
            <a:endParaRPr lang="pt-BR"/>
          </a:p>
          <a:p>
            <a:pPr>
              <a:lnSpc>
                <a:spcPct val="120000"/>
              </a:lnSpc>
              <a:buFontTx/>
              <a:buNone/>
            </a:pPr>
            <a:r>
              <a:rPr lang="pt-BR"/>
              <a:t>Art. 14 - Propriedade, direito à herança e expropriação</a:t>
            </a:r>
          </a:p>
          <a:p>
            <a:pPr>
              <a:lnSpc>
                <a:spcPct val="120000"/>
              </a:lnSpc>
              <a:buFontTx/>
              <a:buNone/>
            </a:pPr>
            <a:r>
              <a:rPr lang="pt-BR"/>
              <a:t>Art. 15 - Socialização </a:t>
            </a:r>
          </a:p>
          <a:p>
            <a:pPr>
              <a:lnSpc>
                <a:spcPct val="120000"/>
              </a:lnSpc>
              <a:buFontTx/>
              <a:buNone/>
            </a:pPr>
            <a:r>
              <a:rPr lang="pt-BR"/>
              <a:t>Art. 16 - Nacionalidade; extradição; direito de asilo</a:t>
            </a:r>
          </a:p>
          <a:p>
            <a:pPr>
              <a:lnSpc>
                <a:spcPct val="120000"/>
              </a:lnSpc>
              <a:buFontTx/>
              <a:buNone/>
            </a:pPr>
            <a:r>
              <a:rPr lang="pt-BR"/>
              <a:t>Art. 17 - Direito de petição; restrição de determinados direitos fundamentais</a:t>
            </a:r>
          </a:p>
          <a:p>
            <a:pPr>
              <a:lnSpc>
                <a:spcPct val="120000"/>
              </a:lnSpc>
              <a:buFontTx/>
              <a:buNone/>
            </a:pPr>
            <a:r>
              <a:rPr lang="pt-BR"/>
              <a:t>		mediante leis referentes à defesa e ao serviço substitutivo</a:t>
            </a:r>
            <a:endParaRPr lang="es-ES_tradnl"/>
          </a:p>
          <a:p>
            <a:pPr>
              <a:lnSpc>
                <a:spcPct val="120000"/>
              </a:lnSpc>
              <a:buFontTx/>
              <a:buNone/>
            </a:pPr>
            <a:r>
              <a:rPr lang="es-ES_tradnl"/>
              <a:t>Art. 18 - Privação dos direitos fundamentais</a:t>
            </a:r>
          </a:p>
          <a:p>
            <a:pPr>
              <a:lnSpc>
                <a:spcPct val="120000"/>
              </a:lnSpc>
              <a:buFontTx/>
              <a:buNone/>
            </a:pPr>
            <a:r>
              <a:rPr lang="es-ES_tradnl"/>
              <a:t>Art. 19 - Restrição dos direitos fundamentais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ChangeArrowheads="1"/>
          </p:cNvSpPr>
          <p:nvPr/>
        </p:nvSpPr>
        <p:spPr bwMode="auto">
          <a:xfrm>
            <a:off x="7705725" y="144463"/>
            <a:ext cx="5040313" cy="50482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sp>
        <p:nvSpPr>
          <p:cNvPr id="548867" name="Rectangle 3"/>
          <p:cNvSpPr>
            <a:spLocks noChangeArrowheads="1"/>
          </p:cNvSpPr>
          <p:nvPr/>
        </p:nvSpPr>
        <p:spPr bwMode="auto">
          <a:xfrm>
            <a:off x="215900" y="3455988"/>
            <a:ext cx="10656888" cy="720725"/>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Declaração Universal dos Direitos  Humanos (1948)</a:t>
            </a:r>
          </a:p>
        </p:txBody>
      </p:sp>
      <p:pic>
        <p:nvPicPr>
          <p:cNvPr id="67588" name="Picture 4" descr="ONU+-+LOGO+2"/>
          <p:cNvPicPr>
            <a:picLocks noChangeAspect="1" noChangeArrowheads="1"/>
          </p:cNvPicPr>
          <p:nvPr/>
        </p:nvPicPr>
        <p:blipFill>
          <a:blip r:embed="rId3" cstate="print"/>
          <a:srcRect/>
          <a:stretch>
            <a:fillRect/>
          </a:stretch>
        </p:blipFill>
        <p:spPr bwMode="auto">
          <a:xfrm>
            <a:off x="576263" y="576263"/>
            <a:ext cx="2808287" cy="2486025"/>
          </a:xfrm>
          <a:prstGeom prst="rect">
            <a:avLst/>
          </a:prstGeom>
          <a:noFill/>
          <a:ln w="9525">
            <a:noFill/>
            <a:miter lim="800000"/>
            <a:headEnd/>
            <a:tailEnd/>
          </a:ln>
        </p:spPr>
      </p:pic>
      <p:sp>
        <p:nvSpPr>
          <p:cNvPr id="548869" name="Rectangle 5"/>
          <p:cNvSpPr>
            <a:spLocks noChangeArrowheads="1"/>
          </p:cNvSpPr>
          <p:nvPr/>
        </p:nvSpPr>
        <p:spPr bwMode="auto">
          <a:xfrm>
            <a:off x="3744913" y="1081088"/>
            <a:ext cx="7416800" cy="1943100"/>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6000">
                <a:effectLst>
                  <a:outerShdw blurRad="38100" dist="38100" dir="2700000" algn="tl">
                    <a:srgbClr val="000000"/>
                  </a:outerShdw>
                </a:effectLst>
                <a:latin typeface="Monotype Corsiva" pitchFamily="66" charset="0"/>
              </a:rPr>
              <a:t>Carta Internacional dos </a:t>
            </a:r>
          </a:p>
          <a:p>
            <a:pPr marL="342900" indent="-342900" algn="ctr" eaLnBrk="1" hangingPunct="1">
              <a:buClr>
                <a:schemeClr val="hlink"/>
              </a:buClr>
              <a:buSzPct val="65000"/>
              <a:buFont typeface="Wingdings" pitchFamily="2" charset="2"/>
              <a:buNone/>
              <a:defRPr/>
            </a:pPr>
            <a:r>
              <a:rPr lang="pt-BR" sz="6000">
                <a:effectLst>
                  <a:outerShdw blurRad="38100" dist="38100" dir="2700000" algn="tl">
                    <a:srgbClr val="000000"/>
                  </a:outerShdw>
                </a:effectLst>
                <a:latin typeface="Monotype Corsiva" pitchFamily="66" charset="0"/>
              </a:rPr>
              <a:t>Direitos  do Homem</a:t>
            </a:r>
          </a:p>
        </p:txBody>
      </p:sp>
      <p:sp>
        <p:nvSpPr>
          <p:cNvPr id="548870" name="Rectangle 6"/>
          <p:cNvSpPr>
            <a:spLocks noChangeArrowheads="1"/>
          </p:cNvSpPr>
          <p:nvPr/>
        </p:nvSpPr>
        <p:spPr bwMode="auto">
          <a:xfrm>
            <a:off x="144463" y="4321175"/>
            <a:ext cx="12385675" cy="792163"/>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Pacto Internacional sobre os Direitos Civis e Políticos (1966)</a:t>
            </a:r>
          </a:p>
        </p:txBody>
      </p:sp>
      <p:sp>
        <p:nvSpPr>
          <p:cNvPr id="548872" name="Rectangle 8"/>
          <p:cNvSpPr>
            <a:spLocks noChangeArrowheads="1"/>
          </p:cNvSpPr>
          <p:nvPr/>
        </p:nvSpPr>
        <p:spPr bwMode="auto">
          <a:xfrm>
            <a:off x="288925" y="5113338"/>
            <a:ext cx="11664950" cy="1368425"/>
          </a:xfrm>
          <a:prstGeom prst="rect">
            <a:avLst/>
          </a:prstGeom>
          <a:noFill/>
          <a:ln w="9525">
            <a:noFill/>
            <a:miter lim="800000"/>
            <a:headEnd/>
            <a:tailEnd/>
          </a:ln>
          <a:effectLst/>
        </p:spPr>
        <p:txBody>
          <a:bodyPr/>
          <a:lstStyle/>
          <a:p>
            <a:pPr marL="342900" indent="-342900" algn="l"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Pacto Internacional sobre os Direitos Econômicos, Sociais 			e Culturais (1966)</a:t>
            </a:r>
          </a:p>
        </p:txBody>
      </p:sp>
      <p:sp>
        <p:nvSpPr>
          <p:cNvPr id="548873" name="Rectangle 9"/>
          <p:cNvSpPr>
            <a:spLocks noChangeArrowheads="1"/>
          </p:cNvSpPr>
          <p:nvPr/>
        </p:nvSpPr>
        <p:spPr bwMode="auto">
          <a:xfrm>
            <a:off x="360363" y="6481763"/>
            <a:ext cx="6121400" cy="719137"/>
          </a:xfrm>
          <a:prstGeom prst="rect">
            <a:avLst/>
          </a:prstGeom>
          <a:noFill/>
          <a:ln w="9525">
            <a:noFill/>
            <a:miter lim="800000"/>
            <a:headEnd/>
            <a:tailEnd/>
          </a:ln>
          <a:effectLst/>
        </p:spPr>
        <p:txBody>
          <a:bodyPr/>
          <a:lstStyle/>
          <a:p>
            <a:pPr marL="342900" indent="-342900" algn="l"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Protocolos Facultativos</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ChangeArrowheads="1"/>
          </p:cNvSpPr>
          <p:nvPr/>
        </p:nvSpPr>
        <p:spPr bwMode="auto">
          <a:xfrm>
            <a:off x="7705725" y="144463"/>
            <a:ext cx="5040313" cy="50482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sp>
        <p:nvSpPr>
          <p:cNvPr id="491523" name="Rectangle 3"/>
          <p:cNvSpPr>
            <a:spLocks noChangeArrowheads="1"/>
          </p:cNvSpPr>
          <p:nvPr/>
        </p:nvSpPr>
        <p:spPr bwMode="auto">
          <a:xfrm>
            <a:off x="1512888" y="647700"/>
            <a:ext cx="10225087" cy="2736850"/>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6600">
                <a:effectLst>
                  <a:outerShdw blurRad="38100" dist="38100" dir="2700000" algn="tl">
                    <a:srgbClr val="000000"/>
                  </a:outerShdw>
                </a:effectLst>
                <a:latin typeface="Monotype Corsiva" pitchFamily="66" charset="0"/>
              </a:rPr>
              <a:t>Declaração Universal dos Direitos  Humanos </a:t>
            </a:r>
          </a:p>
          <a:p>
            <a:pPr marL="342900" indent="-342900" algn="ctr" eaLnBrk="1" hangingPunct="1">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10 de dezembro de 1948</a:t>
            </a:r>
            <a:endParaRPr lang="pt-BR" sz="6600">
              <a:effectLst>
                <a:outerShdw blurRad="38100" dist="38100" dir="2700000" algn="tl">
                  <a:srgbClr val="000000"/>
                </a:outerShdw>
              </a:effectLst>
              <a:latin typeface="Monotype Corsiva" pitchFamily="66" charset="0"/>
            </a:endParaRPr>
          </a:p>
        </p:txBody>
      </p:sp>
      <p:pic>
        <p:nvPicPr>
          <p:cNvPr id="68612" name="Picture 6" descr="ONU+-+LOGO+2"/>
          <p:cNvPicPr>
            <a:picLocks noChangeAspect="1" noChangeArrowheads="1"/>
          </p:cNvPicPr>
          <p:nvPr/>
        </p:nvPicPr>
        <p:blipFill>
          <a:blip r:embed="rId3" cstate="print"/>
          <a:srcRect/>
          <a:stretch>
            <a:fillRect/>
          </a:stretch>
        </p:blipFill>
        <p:spPr bwMode="auto">
          <a:xfrm>
            <a:off x="4392613" y="3529013"/>
            <a:ext cx="4679950" cy="4141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ChangeArrowheads="1"/>
          </p:cNvSpPr>
          <p:nvPr/>
        </p:nvSpPr>
        <p:spPr bwMode="auto">
          <a:xfrm>
            <a:off x="9217025" y="144463"/>
            <a:ext cx="3600450"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69635" name="Rectangle 8"/>
          <p:cNvSpPr>
            <a:spLocks noChangeArrowheads="1"/>
          </p:cNvSpPr>
          <p:nvPr/>
        </p:nvSpPr>
        <p:spPr bwMode="auto">
          <a:xfrm>
            <a:off x="6481763" y="936625"/>
            <a:ext cx="6265862" cy="1412875"/>
          </a:xfrm>
          <a:prstGeom prst="rect">
            <a:avLst/>
          </a:prstGeom>
          <a:noFill/>
          <a:ln w="9525" algn="ctr">
            <a:noFill/>
            <a:miter lim="800000"/>
            <a:headEnd/>
            <a:tailEnd/>
          </a:ln>
        </p:spPr>
        <p:txBody>
          <a:bodyPr>
            <a:spAutoFit/>
          </a:bodyPr>
          <a:lstStyle/>
          <a:p>
            <a:pPr>
              <a:lnSpc>
                <a:spcPct val="120000"/>
              </a:lnSpc>
              <a:buFontTx/>
              <a:buNone/>
            </a:pPr>
            <a:r>
              <a:rPr lang="pt-BR" sz="1800"/>
              <a:t>Resolução 217-A (III) de 10 de dezembro de 1948, Assembléia geral da ONU. Elaborada na Comissão de Direitos Humanos da ONU (do Conselho Econômico e Social, resolução de 16 de fevereiro de 1946)</a:t>
            </a:r>
          </a:p>
        </p:txBody>
      </p:sp>
      <p:sp>
        <p:nvSpPr>
          <p:cNvPr id="497673" name="Rectangle 9"/>
          <p:cNvSpPr>
            <a:spLocks noChangeArrowheads="1"/>
          </p:cNvSpPr>
          <p:nvPr/>
        </p:nvSpPr>
        <p:spPr bwMode="auto">
          <a:xfrm>
            <a:off x="504825" y="215900"/>
            <a:ext cx="8135938" cy="722313"/>
          </a:xfrm>
          <a:prstGeom prst="rect">
            <a:avLst/>
          </a:prstGeom>
          <a:noFill/>
          <a:ln w="9525">
            <a:noFill/>
            <a:miter lim="800000"/>
            <a:headEnd/>
            <a:tailEnd/>
          </a:ln>
          <a:effectLst/>
        </p:spPr>
        <p:txBody>
          <a:bodyPr/>
          <a:lstStyle/>
          <a:p>
            <a:pPr marL="342900" indent="-342900" algn="ctr" eaLnBrk="1" hangingPunct="1">
              <a:lnSpc>
                <a:spcPct val="120000"/>
              </a:lnSpc>
              <a:buClr>
                <a:schemeClr val="hlink"/>
              </a:buClr>
              <a:buSzPct val="65000"/>
              <a:buFont typeface="Wingdings" pitchFamily="2" charset="2"/>
              <a:buNone/>
              <a:defRPr/>
            </a:pPr>
            <a:r>
              <a:rPr lang="pt-BR" sz="3600">
                <a:effectLst>
                  <a:outerShdw blurRad="38100" dist="38100" dir="2700000" algn="tl">
                    <a:srgbClr val="000000"/>
                  </a:outerShdw>
                </a:effectLst>
                <a:latin typeface="Monotype Corsiva" pitchFamily="66" charset="0"/>
              </a:rPr>
              <a:t>Declaração Universal dos Direitos  Humanos</a:t>
            </a:r>
            <a:endParaRPr lang="pt-BR" sz="6600">
              <a:effectLst>
                <a:outerShdw blurRad="38100" dist="38100" dir="2700000" algn="tl">
                  <a:srgbClr val="000000"/>
                </a:outerShdw>
              </a:effectLst>
              <a:latin typeface="Monotype Corsiva" pitchFamily="66" charset="0"/>
            </a:endParaRPr>
          </a:p>
        </p:txBody>
      </p:sp>
      <p:pic>
        <p:nvPicPr>
          <p:cNvPr id="69637" name="Picture 10" descr="direitos-humanos"/>
          <p:cNvPicPr>
            <a:picLocks noChangeAspect="1" noChangeArrowheads="1"/>
          </p:cNvPicPr>
          <p:nvPr/>
        </p:nvPicPr>
        <p:blipFill>
          <a:blip r:embed="rId3" cstate="print"/>
          <a:srcRect/>
          <a:stretch>
            <a:fillRect/>
          </a:stretch>
        </p:blipFill>
        <p:spPr bwMode="auto">
          <a:xfrm>
            <a:off x="144463" y="1584325"/>
            <a:ext cx="2952750" cy="2952750"/>
          </a:xfrm>
          <a:prstGeom prst="rect">
            <a:avLst/>
          </a:prstGeom>
          <a:noFill/>
          <a:ln w="9525">
            <a:noFill/>
            <a:miter lim="800000"/>
            <a:headEnd/>
            <a:tailEnd/>
          </a:ln>
        </p:spPr>
      </p:pic>
      <p:sp>
        <p:nvSpPr>
          <p:cNvPr id="69638" name="Rectangle 11"/>
          <p:cNvSpPr>
            <a:spLocks noChangeArrowheads="1"/>
          </p:cNvSpPr>
          <p:nvPr/>
        </p:nvSpPr>
        <p:spPr bwMode="auto">
          <a:xfrm>
            <a:off x="3313113" y="2376488"/>
            <a:ext cx="9505950" cy="2282825"/>
          </a:xfrm>
          <a:prstGeom prst="rect">
            <a:avLst/>
          </a:prstGeom>
          <a:noFill/>
          <a:ln w="9525" algn="ctr">
            <a:noFill/>
            <a:miter lim="800000"/>
            <a:headEnd/>
            <a:tailEnd/>
          </a:ln>
        </p:spPr>
        <p:txBody>
          <a:bodyPr>
            <a:spAutoFit/>
          </a:bodyPr>
          <a:lstStyle/>
          <a:p>
            <a:pPr>
              <a:lnSpc>
                <a:spcPct val="120000"/>
              </a:lnSpc>
              <a:buFontTx/>
              <a:buNone/>
            </a:pPr>
            <a:r>
              <a:rPr lang="pt-BR"/>
              <a:t>Art. 1° - Liberdade e igualdade em dignidade e em direitos. </a:t>
            </a:r>
          </a:p>
          <a:p>
            <a:pPr>
              <a:lnSpc>
                <a:spcPct val="120000"/>
              </a:lnSpc>
              <a:buFontTx/>
              <a:buNone/>
            </a:pPr>
            <a:r>
              <a:rPr lang="pt-BR"/>
              <a:t>Art. 2° - Direitos e liberdades sem distinção de raça, cor, sexo, língua, religião, opinião política.</a:t>
            </a:r>
          </a:p>
          <a:p>
            <a:pPr>
              <a:lnSpc>
                <a:spcPct val="120000"/>
              </a:lnSpc>
              <a:buFontTx/>
              <a:buNone/>
            </a:pPr>
            <a:r>
              <a:rPr lang="pt-BR"/>
              <a:t>Art. 3° - Direito à vida, liberdade e segurança pessoal.</a:t>
            </a:r>
          </a:p>
          <a:p>
            <a:pPr>
              <a:lnSpc>
                <a:spcPct val="120000"/>
              </a:lnSpc>
              <a:buFontTx/>
              <a:buNone/>
            </a:pPr>
            <a:r>
              <a:rPr lang="pt-BR"/>
              <a:t>Art. 4° - Proibição de escravatura e servidão.</a:t>
            </a:r>
          </a:p>
        </p:txBody>
      </p:sp>
      <p:sp>
        <p:nvSpPr>
          <p:cNvPr id="69639" name="Rectangle 13"/>
          <p:cNvSpPr>
            <a:spLocks noChangeArrowheads="1"/>
          </p:cNvSpPr>
          <p:nvPr/>
        </p:nvSpPr>
        <p:spPr bwMode="auto">
          <a:xfrm>
            <a:off x="144463" y="4681538"/>
            <a:ext cx="12528550" cy="968375"/>
          </a:xfrm>
          <a:prstGeom prst="rect">
            <a:avLst/>
          </a:prstGeom>
          <a:noFill/>
          <a:ln w="9525" algn="ctr">
            <a:noFill/>
            <a:miter lim="800000"/>
            <a:headEnd/>
            <a:tailEnd/>
          </a:ln>
        </p:spPr>
        <p:txBody>
          <a:bodyPr>
            <a:spAutoFit/>
          </a:bodyPr>
          <a:lstStyle/>
          <a:p>
            <a:pPr>
              <a:lnSpc>
                <a:spcPct val="120000"/>
              </a:lnSpc>
              <a:buFontTx/>
              <a:buNone/>
            </a:pPr>
            <a:r>
              <a:rPr lang="pt-BR"/>
              <a:t>Art. 5° - Proibição da tortura, tratamentos cruéis, desumanos ou degradantes.</a:t>
            </a:r>
          </a:p>
          <a:p>
            <a:pPr>
              <a:lnSpc>
                <a:spcPct val="120000"/>
              </a:lnSpc>
              <a:buFontTx/>
              <a:buNone/>
            </a:pPr>
            <a:r>
              <a:rPr lang="pt-BR"/>
              <a:t>Art. 6° - Direito ao reconhecimento da personalidade jurídica.</a:t>
            </a:r>
          </a:p>
        </p:txBody>
      </p:sp>
      <p:sp>
        <p:nvSpPr>
          <p:cNvPr id="69640" name="Rectangle 14"/>
          <p:cNvSpPr>
            <a:spLocks noChangeArrowheads="1"/>
          </p:cNvSpPr>
          <p:nvPr/>
        </p:nvSpPr>
        <p:spPr bwMode="auto">
          <a:xfrm>
            <a:off x="144463" y="5565775"/>
            <a:ext cx="12673012" cy="2282825"/>
          </a:xfrm>
          <a:prstGeom prst="rect">
            <a:avLst/>
          </a:prstGeom>
          <a:noFill/>
          <a:ln w="9525" algn="ctr">
            <a:noFill/>
            <a:miter lim="800000"/>
            <a:headEnd/>
            <a:tailEnd/>
          </a:ln>
        </p:spPr>
        <p:txBody>
          <a:bodyPr>
            <a:spAutoFit/>
          </a:bodyPr>
          <a:lstStyle/>
          <a:p>
            <a:pPr>
              <a:lnSpc>
                <a:spcPct val="120000"/>
              </a:lnSpc>
              <a:buFontTx/>
              <a:buNone/>
            </a:pPr>
            <a:r>
              <a:rPr lang="pt-BR"/>
              <a:t>Art. 7° - Igualdade perante a lei. </a:t>
            </a:r>
          </a:p>
          <a:p>
            <a:pPr>
              <a:lnSpc>
                <a:spcPct val="120000"/>
              </a:lnSpc>
              <a:buFontTx/>
              <a:buNone/>
            </a:pPr>
            <a:r>
              <a:rPr lang="pt-BR"/>
              <a:t>Art. 8° - Direito a recurso contra os atos que violem os direitos fundamentais reconhecidos pela Constituição ou pela lei.</a:t>
            </a:r>
          </a:p>
          <a:p>
            <a:pPr>
              <a:lnSpc>
                <a:spcPct val="120000"/>
              </a:lnSpc>
              <a:buFontTx/>
              <a:buNone/>
            </a:pPr>
            <a:r>
              <a:rPr lang="pt-BR"/>
              <a:t>Art. 9° - Proibição de prisão, detenção e exílio arbitrário.</a:t>
            </a:r>
          </a:p>
          <a:p>
            <a:pPr>
              <a:lnSpc>
                <a:spcPct val="120000"/>
              </a:lnSpc>
              <a:buFontTx/>
              <a:buNone/>
            </a:pPr>
            <a:r>
              <a:rPr lang="pt-BR"/>
              <a:t>Art. 10° - Direito a julgamento público por tribunal independente e imparcial.</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ChangeArrowheads="1"/>
          </p:cNvSpPr>
          <p:nvPr/>
        </p:nvSpPr>
        <p:spPr bwMode="auto">
          <a:xfrm>
            <a:off x="9145588" y="720725"/>
            <a:ext cx="3600450"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501764" name="Rectangle 4"/>
          <p:cNvSpPr>
            <a:spLocks noChangeArrowheads="1"/>
          </p:cNvSpPr>
          <p:nvPr/>
        </p:nvSpPr>
        <p:spPr bwMode="auto">
          <a:xfrm>
            <a:off x="360363" y="360363"/>
            <a:ext cx="5976937" cy="1584325"/>
          </a:xfrm>
          <a:prstGeom prst="rect">
            <a:avLst/>
          </a:prstGeom>
          <a:noFill/>
          <a:ln w="9525">
            <a:noFill/>
            <a:miter lim="800000"/>
            <a:headEnd/>
            <a:tailEnd/>
          </a:ln>
          <a:effectLst/>
        </p:spPr>
        <p:txBody>
          <a:bodyPr/>
          <a:lstStyle/>
          <a:p>
            <a:pPr marL="342900" indent="-342900" algn="ctr" eaLnBrk="1" hangingPunct="1">
              <a:lnSpc>
                <a:spcPct val="120000"/>
              </a:lnSpc>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Declaração Universal dos Direitos  Humanos</a:t>
            </a:r>
          </a:p>
        </p:txBody>
      </p:sp>
      <p:sp>
        <p:nvSpPr>
          <p:cNvPr id="70660" name="Rectangle 9"/>
          <p:cNvSpPr>
            <a:spLocks noChangeArrowheads="1"/>
          </p:cNvSpPr>
          <p:nvPr/>
        </p:nvSpPr>
        <p:spPr bwMode="auto">
          <a:xfrm>
            <a:off x="215900" y="2282825"/>
            <a:ext cx="12601575" cy="5349875"/>
          </a:xfrm>
          <a:prstGeom prst="rect">
            <a:avLst/>
          </a:prstGeom>
          <a:noFill/>
          <a:ln w="9525" algn="ctr">
            <a:noFill/>
            <a:miter lim="800000"/>
            <a:headEnd/>
            <a:tailEnd/>
          </a:ln>
        </p:spPr>
        <p:txBody>
          <a:bodyPr>
            <a:spAutoFit/>
          </a:bodyPr>
          <a:lstStyle/>
          <a:p>
            <a:pPr>
              <a:lnSpc>
                <a:spcPct val="120000"/>
              </a:lnSpc>
              <a:buFontTx/>
              <a:buNone/>
            </a:pPr>
            <a:r>
              <a:rPr lang="pt-BR"/>
              <a:t>Art. 11° - Presunção de inocência.</a:t>
            </a:r>
          </a:p>
          <a:p>
            <a:pPr>
              <a:lnSpc>
                <a:spcPct val="120000"/>
              </a:lnSpc>
              <a:buFontTx/>
              <a:buNone/>
            </a:pPr>
            <a:r>
              <a:rPr lang="pt-BR"/>
              <a:t>Art. 12° - Proibição de intromissão arbitrária na vida privada, familiar, domicílio, correspondência, de ataque à honra e reputação. </a:t>
            </a:r>
          </a:p>
          <a:p>
            <a:pPr>
              <a:lnSpc>
                <a:spcPct val="120000"/>
              </a:lnSpc>
              <a:buFontTx/>
              <a:buNone/>
            </a:pPr>
            <a:r>
              <a:rPr lang="pt-BR"/>
              <a:t>Art. 13° - Direito de livre circulação e escolha de sua residência no interior de um Estado, de abandonar o país em que se encontra, incluindo o seu, e de regressar.</a:t>
            </a:r>
          </a:p>
          <a:p>
            <a:pPr>
              <a:lnSpc>
                <a:spcPct val="120000"/>
              </a:lnSpc>
              <a:buFontTx/>
              <a:buNone/>
            </a:pPr>
            <a:r>
              <a:rPr lang="pt-BR"/>
              <a:t>Art. 14° - Direito de procurar asilo em outros países.</a:t>
            </a:r>
          </a:p>
          <a:p>
            <a:pPr>
              <a:lnSpc>
                <a:spcPct val="120000"/>
              </a:lnSpc>
              <a:buFontTx/>
              <a:buNone/>
            </a:pPr>
            <a:r>
              <a:rPr lang="pt-BR"/>
              <a:t>Art. 15° - Direito à nacionalidade. </a:t>
            </a:r>
          </a:p>
          <a:p>
            <a:pPr>
              <a:lnSpc>
                <a:spcPct val="120000"/>
              </a:lnSpc>
              <a:buFontTx/>
              <a:buNone/>
            </a:pPr>
            <a:r>
              <a:rPr lang="pt-BR"/>
              <a:t>Art. 16° - Direito de casar e constituir família, sem restrição. </a:t>
            </a:r>
          </a:p>
          <a:p>
            <a:pPr>
              <a:lnSpc>
                <a:spcPct val="120000"/>
              </a:lnSpc>
              <a:buFontTx/>
              <a:buNone/>
            </a:pPr>
            <a:r>
              <a:rPr lang="pt-BR"/>
              <a:t>Art. 17° - Direito à propriedade. </a:t>
            </a:r>
          </a:p>
          <a:p>
            <a:pPr>
              <a:lnSpc>
                <a:spcPct val="120000"/>
              </a:lnSpc>
              <a:buFontTx/>
              <a:buNone/>
            </a:pPr>
            <a:r>
              <a:rPr lang="pt-BR"/>
              <a:t>Art. 18° - Direito à liberdade de pensamento, consciência e religião.</a:t>
            </a:r>
          </a:p>
          <a:p>
            <a:pPr>
              <a:lnSpc>
                <a:spcPct val="120000"/>
              </a:lnSpc>
              <a:buFontTx/>
              <a:buNone/>
            </a:pPr>
            <a:r>
              <a:rPr lang="pt-BR"/>
              <a:t>Art. 19° - Direito à liberdade de opinião e de expressão. </a:t>
            </a:r>
          </a:p>
          <a:p>
            <a:pPr>
              <a:lnSpc>
                <a:spcPct val="120000"/>
              </a:lnSpc>
              <a:buFontTx/>
              <a:buNone/>
            </a:pPr>
            <a:r>
              <a:rPr lang="pt-BR"/>
              <a:t>Art. 20° - Direito à liberdade de reunião e de associação pacíficas. </a:t>
            </a:r>
          </a:p>
        </p:txBody>
      </p:sp>
      <p:pic>
        <p:nvPicPr>
          <p:cNvPr id="70661" name="Picture 10" descr="onu_direitos_humanos-400"/>
          <p:cNvPicPr>
            <a:picLocks noChangeAspect="1" noChangeArrowheads="1"/>
          </p:cNvPicPr>
          <p:nvPr/>
        </p:nvPicPr>
        <p:blipFill>
          <a:blip r:embed="rId3" cstate="print"/>
          <a:srcRect/>
          <a:stretch>
            <a:fillRect/>
          </a:stretch>
        </p:blipFill>
        <p:spPr bwMode="auto">
          <a:xfrm>
            <a:off x="6264275" y="144463"/>
            <a:ext cx="2520950" cy="2419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ChangeArrowheads="1"/>
          </p:cNvSpPr>
          <p:nvPr/>
        </p:nvSpPr>
        <p:spPr bwMode="auto">
          <a:xfrm>
            <a:off x="9145588" y="720725"/>
            <a:ext cx="3600450"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503811" name="Rectangle 3"/>
          <p:cNvSpPr>
            <a:spLocks noChangeArrowheads="1"/>
          </p:cNvSpPr>
          <p:nvPr/>
        </p:nvSpPr>
        <p:spPr bwMode="auto">
          <a:xfrm>
            <a:off x="360363" y="215900"/>
            <a:ext cx="5976937" cy="1584325"/>
          </a:xfrm>
          <a:prstGeom prst="rect">
            <a:avLst/>
          </a:prstGeom>
          <a:noFill/>
          <a:ln w="9525">
            <a:noFill/>
            <a:miter lim="800000"/>
            <a:headEnd/>
            <a:tailEnd/>
          </a:ln>
          <a:effectLst/>
        </p:spPr>
        <p:txBody>
          <a:bodyPr/>
          <a:lstStyle/>
          <a:p>
            <a:pPr marL="342900" indent="-342900" algn="ctr" eaLnBrk="1" hangingPunct="1">
              <a:lnSpc>
                <a:spcPct val="120000"/>
              </a:lnSpc>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Declaração Universal dos Direitos  Humanos</a:t>
            </a:r>
          </a:p>
        </p:txBody>
      </p:sp>
      <p:sp>
        <p:nvSpPr>
          <p:cNvPr id="71684" name="Rectangle 6"/>
          <p:cNvSpPr>
            <a:spLocks noChangeArrowheads="1"/>
          </p:cNvSpPr>
          <p:nvPr/>
        </p:nvSpPr>
        <p:spPr bwMode="auto">
          <a:xfrm>
            <a:off x="215900" y="1952625"/>
            <a:ext cx="12601575" cy="5715000"/>
          </a:xfrm>
          <a:prstGeom prst="rect">
            <a:avLst/>
          </a:prstGeom>
          <a:noFill/>
          <a:ln w="9525" algn="ctr">
            <a:noFill/>
            <a:miter lim="800000"/>
            <a:headEnd/>
            <a:tailEnd/>
          </a:ln>
        </p:spPr>
        <p:txBody>
          <a:bodyPr>
            <a:spAutoFit/>
          </a:bodyPr>
          <a:lstStyle/>
          <a:p>
            <a:pPr>
              <a:lnSpc>
                <a:spcPct val="120000"/>
              </a:lnSpc>
              <a:buFontTx/>
              <a:buNone/>
            </a:pPr>
            <a:r>
              <a:rPr lang="pt-BR" sz="2200"/>
              <a:t>Art - 21° - Direito de tomar parte na direção dos negócios públicos do seu país, diretamente ou por representantes livremente escolhidos; acesso às funções públicas do seu país. A vontade do povo é o fundamento da autoridade dos poderes públicos: e deve exprimir-se através de eleições honestas periódicas por voto universal e igual.</a:t>
            </a:r>
          </a:p>
          <a:p>
            <a:pPr>
              <a:lnSpc>
                <a:spcPct val="120000"/>
              </a:lnSpc>
              <a:buFontTx/>
              <a:buNone/>
            </a:pPr>
            <a:r>
              <a:rPr lang="pt-BR" sz="2200"/>
              <a:t>Art. 22° - Direito à segurança social. </a:t>
            </a:r>
          </a:p>
          <a:p>
            <a:pPr>
              <a:lnSpc>
                <a:spcPct val="120000"/>
              </a:lnSpc>
              <a:buFontTx/>
              <a:buNone/>
            </a:pPr>
            <a:r>
              <a:rPr lang="pt-BR" sz="2200"/>
              <a:t>Art. 23° - Direito ao trabalho e à proteção contra o desemprego; salário igual por trabalho igual; remuneração que lhe permita e à família uma existência digna; fundar e se filiar a sindicatos para defesa dos seus interesses.</a:t>
            </a:r>
          </a:p>
          <a:p>
            <a:pPr>
              <a:lnSpc>
                <a:spcPct val="120000"/>
              </a:lnSpc>
              <a:buFontTx/>
              <a:buNone/>
            </a:pPr>
            <a:r>
              <a:rPr lang="pt-BR" sz="2200"/>
              <a:t>Art. 24° - Direito ao repouso, lazer e férias periódicas pagas.</a:t>
            </a:r>
          </a:p>
          <a:p>
            <a:pPr>
              <a:lnSpc>
                <a:spcPct val="120000"/>
              </a:lnSpc>
              <a:buFontTx/>
              <a:buNone/>
            </a:pPr>
            <a:r>
              <a:rPr lang="pt-BR" sz="2200"/>
              <a:t>Art. 25° - Direito a um nível de vida suficiente para a saúde e o bem-estar,  alimentação, vestuário, alojamento, assistência médica, serviços sociais necessários, e segurança no desemprego, na doença, na invalidez, na viuvez, na velhice. A maternidade e a infância têm direito a ajuda e a assistência especiais. Todas as crianças, nascidas dentro ou fora do matrimônio, gozam da mesma protecção social.</a:t>
            </a:r>
          </a:p>
        </p:txBody>
      </p:sp>
      <p:pic>
        <p:nvPicPr>
          <p:cNvPr id="71685" name="Picture 7" descr="direitos"/>
          <p:cNvPicPr>
            <a:picLocks noChangeAspect="1" noChangeArrowheads="1"/>
          </p:cNvPicPr>
          <p:nvPr/>
        </p:nvPicPr>
        <p:blipFill>
          <a:blip r:embed="rId3" cstate="print"/>
          <a:srcRect/>
          <a:stretch>
            <a:fillRect/>
          </a:stretch>
        </p:blipFill>
        <p:spPr bwMode="auto">
          <a:xfrm>
            <a:off x="6481763" y="73025"/>
            <a:ext cx="2232025" cy="1900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ChangeArrowheads="1"/>
          </p:cNvSpPr>
          <p:nvPr/>
        </p:nvSpPr>
        <p:spPr bwMode="auto">
          <a:xfrm>
            <a:off x="7920038" y="215900"/>
            <a:ext cx="4826000" cy="503238"/>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sp>
        <p:nvSpPr>
          <p:cNvPr id="8195" name="Rectangle 3"/>
          <p:cNvSpPr>
            <a:spLocks noChangeArrowheads="1"/>
          </p:cNvSpPr>
          <p:nvPr/>
        </p:nvSpPr>
        <p:spPr bwMode="auto">
          <a:xfrm>
            <a:off x="1944688" y="288925"/>
            <a:ext cx="4249737" cy="936625"/>
          </a:xfrm>
          <a:prstGeom prst="rect">
            <a:avLst/>
          </a:prstGeom>
          <a:noFill/>
          <a:ln w="9525">
            <a:noFill/>
            <a:miter lim="800000"/>
            <a:headEnd/>
            <a:tailEnd/>
          </a:ln>
        </p:spPr>
        <p:txBody>
          <a:bodyPr/>
          <a:lstStyle/>
          <a:p>
            <a:pPr marL="342900" indent="-342900" algn="l" eaLnBrk="1" hangingPunct="1">
              <a:lnSpc>
                <a:spcPct val="120000"/>
              </a:lnSpc>
              <a:buClr>
                <a:schemeClr val="hlink"/>
              </a:buClr>
              <a:buSzPct val="65000"/>
              <a:buFont typeface="Wingdings" pitchFamily="2" charset="2"/>
              <a:buNone/>
            </a:pPr>
            <a:r>
              <a:rPr lang="pt-BR" sz="4400">
                <a:latin typeface="Monotype Corsiva" pitchFamily="66" charset="0"/>
              </a:rPr>
              <a:t>Código de Hamurabi</a:t>
            </a:r>
            <a:endParaRPr lang="pt-BR" sz="4400"/>
          </a:p>
        </p:txBody>
      </p:sp>
      <p:pic>
        <p:nvPicPr>
          <p:cNvPr id="8196" name="Picture 4" descr="hamurabi"/>
          <p:cNvPicPr>
            <a:picLocks noChangeAspect="1" noChangeArrowheads="1"/>
          </p:cNvPicPr>
          <p:nvPr/>
        </p:nvPicPr>
        <p:blipFill>
          <a:blip r:embed="rId3" cstate="print"/>
          <a:srcRect/>
          <a:stretch>
            <a:fillRect/>
          </a:stretch>
        </p:blipFill>
        <p:spPr bwMode="auto">
          <a:xfrm>
            <a:off x="10153650" y="720725"/>
            <a:ext cx="2232025" cy="1644650"/>
          </a:xfrm>
          <a:prstGeom prst="rect">
            <a:avLst/>
          </a:prstGeom>
          <a:noFill/>
          <a:ln w="9525">
            <a:noFill/>
            <a:miter lim="800000"/>
            <a:headEnd/>
            <a:tailEnd/>
          </a:ln>
        </p:spPr>
      </p:pic>
      <p:pic>
        <p:nvPicPr>
          <p:cNvPr id="8197" name="Picture 9" descr="babilonia_hamurabi1"/>
          <p:cNvPicPr>
            <a:picLocks noChangeAspect="1" noChangeArrowheads="1"/>
          </p:cNvPicPr>
          <p:nvPr/>
        </p:nvPicPr>
        <p:blipFill>
          <a:blip r:embed="rId4" cstate="print"/>
          <a:srcRect/>
          <a:stretch>
            <a:fillRect/>
          </a:stretch>
        </p:blipFill>
        <p:spPr bwMode="auto">
          <a:xfrm>
            <a:off x="288925" y="1801813"/>
            <a:ext cx="2520950" cy="3167062"/>
          </a:xfrm>
          <a:prstGeom prst="rect">
            <a:avLst/>
          </a:prstGeom>
          <a:noFill/>
          <a:ln w="9525">
            <a:noFill/>
            <a:miter lim="800000"/>
            <a:headEnd/>
            <a:tailEnd/>
          </a:ln>
        </p:spPr>
      </p:pic>
      <p:sp>
        <p:nvSpPr>
          <p:cNvPr id="8198" name="Rectangle 10"/>
          <p:cNvSpPr>
            <a:spLocks noChangeArrowheads="1"/>
          </p:cNvSpPr>
          <p:nvPr/>
        </p:nvSpPr>
        <p:spPr bwMode="auto">
          <a:xfrm>
            <a:off x="3097213" y="2312988"/>
            <a:ext cx="9648825" cy="2655887"/>
          </a:xfrm>
          <a:prstGeom prst="rect">
            <a:avLst/>
          </a:prstGeom>
          <a:noFill/>
          <a:ln w="9525" algn="ctr">
            <a:noFill/>
            <a:miter lim="800000"/>
            <a:headEnd/>
            <a:tailEnd/>
          </a:ln>
        </p:spPr>
        <p:txBody>
          <a:bodyPr>
            <a:spAutoFit/>
          </a:bodyPr>
          <a:lstStyle/>
          <a:p>
            <a:pPr algn="ctr">
              <a:lnSpc>
                <a:spcPct val="120000"/>
              </a:lnSpc>
              <a:buFontTx/>
              <a:buNone/>
            </a:pPr>
            <a:r>
              <a:rPr lang="pt-BR" sz="2800"/>
              <a:t>Alguns artigos</a:t>
            </a:r>
          </a:p>
          <a:p>
            <a:pPr>
              <a:lnSpc>
                <a:spcPct val="120000"/>
              </a:lnSpc>
              <a:buFontTx/>
              <a:buNone/>
            </a:pPr>
            <a:r>
              <a:rPr lang="pt-BR" sz="2800"/>
              <a:t>196 - Se alguém arranca o olho a um outro, se lhe deverá arrancar o olho. </a:t>
            </a:r>
          </a:p>
          <a:p>
            <a:pPr>
              <a:lnSpc>
                <a:spcPct val="120000"/>
              </a:lnSpc>
              <a:buFontTx/>
              <a:buNone/>
            </a:pPr>
            <a:r>
              <a:rPr lang="pt-BR" sz="2800"/>
              <a:t>200 - Se alguém parte os dentes de um outro, de igual condição, deverá ter partidos os seus dentes. </a:t>
            </a:r>
          </a:p>
        </p:txBody>
      </p:sp>
      <p:sp>
        <p:nvSpPr>
          <p:cNvPr id="8199" name="Rectangle 11"/>
          <p:cNvSpPr>
            <a:spLocks noChangeArrowheads="1"/>
          </p:cNvSpPr>
          <p:nvPr/>
        </p:nvSpPr>
        <p:spPr bwMode="auto">
          <a:xfrm>
            <a:off x="360363" y="5499100"/>
            <a:ext cx="12385675" cy="1630363"/>
          </a:xfrm>
          <a:prstGeom prst="rect">
            <a:avLst/>
          </a:prstGeom>
          <a:noFill/>
          <a:ln w="9525" algn="ctr">
            <a:noFill/>
            <a:miter lim="800000"/>
            <a:headEnd/>
            <a:tailEnd/>
          </a:ln>
        </p:spPr>
        <p:txBody>
          <a:bodyPr>
            <a:spAutoFit/>
          </a:bodyPr>
          <a:lstStyle/>
          <a:p>
            <a:pPr>
              <a:lnSpc>
                <a:spcPct val="120000"/>
              </a:lnSpc>
              <a:buFontTx/>
              <a:buNone/>
            </a:pPr>
            <a:r>
              <a:rPr lang="pt-BR" sz="2800"/>
              <a:t>218 - Se um médico trata alguém de uma grave ferida com a lanceta de bronze e o mata ou lhe abre uma incisão com a lanceta de bronze e o olho fica perdido, se lhe deverão cortar as mãos. </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ChangeArrowheads="1"/>
          </p:cNvSpPr>
          <p:nvPr/>
        </p:nvSpPr>
        <p:spPr bwMode="auto">
          <a:xfrm>
            <a:off x="9145588" y="215900"/>
            <a:ext cx="3600450"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561155" name="Rectangle 3"/>
          <p:cNvSpPr>
            <a:spLocks noChangeArrowheads="1"/>
          </p:cNvSpPr>
          <p:nvPr/>
        </p:nvSpPr>
        <p:spPr bwMode="auto">
          <a:xfrm>
            <a:off x="360363" y="288925"/>
            <a:ext cx="8640762" cy="863600"/>
          </a:xfrm>
          <a:prstGeom prst="rect">
            <a:avLst/>
          </a:prstGeom>
          <a:noFill/>
          <a:ln w="9525">
            <a:noFill/>
            <a:miter lim="800000"/>
            <a:headEnd/>
            <a:tailEnd/>
          </a:ln>
          <a:effectLst/>
        </p:spPr>
        <p:txBody>
          <a:bodyPr/>
          <a:lstStyle/>
          <a:p>
            <a:pPr marL="342900" indent="-342900" algn="ctr" eaLnBrk="1" hangingPunct="1">
              <a:lnSpc>
                <a:spcPct val="120000"/>
              </a:lnSpc>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Declaração Universal dos Direitos  Humanos</a:t>
            </a:r>
          </a:p>
        </p:txBody>
      </p:sp>
      <p:sp>
        <p:nvSpPr>
          <p:cNvPr id="72708" name="Rectangle 4"/>
          <p:cNvSpPr>
            <a:spLocks noChangeArrowheads="1"/>
          </p:cNvSpPr>
          <p:nvPr/>
        </p:nvSpPr>
        <p:spPr bwMode="auto">
          <a:xfrm>
            <a:off x="288925" y="1152525"/>
            <a:ext cx="12385675" cy="5349875"/>
          </a:xfrm>
          <a:prstGeom prst="rect">
            <a:avLst/>
          </a:prstGeom>
          <a:noFill/>
          <a:ln w="9525" algn="ctr">
            <a:noFill/>
            <a:miter lim="800000"/>
            <a:headEnd/>
            <a:tailEnd/>
          </a:ln>
        </p:spPr>
        <p:txBody>
          <a:bodyPr>
            <a:spAutoFit/>
          </a:bodyPr>
          <a:lstStyle/>
          <a:p>
            <a:pPr>
              <a:lnSpc>
                <a:spcPct val="120000"/>
              </a:lnSpc>
              <a:buFontTx/>
              <a:buNone/>
            </a:pPr>
            <a:r>
              <a:rPr lang="pt-BR"/>
              <a:t>Art. 26° - Direito à educação; gratuita no ensino elementar fundamental obrigatório. Ensino técnico e profissional generalizado; acesso aos estudos superiores aberto a todos em plena igualdade, em função do seu mérito. </a:t>
            </a:r>
          </a:p>
          <a:p>
            <a:pPr>
              <a:lnSpc>
                <a:spcPct val="120000"/>
              </a:lnSpc>
              <a:buFontTx/>
              <a:buNone/>
            </a:pPr>
            <a:r>
              <a:rPr lang="pt-BR"/>
              <a:t>Art. 27° - Direito à vida cultural, nas artes e no progresso científico; à proteção moral e material da produção científica, literária ou artística da sua autoria.</a:t>
            </a:r>
          </a:p>
          <a:p>
            <a:pPr>
              <a:lnSpc>
                <a:spcPct val="120000"/>
              </a:lnSpc>
              <a:buFontTx/>
              <a:buNone/>
            </a:pPr>
            <a:r>
              <a:rPr lang="pt-BR"/>
              <a:t>Art. 28° - Direito a que reine, no plano social e internacional, uma ordem que torne efetivos os direitos e as liberdades enunciadas na presente Declaração.</a:t>
            </a:r>
          </a:p>
          <a:p>
            <a:pPr>
              <a:lnSpc>
                <a:spcPct val="120000"/>
              </a:lnSpc>
              <a:buFontTx/>
              <a:buNone/>
            </a:pPr>
            <a:r>
              <a:rPr lang="pt-BR"/>
              <a:t>Art. 29° - Deveres para com a comunidade. </a:t>
            </a:r>
          </a:p>
          <a:p>
            <a:pPr>
              <a:lnSpc>
                <a:spcPct val="120000"/>
              </a:lnSpc>
              <a:buFontTx/>
              <a:buNone/>
            </a:pPr>
            <a:r>
              <a:rPr lang="pt-BR"/>
              <a:t>Art. 30° - Nenhuma disposição da presente Declaração pode ser interpretada de maneira a envolver qualquer Estado, agrupamento ou indivíduo o direito de se entregar a alguma atividade ou de praticar algum ato destinado a destruir os direitos e liberdades aqui enunciados. </a:t>
            </a:r>
          </a:p>
        </p:txBody>
      </p:sp>
      <p:pic>
        <p:nvPicPr>
          <p:cNvPr id="72709" name="Picture 5" descr="declaracao_direitos_humanos"/>
          <p:cNvPicPr>
            <a:picLocks noChangeAspect="1" noChangeArrowheads="1"/>
          </p:cNvPicPr>
          <p:nvPr/>
        </p:nvPicPr>
        <p:blipFill>
          <a:blip r:embed="rId3" cstate="print"/>
          <a:srcRect/>
          <a:stretch>
            <a:fillRect/>
          </a:stretch>
        </p:blipFill>
        <p:spPr bwMode="auto">
          <a:xfrm>
            <a:off x="9937750" y="6265863"/>
            <a:ext cx="1943100" cy="1460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ChangeArrowheads="1"/>
          </p:cNvSpPr>
          <p:nvPr/>
        </p:nvSpPr>
        <p:spPr bwMode="auto">
          <a:xfrm>
            <a:off x="9074150" y="215900"/>
            <a:ext cx="3671888" cy="360363"/>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pic>
        <p:nvPicPr>
          <p:cNvPr id="73731" name="Picture 4" descr="ONU+-+LOGO+2"/>
          <p:cNvPicPr>
            <a:picLocks noChangeAspect="1" noChangeArrowheads="1"/>
          </p:cNvPicPr>
          <p:nvPr/>
        </p:nvPicPr>
        <p:blipFill>
          <a:blip r:embed="rId3" cstate="print"/>
          <a:srcRect/>
          <a:stretch>
            <a:fillRect/>
          </a:stretch>
        </p:blipFill>
        <p:spPr bwMode="auto">
          <a:xfrm>
            <a:off x="574675" y="527050"/>
            <a:ext cx="2089150" cy="1849438"/>
          </a:xfrm>
          <a:prstGeom prst="rect">
            <a:avLst/>
          </a:prstGeom>
          <a:noFill/>
          <a:ln w="9525">
            <a:noFill/>
            <a:miter lim="800000"/>
            <a:headEnd/>
            <a:tailEnd/>
          </a:ln>
        </p:spPr>
      </p:pic>
      <p:sp>
        <p:nvSpPr>
          <p:cNvPr id="550917" name="Rectangle 5"/>
          <p:cNvSpPr>
            <a:spLocks noChangeArrowheads="1"/>
          </p:cNvSpPr>
          <p:nvPr/>
        </p:nvSpPr>
        <p:spPr bwMode="auto">
          <a:xfrm>
            <a:off x="3024188" y="865188"/>
            <a:ext cx="5256212" cy="1223962"/>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Carta Internacional dos </a:t>
            </a:r>
          </a:p>
          <a:p>
            <a:pPr marL="342900" indent="-342900" algn="ctr" eaLnBrk="1" hangingPunct="1">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Direitos  do Homem</a:t>
            </a:r>
          </a:p>
        </p:txBody>
      </p:sp>
      <p:sp>
        <p:nvSpPr>
          <p:cNvPr id="550918" name="Rectangle 6"/>
          <p:cNvSpPr>
            <a:spLocks noChangeArrowheads="1"/>
          </p:cNvSpPr>
          <p:nvPr/>
        </p:nvSpPr>
        <p:spPr bwMode="auto">
          <a:xfrm>
            <a:off x="73025" y="2808288"/>
            <a:ext cx="12673013" cy="792162"/>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500">
                <a:effectLst>
                  <a:outerShdw blurRad="38100" dist="38100" dir="2700000" algn="tl">
                    <a:srgbClr val="000000"/>
                  </a:outerShdw>
                </a:effectLst>
                <a:latin typeface="Monotype Corsiva" pitchFamily="66" charset="0"/>
              </a:rPr>
              <a:t>Pacto Internacional sobre os Direitos Civis e Políticos (1966)</a:t>
            </a:r>
          </a:p>
        </p:txBody>
      </p:sp>
      <p:sp>
        <p:nvSpPr>
          <p:cNvPr id="550919" name="Rectangle 7"/>
          <p:cNvSpPr>
            <a:spLocks noChangeArrowheads="1"/>
          </p:cNvSpPr>
          <p:nvPr/>
        </p:nvSpPr>
        <p:spPr bwMode="auto">
          <a:xfrm>
            <a:off x="288925" y="5256213"/>
            <a:ext cx="11880850" cy="1368425"/>
          </a:xfrm>
          <a:prstGeom prst="rect">
            <a:avLst/>
          </a:prstGeom>
          <a:noFill/>
          <a:ln w="9525">
            <a:noFill/>
            <a:miter lim="800000"/>
            <a:headEnd/>
            <a:tailEnd/>
          </a:ln>
          <a:effectLst/>
        </p:spPr>
        <p:txBody>
          <a:bodyPr/>
          <a:lstStyle/>
          <a:p>
            <a:pPr marL="342900" indent="-342900" algn="l" eaLnBrk="1" hangingPunct="1">
              <a:buClr>
                <a:schemeClr val="hlink"/>
              </a:buClr>
              <a:buSzPct val="65000"/>
              <a:buFont typeface="Wingdings" pitchFamily="2" charset="2"/>
              <a:buNone/>
              <a:defRPr/>
            </a:pPr>
            <a:r>
              <a:rPr lang="pt-BR" sz="4500">
                <a:effectLst>
                  <a:outerShdw blurRad="38100" dist="38100" dir="2700000" algn="tl">
                    <a:srgbClr val="000000"/>
                  </a:outerShdw>
                </a:effectLst>
                <a:latin typeface="Monotype Corsiva" pitchFamily="66" charset="0"/>
              </a:rPr>
              <a:t>Pacto Internacional sobre os Direitos Econômicos, Sociais 			e Culturais (1966)</a:t>
            </a:r>
          </a:p>
        </p:txBody>
      </p:sp>
      <p:sp>
        <p:nvSpPr>
          <p:cNvPr id="550920" name="Rectangle 8"/>
          <p:cNvSpPr>
            <a:spLocks noChangeArrowheads="1"/>
          </p:cNvSpPr>
          <p:nvPr/>
        </p:nvSpPr>
        <p:spPr bwMode="auto">
          <a:xfrm>
            <a:off x="360363" y="3673475"/>
            <a:ext cx="12457112" cy="647700"/>
          </a:xfrm>
          <a:prstGeom prst="rect">
            <a:avLst/>
          </a:prstGeom>
          <a:noFill/>
          <a:ln w="9525">
            <a:noFill/>
            <a:miter lim="800000"/>
            <a:headEnd/>
            <a:tailEnd/>
          </a:ln>
          <a:effectLst/>
        </p:spPr>
        <p:txBody>
          <a:bodyPr/>
          <a:lstStyle/>
          <a:p>
            <a:pPr marL="342900" indent="-342900" algn="l" eaLnBrk="1" hangingPunct="1">
              <a:buClr>
                <a:schemeClr val="hlink"/>
              </a:buClr>
              <a:buSzPct val="65000"/>
              <a:buFont typeface="Wingdings" pitchFamily="2" charset="2"/>
              <a:buNone/>
              <a:defRPr/>
            </a:pPr>
            <a:r>
              <a:rPr lang="pt-BR" sz="3800">
                <a:effectLst>
                  <a:outerShdw blurRad="38100" dist="38100" dir="2700000" algn="tl">
                    <a:srgbClr val="000000"/>
                  </a:outerShdw>
                </a:effectLst>
                <a:latin typeface="Monotype Corsiva" pitchFamily="66" charset="0"/>
              </a:rPr>
              <a:t>1º Protocolo Facultativo - habilitação do Comitê dos Direitos Humanos</a:t>
            </a:r>
          </a:p>
        </p:txBody>
      </p:sp>
      <p:sp>
        <p:nvSpPr>
          <p:cNvPr id="550921" name="Rectangle 9"/>
          <p:cNvSpPr>
            <a:spLocks noChangeArrowheads="1"/>
          </p:cNvSpPr>
          <p:nvPr/>
        </p:nvSpPr>
        <p:spPr bwMode="auto">
          <a:xfrm>
            <a:off x="360363" y="4248150"/>
            <a:ext cx="11520487" cy="647700"/>
          </a:xfrm>
          <a:prstGeom prst="rect">
            <a:avLst/>
          </a:prstGeom>
          <a:noFill/>
          <a:ln w="9525">
            <a:noFill/>
            <a:miter lim="800000"/>
            <a:headEnd/>
            <a:tailEnd/>
          </a:ln>
          <a:effectLst/>
        </p:spPr>
        <p:txBody>
          <a:bodyPr/>
          <a:lstStyle/>
          <a:p>
            <a:pPr marL="342900" indent="-342900" algn="l" eaLnBrk="1" hangingPunct="1">
              <a:buClr>
                <a:schemeClr val="hlink"/>
              </a:buClr>
              <a:buSzPct val="65000"/>
              <a:buFont typeface="Wingdings" pitchFamily="2" charset="2"/>
              <a:buNone/>
              <a:defRPr/>
            </a:pPr>
            <a:r>
              <a:rPr lang="pt-BR" sz="3800">
                <a:effectLst>
                  <a:outerShdw blurRad="38100" dist="38100" dir="2700000" algn="tl">
                    <a:srgbClr val="000000"/>
                  </a:outerShdw>
                </a:effectLst>
                <a:latin typeface="Monotype Corsiva" pitchFamily="66" charset="0"/>
              </a:rPr>
              <a:t>2º Protocolo Facultativo - com vista à abolição da pena de morte</a:t>
            </a:r>
            <a:r>
              <a:rPr lang="pt-BR" sz="4400">
                <a:effectLst>
                  <a:outerShdw blurRad="38100" dist="38100" dir="2700000" algn="tl">
                    <a:srgbClr val="000000"/>
                  </a:outerShdw>
                </a:effectLst>
                <a:latin typeface="Monotype Corsiva" pitchFamily="66" charset="0"/>
              </a:rPr>
              <a:t> </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ChangeArrowheads="1"/>
          </p:cNvSpPr>
          <p:nvPr/>
        </p:nvSpPr>
        <p:spPr bwMode="auto">
          <a:xfrm>
            <a:off x="9074150" y="215900"/>
            <a:ext cx="3671888" cy="360363"/>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pic>
        <p:nvPicPr>
          <p:cNvPr id="74755" name="Picture 3" descr="ONU+-+LOGO+2"/>
          <p:cNvPicPr>
            <a:picLocks noChangeAspect="1" noChangeArrowheads="1"/>
          </p:cNvPicPr>
          <p:nvPr/>
        </p:nvPicPr>
        <p:blipFill>
          <a:blip r:embed="rId3" cstate="print"/>
          <a:srcRect/>
          <a:stretch>
            <a:fillRect/>
          </a:stretch>
        </p:blipFill>
        <p:spPr bwMode="auto">
          <a:xfrm>
            <a:off x="574675" y="527050"/>
            <a:ext cx="2089150" cy="1849438"/>
          </a:xfrm>
          <a:prstGeom prst="rect">
            <a:avLst/>
          </a:prstGeom>
          <a:noFill/>
          <a:ln w="9525">
            <a:noFill/>
            <a:miter lim="800000"/>
            <a:headEnd/>
            <a:tailEnd/>
          </a:ln>
        </p:spPr>
      </p:pic>
      <p:sp>
        <p:nvSpPr>
          <p:cNvPr id="552965" name="Rectangle 5"/>
          <p:cNvSpPr>
            <a:spLocks noChangeArrowheads="1"/>
          </p:cNvSpPr>
          <p:nvPr/>
        </p:nvSpPr>
        <p:spPr bwMode="auto">
          <a:xfrm>
            <a:off x="3241675" y="865188"/>
            <a:ext cx="8207375" cy="1511300"/>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500">
                <a:effectLst>
                  <a:outerShdw blurRad="38100" dist="38100" dir="2700000" algn="tl">
                    <a:srgbClr val="000000"/>
                  </a:outerShdw>
                </a:effectLst>
                <a:latin typeface="Monotype Corsiva" pitchFamily="66" charset="0"/>
              </a:rPr>
              <a:t>Pacto Internacional sobre os Direitos Civis e Políticos (1966)</a:t>
            </a:r>
          </a:p>
        </p:txBody>
      </p:sp>
      <p:sp>
        <p:nvSpPr>
          <p:cNvPr id="552970" name="Rectangle 10"/>
          <p:cNvSpPr>
            <a:spLocks noChangeArrowheads="1"/>
          </p:cNvSpPr>
          <p:nvPr/>
        </p:nvSpPr>
        <p:spPr bwMode="auto">
          <a:xfrm>
            <a:off x="431800" y="3241675"/>
            <a:ext cx="12169775" cy="3455988"/>
          </a:xfrm>
          <a:prstGeom prst="rect">
            <a:avLst/>
          </a:prstGeom>
          <a:noFill/>
          <a:ln w="9525">
            <a:noFill/>
            <a:miter lim="800000"/>
            <a:headEnd/>
            <a:tailEnd/>
          </a:ln>
          <a:effectLst/>
        </p:spPr>
        <p:txBody>
          <a:bodyPr/>
          <a:lstStyle/>
          <a:p>
            <a:pPr marL="342900" indent="-342900" eaLnBrk="1" hangingPunct="1">
              <a:lnSpc>
                <a:spcPct val="120000"/>
              </a:lnSpc>
              <a:buClr>
                <a:schemeClr val="hlink"/>
              </a:buClr>
              <a:buSzPct val="65000"/>
              <a:buFont typeface="Wingdings" pitchFamily="2" charset="2"/>
              <a:buNone/>
              <a:defRPr/>
            </a:pPr>
            <a:r>
              <a:rPr lang="pt-BR" sz="2800"/>
              <a:t>Além dos direitos consignados na DUDH, no PIDCP destacam-se:</a:t>
            </a:r>
          </a:p>
          <a:p>
            <a:pPr marL="342900" indent="-342900" eaLnBrk="1" hangingPunct="1">
              <a:lnSpc>
                <a:spcPct val="120000"/>
              </a:lnSpc>
              <a:buClr>
                <a:schemeClr val="hlink"/>
              </a:buClr>
              <a:buSzPct val="65000"/>
              <a:buFont typeface="Wingdings" pitchFamily="2" charset="2"/>
              <a:buNone/>
              <a:defRPr/>
            </a:pPr>
            <a:r>
              <a:rPr lang="pt-BR" sz="2800"/>
              <a:t>- proteção do direito à vida (art. 6º);</a:t>
            </a:r>
          </a:p>
          <a:p>
            <a:pPr marL="342900" indent="-342900" algn="l" eaLnBrk="1" hangingPunct="1">
              <a:lnSpc>
                <a:spcPct val="120000"/>
              </a:lnSpc>
              <a:spcBef>
                <a:spcPct val="20000"/>
              </a:spcBef>
              <a:buClr>
                <a:schemeClr val="hlink"/>
              </a:buClr>
              <a:buSzPct val="65000"/>
              <a:buFontTx/>
              <a:buNone/>
              <a:defRPr/>
            </a:pPr>
            <a:r>
              <a:rPr lang="pt-BR" sz="2800"/>
              <a:t>- ninguém deve ser preso pela situação de não executar um compromisso contratual (art. 11º);</a:t>
            </a:r>
          </a:p>
          <a:p>
            <a:pPr marL="342900" indent="-342900" algn="l" eaLnBrk="1" hangingPunct="1">
              <a:lnSpc>
                <a:spcPct val="120000"/>
              </a:lnSpc>
              <a:spcBef>
                <a:spcPct val="20000"/>
              </a:spcBef>
              <a:buClr>
                <a:schemeClr val="hlink"/>
              </a:buClr>
              <a:buSzPct val="65000"/>
              <a:buFontTx/>
              <a:buNone/>
              <a:defRPr/>
            </a:pPr>
            <a:r>
              <a:rPr lang="pt-BR" sz="2800"/>
              <a:t>- proibição do efeito retroativo das leis penais (art. 15º);</a:t>
            </a:r>
          </a:p>
          <a:p>
            <a:pPr marL="342900" indent="-342900" algn="l" eaLnBrk="1" hangingPunct="1">
              <a:lnSpc>
                <a:spcPct val="120000"/>
              </a:lnSpc>
              <a:spcBef>
                <a:spcPct val="20000"/>
              </a:spcBef>
              <a:buClr>
                <a:schemeClr val="hlink"/>
              </a:buClr>
              <a:buSzPct val="65000"/>
              <a:buFontTx/>
              <a:buNone/>
              <a:defRPr/>
            </a:pPr>
            <a:r>
              <a:rPr lang="pt-BR" sz="2800"/>
              <a:t>- proteção dos direitos da criança (art. 24º). </a:t>
            </a:r>
            <a:endParaRPr lang="pt-BR" sz="3200" b="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ChangeArrowheads="1"/>
          </p:cNvSpPr>
          <p:nvPr/>
        </p:nvSpPr>
        <p:spPr bwMode="auto">
          <a:xfrm>
            <a:off x="9866313" y="144463"/>
            <a:ext cx="2879725" cy="360362"/>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2000">
                <a:effectLst>
                  <a:outerShdw blurRad="38100" dist="38100" dir="2700000" algn="tl">
                    <a:srgbClr val="000000"/>
                  </a:outerShdw>
                </a:effectLst>
              </a:rPr>
              <a:t>As Cartas de Direitos</a:t>
            </a:r>
          </a:p>
        </p:txBody>
      </p:sp>
      <p:pic>
        <p:nvPicPr>
          <p:cNvPr id="75779" name="Picture 3" descr="ONU+-+LOGO+2"/>
          <p:cNvPicPr>
            <a:picLocks noChangeAspect="1" noChangeArrowheads="1"/>
          </p:cNvPicPr>
          <p:nvPr/>
        </p:nvPicPr>
        <p:blipFill>
          <a:blip r:embed="rId3" cstate="print"/>
          <a:srcRect/>
          <a:stretch>
            <a:fillRect/>
          </a:stretch>
        </p:blipFill>
        <p:spPr bwMode="auto">
          <a:xfrm>
            <a:off x="215900" y="166688"/>
            <a:ext cx="1944688" cy="1720850"/>
          </a:xfrm>
          <a:prstGeom prst="rect">
            <a:avLst/>
          </a:prstGeom>
          <a:noFill/>
          <a:ln w="9525">
            <a:noFill/>
            <a:miter lim="800000"/>
            <a:headEnd/>
            <a:tailEnd/>
          </a:ln>
        </p:spPr>
      </p:pic>
      <p:sp>
        <p:nvSpPr>
          <p:cNvPr id="555014" name="Rectangle 6"/>
          <p:cNvSpPr>
            <a:spLocks noChangeArrowheads="1"/>
          </p:cNvSpPr>
          <p:nvPr/>
        </p:nvSpPr>
        <p:spPr bwMode="auto">
          <a:xfrm>
            <a:off x="2520950" y="431800"/>
            <a:ext cx="7559675" cy="1368425"/>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Pacto Internacional sobre os Direitos Econômicos, Sociais e Culturais (1966)</a:t>
            </a:r>
          </a:p>
        </p:txBody>
      </p:sp>
      <p:sp>
        <p:nvSpPr>
          <p:cNvPr id="555018" name="Rectangle 10"/>
          <p:cNvSpPr>
            <a:spLocks noChangeArrowheads="1"/>
          </p:cNvSpPr>
          <p:nvPr/>
        </p:nvSpPr>
        <p:spPr bwMode="auto">
          <a:xfrm>
            <a:off x="288925" y="2016125"/>
            <a:ext cx="12528550" cy="5832475"/>
          </a:xfrm>
          <a:prstGeom prst="rect">
            <a:avLst/>
          </a:prstGeom>
          <a:noFill/>
          <a:ln w="9525">
            <a:noFill/>
            <a:miter lim="800000"/>
            <a:headEnd/>
            <a:tailEnd/>
          </a:ln>
          <a:effectLst/>
        </p:spPr>
        <p:txBody>
          <a:bodyPr/>
          <a:lstStyle/>
          <a:p>
            <a:pPr marL="342900" indent="-342900" eaLnBrk="1" hangingPunct="1">
              <a:lnSpc>
                <a:spcPct val="120000"/>
              </a:lnSpc>
              <a:buClr>
                <a:schemeClr val="hlink"/>
              </a:buClr>
              <a:buSzPct val="65000"/>
              <a:buFont typeface="Wingdings" pitchFamily="2" charset="2"/>
              <a:buNone/>
              <a:defRPr/>
            </a:pPr>
            <a:r>
              <a:rPr lang="pt-BR" sz="2500">
                <a:effectLst>
                  <a:outerShdw blurRad="38100" dist="38100" dir="2700000" algn="tl">
                    <a:srgbClr val="000000"/>
                  </a:outerShdw>
                </a:effectLst>
              </a:rPr>
              <a:t>Destaca-se no PIDESC, o direito:</a:t>
            </a:r>
          </a:p>
          <a:p>
            <a:pPr marL="342900" indent="-342900" algn="l" eaLnBrk="1" hangingPunct="1">
              <a:lnSpc>
                <a:spcPct val="120000"/>
              </a:lnSpc>
              <a:spcBef>
                <a:spcPct val="20000"/>
              </a:spcBef>
              <a:buClr>
                <a:schemeClr val="hlink"/>
              </a:buClr>
              <a:buSzPct val="65000"/>
              <a:buFont typeface="Wingdings" pitchFamily="2" charset="2"/>
              <a:buNone/>
              <a:defRPr/>
            </a:pPr>
            <a:r>
              <a:rPr lang="pt-BR" sz="2500">
                <a:effectLst>
                  <a:outerShdw blurRad="38100" dist="38100" dir="2700000" algn="tl">
                    <a:srgbClr val="000000"/>
                  </a:outerShdw>
                </a:effectLst>
              </a:rPr>
              <a:t>- ao trabalho (art. 6º);</a:t>
            </a:r>
          </a:p>
          <a:p>
            <a:pPr marL="342900" indent="-342900" algn="l" eaLnBrk="1" hangingPunct="1">
              <a:lnSpc>
                <a:spcPct val="120000"/>
              </a:lnSpc>
              <a:spcBef>
                <a:spcPct val="20000"/>
              </a:spcBef>
              <a:buClr>
                <a:schemeClr val="hlink"/>
              </a:buClr>
              <a:buSzPct val="65000"/>
              <a:buFont typeface="Wingdings" pitchFamily="2" charset="2"/>
              <a:buNone/>
              <a:defRPr/>
            </a:pPr>
            <a:r>
              <a:rPr lang="pt-BR" sz="2500">
                <a:effectLst>
                  <a:outerShdw blurRad="38100" dist="38100" dir="2700000" algn="tl">
                    <a:srgbClr val="000000"/>
                  </a:outerShdw>
                </a:effectLst>
              </a:rPr>
              <a:t>- a condições de trabalho justas e favoráveis (art. 7º); </a:t>
            </a:r>
          </a:p>
          <a:p>
            <a:pPr marL="342900" indent="-342900" algn="l" eaLnBrk="1" hangingPunct="1">
              <a:lnSpc>
                <a:spcPct val="120000"/>
              </a:lnSpc>
              <a:spcBef>
                <a:spcPct val="20000"/>
              </a:spcBef>
              <a:buClr>
                <a:schemeClr val="hlink"/>
              </a:buClr>
              <a:buSzPct val="65000"/>
              <a:buFont typeface="Wingdings" pitchFamily="2" charset="2"/>
              <a:buNone/>
              <a:defRPr/>
            </a:pPr>
            <a:r>
              <a:rPr lang="pt-BR" sz="2500">
                <a:effectLst>
                  <a:outerShdw blurRad="38100" dist="38100" dir="2700000" algn="tl">
                    <a:srgbClr val="000000"/>
                  </a:outerShdw>
                </a:effectLst>
              </a:rPr>
              <a:t>- a formarem e se filiarem em sindicatos (art. 8º); </a:t>
            </a:r>
          </a:p>
          <a:p>
            <a:pPr marL="342900" indent="-342900" algn="l" eaLnBrk="1" hangingPunct="1">
              <a:lnSpc>
                <a:spcPct val="120000"/>
              </a:lnSpc>
              <a:spcBef>
                <a:spcPct val="20000"/>
              </a:spcBef>
              <a:buClr>
                <a:schemeClr val="hlink"/>
              </a:buClr>
              <a:buSzPct val="65000"/>
              <a:buFont typeface="Wingdings" pitchFamily="2" charset="2"/>
              <a:buNone/>
              <a:defRPr/>
            </a:pPr>
            <a:r>
              <a:rPr lang="pt-BR" sz="2500">
                <a:effectLst>
                  <a:outerShdw blurRad="38100" dist="38100" dir="2700000" algn="tl">
                    <a:srgbClr val="000000"/>
                  </a:outerShdw>
                </a:effectLst>
              </a:rPr>
              <a:t>- à segurança social, incluindo seguros sociais (art. 9º); </a:t>
            </a:r>
          </a:p>
          <a:p>
            <a:pPr marL="342900" indent="-342900" algn="l" eaLnBrk="1" hangingPunct="1">
              <a:lnSpc>
                <a:spcPct val="120000"/>
              </a:lnSpc>
              <a:spcBef>
                <a:spcPct val="20000"/>
              </a:spcBef>
              <a:buClr>
                <a:schemeClr val="hlink"/>
              </a:buClr>
              <a:buSzPct val="65000"/>
              <a:buFont typeface="Wingdings" pitchFamily="2" charset="2"/>
              <a:buNone/>
              <a:defRPr/>
            </a:pPr>
            <a:r>
              <a:rPr lang="pt-BR" sz="2500">
                <a:effectLst>
                  <a:outerShdw blurRad="38100" dist="38100" dir="2700000" algn="tl">
                    <a:srgbClr val="000000"/>
                  </a:outerShdw>
                </a:effectLst>
              </a:rPr>
              <a:t>- à proteção e assistência o mais amplas possível à família, às mães, às crianças e aos jovens (art. 10º); </a:t>
            </a:r>
          </a:p>
          <a:p>
            <a:pPr marL="342900" indent="-342900" algn="l" eaLnBrk="1" hangingPunct="1">
              <a:lnSpc>
                <a:spcPct val="120000"/>
              </a:lnSpc>
              <a:spcBef>
                <a:spcPct val="20000"/>
              </a:spcBef>
              <a:buClr>
                <a:schemeClr val="hlink"/>
              </a:buClr>
              <a:buSzPct val="65000"/>
              <a:buFont typeface="Wingdings" pitchFamily="2" charset="2"/>
              <a:buNone/>
              <a:defRPr/>
            </a:pPr>
            <a:r>
              <a:rPr lang="pt-BR" sz="2500">
                <a:effectLst>
                  <a:outerShdw blurRad="38100" dist="38100" dir="2700000" algn="tl">
                    <a:srgbClr val="000000"/>
                  </a:outerShdw>
                </a:effectLst>
              </a:rPr>
              <a:t>- a um nível de vida condigno (art. 11º); </a:t>
            </a:r>
          </a:p>
          <a:p>
            <a:pPr marL="342900" indent="-342900" algn="l" eaLnBrk="1" hangingPunct="1">
              <a:lnSpc>
                <a:spcPct val="120000"/>
              </a:lnSpc>
              <a:spcBef>
                <a:spcPct val="20000"/>
              </a:spcBef>
              <a:buClr>
                <a:schemeClr val="hlink"/>
              </a:buClr>
              <a:buSzPct val="65000"/>
              <a:buFont typeface="Wingdings" pitchFamily="2" charset="2"/>
              <a:buNone/>
              <a:defRPr/>
            </a:pPr>
            <a:r>
              <a:rPr lang="pt-BR" sz="2500">
                <a:effectLst>
                  <a:outerShdw blurRad="38100" dist="38100" dir="2700000" algn="tl">
                    <a:srgbClr val="000000"/>
                  </a:outerShdw>
                </a:effectLst>
              </a:rPr>
              <a:t>- ao melhor estado de saúde física e mental possível (art. 12º); </a:t>
            </a:r>
          </a:p>
          <a:p>
            <a:pPr marL="342900" indent="-342900" algn="l" eaLnBrk="1" hangingPunct="1">
              <a:lnSpc>
                <a:spcPct val="120000"/>
              </a:lnSpc>
              <a:spcBef>
                <a:spcPct val="20000"/>
              </a:spcBef>
              <a:buClr>
                <a:schemeClr val="hlink"/>
              </a:buClr>
              <a:buSzPct val="65000"/>
              <a:buFont typeface="Wingdings" pitchFamily="2" charset="2"/>
              <a:buNone/>
              <a:defRPr/>
            </a:pPr>
            <a:r>
              <a:rPr lang="pt-BR" sz="2500">
                <a:effectLst>
                  <a:outerShdw blurRad="38100" dist="38100" dir="2700000" algn="tl">
                    <a:srgbClr val="000000"/>
                  </a:outerShdw>
                </a:effectLst>
              </a:rPr>
              <a:t>- à educação (art. 13º e 14º); </a:t>
            </a:r>
          </a:p>
          <a:p>
            <a:pPr marL="342900" indent="-342900" algn="l" eaLnBrk="1" hangingPunct="1">
              <a:lnSpc>
                <a:spcPct val="120000"/>
              </a:lnSpc>
              <a:spcBef>
                <a:spcPct val="20000"/>
              </a:spcBef>
              <a:buClr>
                <a:schemeClr val="hlink"/>
              </a:buClr>
              <a:buSzPct val="65000"/>
              <a:buFont typeface="Wingdings" pitchFamily="2" charset="2"/>
              <a:buNone/>
              <a:defRPr/>
            </a:pPr>
            <a:r>
              <a:rPr lang="pt-BR" sz="2500">
                <a:effectLst>
                  <a:outerShdw blurRad="38100" dist="38100" dir="2700000" algn="tl">
                    <a:srgbClr val="000000"/>
                  </a:outerShdw>
                </a:effectLst>
              </a:rPr>
              <a:t>- à participação na vida cultural (art. 15º).</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9577388" y="144463"/>
            <a:ext cx="3240087" cy="360362"/>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2000">
                <a:effectLst>
                  <a:outerShdw blurRad="38100" dist="38100" dir="2700000" algn="tl">
                    <a:srgbClr val="000000"/>
                  </a:outerShdw>
                </a:effectLst>
              </a:rPr>
              <a:t>As Cartas de Direitos</a:t>
            </a:r>
          </a:p>
        </p:txBody>
      </p:sp>
      <p:sp>
        <p:nvSpPr>
          <p:cNvPr id="577539" name="Rectangle 3"/>
          <p:cNvSpPr>
            <a:spLocks noChangeArrowheads="1"/>
          </p:cNvSpPr>
          <p:nvPr/>
        </p:nvSpPr>
        <p:spPr bwMode="auto">
          <a:xfrm>
            <a:off x="936625" y="504825"/>
            <a:ext cx="11017250" cy="1368425"/>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9600">
                <a:effectLst>
                  <a:outerShdw blurRad="38100" dist="38100" dir="2700000" algn="tl">
                    <a:srgbClr val="000000"/>
                  </a:outerShdw>
                </a:effectLst>
                <a:latin typeface="Monotype Corsiva" pitchFamily="66" charset="0"/>
              </a:rPr>
              <a:t>Declaração de Alma-Ata</a:t>
            </a:r>
          </a:p>
        </p:txBody>
      </p:sp>
      <p:sp>
        <p:nvSpPr>
          <p:cNvPr id="76804" name="Rectangle 7"/>
          <p:cNvSpPr>
            <a:spLocks noChangeArrowheads="1"/>
          </p:cNvSpPr>
          <p:nvPr/>
        </p:nvSpPr>
        <p:spPr bwMode="auto">
          <a:xfrm>
            <a:off x="288925" y="1944688"/>
            <a:ext cx="12312650" cy="968375"/>
          </a:xfrm>
          <a:prstGeom prst="rect">
            <a:avLst/>
          </a:prstGeom>
          <a:noFill/>
          <a:ln w="9525" algn="ctr">
            <a:noFill/>
            <a:miter lim="800000"/>
            <a:headEnd/>
            <a:tailEnd/>
          </a:ln>
        </p:spPr>
        <p:txBody>
          <a:bodyPr>
            <a:spAutoFit/>
          </a:bodyPr>
          <a:lstStyle/>
          <a:p>
            <a:pPr algn="ctr">
              <a:lnSpc>
                <a:spcPct val="120000"/>
              </a:lnSpc>
              <a:buFontTx/>
              <a:buNone/>
            </a:pPr>
            <a:r>
              <a:rPr lang="pt-BR"/>
              <a:t>CONFERÊNCIA INTERNACIONAL SOBRE CUIDADOS PRIMÁRIOS DE SAÚDE</a:t>
            </a:r>
          </a:p>
          <a:p>
            <a:pPr algn="ctr">
              <a:lnSpc>
                <a:spcPct val="120000"/>
              </a:lnSpc>
              <a:buFontTx/>
              <a:buNone/>
            </a:pPr>
            <a:r>
              <a:rPr lang="pt-BR"/>
              <a:t>Alma-Ata, URSS, 6-12 de setembro de 1978</a:t>
            </a:r>
          </a:p>
        </p:txBody>
      </p:sp>
      <p:pic>
        <p:nvPicPr>
          <p:cNvPr id="76805" name="Picture 11" descr="Alma-Ata04"/>
          <p:cNvPicPr>
            <a:picLocks noChangeAspect="1" noChangeArrowheads="1"/>
          </p:cNvPicPr>
          <p:nvPr/>
        </p:nvPicPr>
        <p:blipFill>
          <a:blip r:embed="rId3" cstate="print"/>
          <a:srcRect/>
          <a:stretch>
            <a:fillRect/>
          </a:stretch>
        </p:blipFill>
        <p:spPr bwMode="auto">
          <a:xfrm>
            <a:off x="3384550" y="3240088"/>
            <a:ext cx="6192838" cy="4398962"/>
          </a:xfrm>
          <a:prstGeom prst="rect">
            <a:avLst/>
          </a:prstGeom>
          <a:noFill/>
          <a:ln w="9525">
            <a:noFill/>
            <a:miter lim="800000"/>
            <a:headEnd/>
            <a:tailEnd/>
          </a:ln>
        </p:spPr>
      </p:pic>
      <p:pic>
        <p:nvPicPr>
          <p:cNvPr id="76806" name="Picture 12" descr="Alma-Ata02-240"/>
          <p:cNvPicPr>
            <a:picLocks noChangeAspect="1" noChangeArrowheads="1"/>
          </p:cNvPicPr>
          <p:nvPr/>
        </p:nvPicPr>
        <p:blipFill>
          <a:blip r:embed="rId4" cstate="print"/>
          <a:srcRect/>
          <a:stretch>
            <a:fillRect/>
          </a:stretch>
        </p:blipFill>
        <p:spPr bwMode="auto">
          <a:xfrm>
            <a:off x="144463" y="3097213"/>
            <a:ext cx="3095625" cy="2192337"/>
          </a:xfrm>
          <a:prstGeom prst="rect">
            <a:avLst/>
          </a:prstGeom>
          <a:noFill/>
          <a:ln w="9525">
            <a:noFill/>
            <a:miter lim="800000"/>
            <a:headEnd/>
            <a:tailEnd/>
          </a:ln>
        </p:spPr>
      </p:pic>
      <p:pic>
        <p:nvPicPr>
          <p:cNvPr id="76807" name="Picture 13" descr="Alma-Ata03-240"/>
          <p:cNvPicPr>
            <a:picLocks noChangeAspect="1" noChangeArrowheads="1"/>
          </p:cNvPicPr>
          <p:nvPr/>
        </p:nvPicPr>
        <p:blipFill>
          <a:blip r:embed="rId5" cstate="print"/>
          <a:srcRect/>
          <a:stretch>
            <a:fillRect/>
          </a:stretch>
        </p:blipFill>
        <p:spPr bwMode="auto">
          <a:xfrm>
            <a:off x="9721850" y="3097213"/>
            <a:ext cx="3095625" cy="2192337"/>
          </a:xfrm>
          <a:prstGeom prst="rect">
            <a:avLst/>
          </a:prstGeom>
          <a:noFill/>
          <a:ln w="9525">
            <a:noFill/>
            <a:miter lim="800000"/>
            <a:headEnd/>
            <a:tailEnd/>
          </a:ln>
        </p:spPr>
      </p:pic>
      <p:pic>
        <p:nvPicPr>
          <p:cNvPr id="76808" name="Picture 14" descr="Alma-Ata01-240"/>
          <p:cNvPicPr>
            <a:picLocks noChangeAspect="1" noChangeArrowheads="1"/>
          </p:cNvPicPr>
          <p:nvPr/>
        </p:nvPicPr>
        <p:blipFill>
          <a:blip r:embed="rId6" cstate="print"/>
          <a:srcRect/>
          <a:stretch>
            <a:fillRect/>
          </a:stretch>
        </p:blipFill>
        <p:spPr bwMode="auto">
          <a:xfrm>
            <a:off x="10080625" y="5797550"/>
            <a:ext cx="2592388" cy="1619250"/>
          </a:xfrm>
          <a:prstGeom prst="rect">
            <a:avLst/>
          </a:prstGeom>
          <a:noFill/>
          <a:ln w="9525">
            <a:noFill/>
            <a:miter lim="800000"/>
            <a:headEnd/>
            <a:tailEnd/>
          </a:ln>
        </p:spPr>
      </p:pic>
      <p:pic>
        <p:nvPicPr>
          <p:cNvPr id="76809" name="Picture 16" descr="ANd9GcRSZGjfbYjGEkPVngWYQ9s3QQF_XXFR6QXiERBTtScNM6FjrqM4"/>
          <p:cNvPicPr>
            <a:picLocks noChangeAspect="1" noChangeArrowheads="1"/>
          </p:cNvPicPr>
          <p:nvPr/>
        </p:nvPicPr>
        <p:blipFill>
          <a:blip r:embed="rId7" cstate="print"/>
          <a:srcRect/>
          <a:stretch>
            <a:fillRect/>
          </a:stretch>
        </p:blipFill>
        <p:spPr bwMode="auto">
          <a:xfrm>
            <a:off x="503238" y="5400675"/>
            <a:ext cx="2520950" cy="2400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ChangeArrowheads="1"/>
          </p:cNvSpPr>
          <p:nvPr/>
        </p:nvSpPr>
        <p:spPr bwMode="auto">
          <a:xfrm>
            <a:off x="9577388" y="144463"/>
            <a:ext cx="3240087" cy="360362"/>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2000">
                <a:effectLst>
                  <a:outerShdw blurRad="38100" dist="38100" dir="2700000" algn="tl">
                    <a:srgbClr val="000000"/>
                  </a:outerShdw>
                </a:effectLst>
              </a:rPr>
              <a:t>As Cartas de Direitos</a:t>
            </a:r>
          </a:p>
        </p:txBody>
      </p:sp>
      <p:sp>
        <p:nvSpPr>
          <p:cNvPr id="579587" name="Rectangle 3"/>
          <p:cNvSpPr>
            <a:spLocks noChangeArrowheads="1"/>
          </p:cNvSpPr>
          <p:nvPr/>
        </p:nvSpPr>
        <p:spPr bwMode="auto">
          <a:xfrm>
            <a:off x="288925" y="215900"/>
            <a:ext cx="5329238" cy="720725"/>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Declaração de Alma-Ata</a:t>
            </a:r>
          </a:p>
        </p:txBody>
      </p:sp>
      <p:sp>
        <p:nvSpPr>
          <p:cNvPr id="77828" name="Rectangle 13"/>
          <p:cNvSpPr>
            <a:spLocks noChangeArrowheads="1"/>
          </p:cNvSpPr>
          <p:nvPr/>
        </p:nvSpPr>
        <p:spPr bwMode="auto">
          <a:xfrm>
            <a:off x="215900" y="1008063"/>
            <a:ext cx="12530138" cy="2282825"/>
          </a:xfrm>
          <a:prstGeom prst="rect">
            <a:avLst/>
          </a:prstGeom>
          <a:noFill/>
          <a:ln w="9525" algn="ctr">
            <a:noFill/>
            <a:miter lim="800000"/>
            <a:headEnd/>
            <a:tailEnd/>
          </a:ln>
        </p:spPr>
        <p:txBody>
          <a:bodyPr>
            <a:spAutoFit/>
          </a:bodyPr>
          <a:lstStyle/>
          <a:p>
            <a:pPr>
              <a:lnSpc>
                <a:spcPct val="120000"/>
              </a:lnSpc>
              <a:buFontTx/>
              <a:buNone/>
            </a:pPr>
            <a:r>
              <a:rPr lang="pt-BR"/>
              <a:t>I) A Conferência enfatiza que a saúde - estado de completo bem-estar físico, mental e social, e não simplesmente a ausência de doença ou enfermidade - é um direito humano fundamental, e que a consecução do mais alto nível possível de saúde é a mais importante meta social mundial, cuja realização requer a ação de muitos outros setores sociais e econômicos, além do setor saúde.</a:t>
            </a:r>
          </a:p>
        </p:txBody>
      </p:sp>
      <p:sp>
        <p:nvSpPr>
          <p:cNvPr id="77829" name="Rectangle 14"/>
          <p:cNvSpPr>
            <a:spLocks noChangeArrowheads="1"/>
          </p:cNvSpPr>
          <p:nvPr/>
        </p:nvSpPr>
        <p:spPr bwMode="auto">
          <a:xfrm>
            <a:off x="4033838" y="3771900"/>
            <a:ext cx="6119812" cy="1844675"/>
          </a:xfrm>
          <a:prstGeom prst="rect">
            <a:avLst/>
          </a:prstGeom>
          <a:noFill/>
          <a:ln w="9525" algn="ctr">
            <a:noFill/>
            <a:miter lim="800000"/>
            <a:headEnd/>
            <a:tailEnd/>
          </a:ln>
        </p:spPr>
        <p:txBody>
          <a:bodyPr>
            <a:spAutoFit/>
          </a:bodyPr>
          <a:lstStyle/>
          <a:p>
            <a:pPr>
              <a:lnSpc>
                <a:spcPct val="120000"/>
              </a:lnSpc>
              <a:buFontTx/>
              <a:buNone/>
            </a:pPr>
            <a:r>
              <a:rPr lang="pt-BR"/>
              <a:t>II) Chocante desigualdade na saúde dos povos, entre países desenvolvidos e em desenvolvimento, e dentro dos países, é inaceitável (resumido)</a:t>
            </a:r>
          </a:p>
        </p:txBody>
      </p:sp>
      <p:sp>
        <p:nvSpPr>
          <p:cNvPr id="77830" name="Rectangle 15"/>
          <p:cNvSpPr>
            <a:spLocks noChangeArrowheads="1"/>
          </p:cNvSpPr>
          <p:nvPr/>
        </p:nvSpPr>
        <p:spPr bwMode="auto">
          <a:xfrm>
            <a:off x="287338" y="6154738"/>
            <a:ext cx="12530137" cy="1406525"/>
          </a:xfrm>
          <a:prstGeom prst="rect">
            <a:avLst/>
          </a:prstGeom>
          <a:noFill/>
          <a:ln w="9525" algn="ctr">
            <a:noFill/>
            <a:miter lim="800000"/>
            <a:headEnd/>
            <a:tailEnd/>
          </a:ln>
        </p:spPr>
        <p:txBody>
          <a:bodyPr>
            <a:spAutoFit/>
          </a:bodyPr>
          <a:lstStyle/>
          <a:p>
            <a:pPr>
              <a:lnSpc>
                <a:spcPct val="120000"/>
              </a:lnSpc>
              <a:buFontTx/>
              <a:buNone/>
            </a:pPr>
            <a:r>
              <a:rPr lang="pt-BR"/>
              <a:t>III) Desenvolvimento econômico-social para a saúde para todos no ano 2000. Promoção e proteção da saúde dos povos essencial para o desenvolvimento econômico-social, qualidade de vida e paz mundial (resumido)</a:t>
            </a:r>
          </a:p>
        </p:txBody>
      </p:sp>
      <p:pic>
        <p:nvPicPr>
          <p:cNvPr id="77831" name="Picture 16" descr="karte-0-9014"/>
          <p:cNvPicPr>
            <a:picLocks noChangeAspect="1" noChangeArrowheads="1"/>
          </p:cNvPicPr>
          <p:nvPr/>
        </p:nvPicPr>
        <p:blipFill>
          <a:blip r:embed="rId3" cstate="print"/>
          <a:srcRect/>
          <a:stretch>
            <a:fillRect/>
          </a:stretch>
        </p:blipFill>
        <p:spPr bwMode="auto">
          <a:xfrm>
            <a:off x="10306050" y="3455988"/>
            <a:ext cx="2439988" cy="2520950"/>
          </a:xfrm>
          <a:prstGeom prst="rect">
            <a:avLst/>
          </a:prstGeom>
          <a:noFill/>
          <a:ln w="9525">
            <a:noFill/>
            <a:miter lim="800000"/>
            <a:headEnd/>
            <a:tailEnd/>
          </a:ln>
        </p:spPr>
      </p:pic>
      <p:pic>
        <p:nvPicPr>
          <p:cNvPr id="77832" name="Picture 17" descr="ANd9GcSv1SsPym30IOc7eIjgLQywuK-zlnAn9fr5aVnqJ77Xd6pzFKCE"/>
          <p:cNvPicPr>
            <a:picLocks noChangeAspect="1" noChangeArrowheads="1"/>
          </p:cNvPicPr>
          <p:nvPr/>
        </p:nvPicPr>
        <p:blipFill>
          <a:blip r:embed="rId4" cstate="print"/>
          <a:srcRect/>
          <a:stretch>
            <a:fillRect/>
          </a:stretch>
        </p:blipFill>
        <p:spPr bwMode="auto">
          <a:xfrm>
            <a:off x="144463" y="3600450"/>
            <a:ext cx="3673475" cy="241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ChangeArrowheads="1"/>
          </p:cNvSpPr>
          <p:nvPr/>
        </p:nvSpPr>
        <p:spPr bwMode="auto">
          <a:xfrm>
            <a:off x="9577388" y="144463"/>
            <a:ext cx="3240087" cy="360362"/>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2000">
                <a:effectLst>
                  <a:outerShdw blurRad="38100" dist="38100" dir="2700000" algn="tl">
                    <a:srgbClr val="000000"/>
                  </a:outerShdw>
                </a:effectLst>
              </a:rPr>
              <a:t>As Cartas de Direitos</a:t>
            </a:r>
          </a:p>
        </p:txBody>
      </p:sp>
      <p:sp>
        <p:nvSpPr>
          <p:cNvPr id="585731" name="Rectangle 3"/>
          <p:cNvSpPr>
            <a:spLocks noChangeArrowheads="1"/>
          </p:cNvSpPr>
          <p:nvPr/>
        </p:nvSpPr>
        <p:spPr bwMode="auto">
          <a:xfrm>
            <a:off x="288925" y="144463"/>
            <a:ext cx="5329238" cy="720725"/>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Declaração de Alma-Ata</a:t>
            </a:r>
          </a:p>
        </p:txBody>
      </p:sp>
      <p:sp>
        <p:nvSpPr>
          <p:cNvPr id="78852" name="Rectangle 9"/>
          <p:cNvSpPr>
            <a:spLocks noChangeArrowheads="1"/>
          </p:cNvSpPr>
          <p:nvPr/>
        </p:nvSpPr>
        <p:spPr bwMode="auto">
          <a:xfrm>
            <a:off x="144463" y="865188"/>
            <a:ext cx="12457112" cy="968375"/>
          </a:xfrm>
          <a:prstGeom prst="rect">
            <a:avLst/>
          </a:prstGeom>
          <a:noFill/>
          <a:ln w="9525" algn="ctr">
            <a:noFill/>
            <a:miter lim="800000"/>
            <a:headEnd/>
            <a:tailEnd/>
          </a:ln>
        </p:spPr>
        <p:txBody>
          <a:bodyPr>
            <a:spAutoFit/>
          </a:bodyPr>
          <a:lstStyle/>
          <a:p>
            <a:pPr>
              <a:lnSpc>
                <a:spcPct val="120000"/>
              </a:lnSpc>
              <a:buFontTx/>
              <a:buNone/>
            </a:pPr>
            <a:r>
              <a:rPr lang="pt-BR"/>
              <a:t>IV) É direito e dever dos povos participar individual e coletivamente no planejamento e na execução de seus cuidados de saúde.</a:t>
            </a:r>
          </a:p>
        </p:txBody>
      </p:sp>
      <p:pic>
        <p:nvPicPr>
          <p:cNvPr id="78853" name="Picture 10" descr="ZENKOV"/>
          <p:cNvPicPr>
            <a:picLocks noChangeAspect="1" noChangeArrowheads="1"/>
          </p:cNvPicPr>
          <p:nvPr/>
        </p:nvPicPr>
        <p:blipFill>
          <a:blip r:embed="rId3" cstate="print"/>
          <a:srcRect/>
          <a:stretch>
            <a:fillRect/>
          </a:stretch>
        </p:blipFill>
        <p:spPr bwMode="auto">
          <a:xfrm>
            <a:off x="8280400" y="3889375"/>
            <a:ext cx="4537075" cy="3889375"/>
          </a:xfrm>
          <a:prstGeom prst="rect">
            <a:avLst/>
          </a:prstGeom>
          <a:noFill/>
          <a:ln w="9525">
            <a:noFill/>
            <a:miter lim="800000"/>
            <a:headEnd/>
            <a:tailEnd/>
          </a:ln>
        </p:spPr>
      </p:pic>
      <p:sp>
        <p:nvSpPr>
          <p:cNvPr id="78854" name="Rectangle 11"/>
          <p:cNvSpPr>
            <a:spLocks noChangeArrowheads="1"/>
          </p:cNvSpPr>
          <p:nvPr/>
        </p:nvSpPr>
        <p:spPr bwMode="auto">
          <a:xfrm>
            <a:off x="71438" y="1873250"/>
            <a:ext cx="12817475" cy="2282825"/>
          </a:xfrm>
          <a:prstGeom prst="rect">
            <a:avLst/>
          </a:prstGeom>
          <a:noFill/>
          <a:ln w="9525" algn="ctr">
            <a:noFill/>
            <a:miter lim="800000"/>
            <a:headEnd/>
            <a:tailEnd/>
          </a:ln>
        </p:spPr>
        <p:txBody>
          <a:bodyPr>
            <a:spAutoFit/>
          </a:bodyPr>
          <a:lstStyle/>
          <a:p>
            <a:pPr>
              <a:lnSpc>
                <a:spcPct val="120000"/>
              </a:lnSpc>
              <a:buFontTx/>
              <a:buNone/>
            </a:pPr>
            <a:r>
              <a:rPr lang="pt-BR"/>
              <a:t>V) Responsabilidade dos governos pela saúde de seus povos, medidas sanitárias e sociais. Todos os povos do mundo, até 2000, um nível de saúde para uma vida social e economicamente produtiva. Cuidados primários de saúde são a chave para atingir essa meta, como parte do desenvolvimento, no espírito da justiça social (resumido)</a:t>
            </a:r>
          </a:p>
        </p:txBody>
      </p:sp>
      <p:sp>
        <p:nvSpPr>
          <p:cNvPr id="78855" name="Rectangle 12"/>
          <p:cNvSpPr>
            <a:spLocks noChangeArrowheads="1"/>
          </p:cNvSpPr>
          <p:nvPr/>
        </p:nvSpPr>
        <p:spPr bwMode="auto">
          <a:xfrm>
            <a:off x="73025" y="4176713"/>
            <a:ext cx="8064500" cy="3597275"/>
          </a:xfrm>
          <a:prstGeom prst="rect">
            <a:avLst/>
          </a:prstGeom>
          <a:noFill/>
          <a:ln w="9525" algn="ctr">
            <a:noFill/>
            <a:miter lim="800000"/>
            <a:headEnd/>
            <a:tailEnd/>
          </a:ln>
        </p:spPr>
        <p:txBody>
          <a:bodyPr>
            <a:spAutoFit/>
          </a:bodyPr>
          <a:lstStyle/>
          <a:p>
            <a:pPr>
              <a:lnSpc>
                <a:spcPct val="120000"/>
              </a:lnSpc>
              <a:buFontTx/>
              <a:buNone/>
            </a:pPr>
            <a:r>
              <a:rPr lang="pt-BR"/>
              <a:t>VI) Cuidados primários de saúde // métodos e tecnologias, ao alcance de indivíduos, famílias, comunidade, plena participação e custo possível para a comunidade e o país. 1º nível de contato da comunidade com o Sist. Nac. Saúde, próximo dos lugares onde pessoas vivem e trabalham, 1º elemento de um processo contínuo de assistência à saúde (resumido)</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ChangeArrowheads="1"/>
          </p:cNvSpPr>
          <p:nvPr/>
        </p:nvSpPr>
        <p:spPr bwMode="auto">
          <a:xfrm>
            <a:off x="9577388" y="144463"/>
            <a:ext cx="3240087" cy="360362"/>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2000">
                <a:effectLst>
                  <a:outerShdw blurRad="38100" dist="38100" dir="2700000" algn="tl">
                    <a:srgbClr val="000000"/>
                  </a:outerShdw>
                </a:effectLst>
              </a:rPr>
              <a:t>As Cartas de Direitos</a:t>
            </a:r>
          </a:p>
        </p:txBody>
      </p:sp>
      <p:sp>
        <p:nvSpPr>
          <p:cNvPr id="79875" name="AutoShape 12" descr="9k="/>
          <p:cNvSpPr>
            <a:spLocks noChangeAspect="1" noChangeArrowheads="1"/>
          </p:cNvSpPr>
          <p:nvPr/>
        </p:nvSpPr>
        <p:spPr bwMode="auto">
          <a:xfrm>
            <a:off x="6327775" y="3808413"/>
            <a:ext cx="304800" cy="304800"/>
          </a:xfrm>
          <a:prstGeom prst="rect">
            <a:avLst/>
          </a:prstGeom>
          <a:noFill/>
          <a:ln w="9525">
            <a:noFill/>
            <a:miter lim="800000"/>
            <a:headEnd/>
            <a:tailEnd/>
          </a:ln>
        </p:spPr>
        <p:txBody>
          <a:bodyPr/>
          <a:lstStyle/>
          <a:p>
            <a:endParaRPr lang="pt-BR"/>
          </a:p>
        </p:txBody>
      </p:sp>
      <p:sp>
        <p:nvSpPr>
          <p:cNvPr id="79876" name="AutoShape 14" descr="9k="/>
          <p:cNvSpPr>
            <a:spLocks noChangeAspect="1" noChangeArrowheads="1"/>
          </p:cNvSpPr>
          <p:nvPr/>
        </p:nvSpPr>
        <p:spPr bwMode="auto">
          <a:xfrm>
            <a:off x="6327775" y="3808413"/>
            <a:ext cx="304800" cy="304800"/>
          </a:xfrm>
          <a:prstGeom prst="rect">
            <a:avLst/>
          </a:prstGeom>
          <a:noFill/>
          <a:ln w="9525">
            <a:noFill/>
            <a:miter lim="800000"/>
            <a:headEnd/>
            <a:tailEnd/>
          </a:ln>
        </p:spPr>
        <p:txBody>
          <a:bodyPr/>
          <a:lstStyle/>
          <a:p>
            <a:endParaRPr lang="pt-BR"/>
          </a:p>
        </p:txBody>
      </p:sp>
      <p:sp>
        <p:nvSpPr>
          <p:cNvPr id="79877" name="AutoShape 16" descr="9k="/>
          <p:cNvSpPr>
            <a:spLocks noChangeAspect="1" noChangeArrowheads="1"/>
          </p:cNvSpPr>
          <p:nvPr/>
        </p:nvSpPr>
        <p:spPr bwMode="auto">
          <a:xfrm>
            <a:off x="6327775" y="3808413"/>
            <a:ext cx="304800" cy="304800"/>
          </a:xfrm>
          <a:prstGeom prst="rect">
            <a:avLst/>
          </a:prstGeom>
          <a:noFill/>
          <a:ln w="9525">
            <a:noFill/>
            <a:miter lim="800000"/>
            <a:headEnd/>
            <a:tailEnd/>
          </a:ln>
        </p:spPr>
        <p:txBody>
          <a:bodyPr/>
          <a:lstStyle/>
          <a:p>
            <a:endParaRPr lang="pt-BR"/>
          </a:p>
        </p:txBody>
      </p:sp>
      <p:sp>
        <p:nvSpPr>
          <p:cNvPr id="79878" name="AutoShape 24" descr="9k="/>
          <p:cNvSpPr>
            <a:spLocks noChangeAspect="1" noChangeArrowheads="1"/>
          </p:cNvSpPr>
          <p:nvPr/>
        </p:nvSpPr>
        <p:spPr bwMode="auto">
          <a:xfrm>
            <a:off x="6327775" y="3808413"/>
            <a:ext cx="304800" cy="304800"/>
          </a:xfrm>
          <a:prstGeom prst="rect">
            <a:avLst/>
          </a:prstGeom>
          <a:noFill/>
          <a:ln w="9525">
            <a:noFill/>
            <a:miter lim="800000"/>
            <a:headEnd/>
            <a:tailEnd/>
          </a:ln>
        </p:spPr>
        <p:txBody>
          <a:bodyPr/>
          <a:lstStyle/>
          <a:p>
            <a:endParaRPr lang="pt-BR"/>
          </a:p>
        </p:txBody>
      </p:sp>
      <p:sp>
        <p:nvSpPr>
          <p:cNvPr id="581661" name="Rectangle 29"/>
          <p:cNvSpPr>
            <a:spLocks noChangeArrowheads="1"/>
          </p:cNvSpPr>
          <p:nvPr/>
        </p:nvSpPr>
        <p:spPr bwMode="auto">
          <a:xfrm>
            <a:off x="288925" y="144463"/>
            <a:ext cx="5329238" cy="720725"/>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Declaração de Alma-Ata</a:t>
            </a:r>
          </a:p>
        </p:txBody>
      </p:sp>
      <p:sp>
        <p:nvSpPr>
          <p:cNvPr id="79880" name="Rectangle 30"/>
          <p:cNvSpPr>
            <a:spLocks noChangeArrowheads="1"/>
          </p:cNvSpPr>
          <p:nvPr/>
        </p:nvSpPr>
        <p:spPr bwMode="auto">
          <a:xfrm>
            <a:off x="73025" y="896938"/>
            <a:ext cx="12817475" cy="6664325"/>
          </a:xfrm>
          <a:prstGeom prst="rect">
            <a:avLst/>
          </a:prstGeom>
          <a:noFill/>
          <a:ln w="9525" algn="ctr">
            <a:noFill/>
            <a:miter lim="800000"/>
            <a:headEnd/>
            <a:tailEnd/>
          </a:ln>
        </p:spPr>
        <p:txBody>
          <a:bodyPr>
            <a:spAutoFit/>
          </a:bodyPr>
          <a:lstStyle/>
          <a:p>
            <a:pPr>
              <a:lnSpc>
                <a:spcPct val="120000"/>
              </a:lnSpc>
              <a:buFontTx/>
              <a:buNone/>
            </a:pPr>
            <a:r>
              <a:rPr lang="pt-BR"/>
              <a:t>VII) Os cuidados primários de saúde consideram:</a:t>
            </a:r>
          </a:p>
          <a:p>
            <a:pPr>
              <a:lnSpc>
                <a:spcPct val="120000"/>
              </a:lnSpc>
              <a:buFontTx/>
              <a:buNone/>
            </a:pPr>
            <a:r>
              <a:rPr lang="pt-BR"/>
              <a:t>1 - condições econômicas, características socioculturais e políticas do país e de suas comunidades, aplicação da pesquisa social, biomédica e saúde pública. // 2 - principais problemas de saúde da comunidade, proteção, cura e reabilitação, conforme necessidades. // 3 - educação para prevenção e controle, alimentos e nutrição apropriada, água de boa qualidade, saneamento básico, cuidados materno-infantis, planejamento familiar, imunização, prevenção e controle de endemias locais, tratamento de doenças comuns e fornecimento de medicamentos essenciais. // 4 - além do setor saúde, setores do desenvolvimento nacional - agricultura, pecuária, produção de alimentos, indústria, educação, habitação, obras públicas, comunicações e outros. // 5 - autoconfiança e participação comunitária e individual no planejamento, organização, operação e controle dos próprios cuidados primários. // 6 - sistemas de referência integrados, funcionais e prioridade aos que têm mais necessidade. // 7 - médicos, enfermeiros, parteiras, auxiliares, agentes comunitários, praticantes tradicionais (resumido)</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ChangeArrowheads="1"/>
          </p:cNvSpPr>
          <p:nvPr/>
        </p:nvSpPr>
        <p:spPr bwMode="auto">
          <a:xfrm>
            <a:off x="9577388" y="144463"/>
            <a:ext cx="3240087" cy="360362"/>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2000">
                <a:effectLst>
                  <a:outerShdw blurRad="38100" dist="38100" dir="2700000" algn="tl">
                    <a:srgbClr val="000000"/>
                  </a:outerShdw>
                </a:effectLst>
              </a:rPr>
              <a:t>As Cartas de Direitos</a:t>
            </a:r>
          </a:p>
        </p:txBody>
      </p:sp>
      <p:sp>
        <p:nvSpPr>
          <p:cNvPr id="80899" name="AutoShape 3" descr="9k="/>
          <p:cNvSpPr>
            <a:spLocks noChangeAspect="1" noChangeArrowheads="1"/>
          </p:cNvSpPr>
          <p:nvPr/>
        </p:nvSpPr>
        <p:spPr bwMode="auto">
          <a:xfrm>
            <a:off x="6327775" y="3808413"/>
            <a:ext cx="304800" cy="304800"/>
          </a:xfrm>
          <a:prstGeom prst="rect">
            <a:avLst/>
          </a:prstGeom>
          <a:noFill/>
          <a:ln w="9525">
            <a:noFill/>
            <a:miter lim="800000"/>
            <a:headEnd/>
            <a:tailEnd/>
          </a:ln>
        </p:spPr>
        <p:txBody>
          <a:bodyPr/>
          <a:lstStyle/>
          <a:p>
            <a:endParaRPr lang="pt-BR"/>
          </a:p>
        </p:txBody>
      </p:sp>
      <p:sp>
        <p:nvSpPr>
          <p:cNvPr id="80900" name="AutoShape 4" descr="9k="/>
          <p:cNvSpPr>
            <a:spLocks noChangeAspect="1" noChangeArrowheads="1"/>
          </p:cNvSpPr>
          <p:nvPr/>
        </p:nvSpPr>
        <p:spPr bwMode="auto">
          <a:xfrm>
            <a:off x="6327775" y="3808413"/>
            <a:ext cx="304800" cy="304800"/>
          </a:xfrm>
          <a:prstGeom prst="rect">
            <a:avLst/>
          </a:prstGeom>
          <a:noFill/>
          <a:ln w="9525">
            <a:noFill/>
            <a:miter lim="800000"/>
            <a:headEnd/>
            <a:tailEnd/>
          </a:ln>
        </p:spPr>
        <p:txBody>
          <a:bodyPr/>
          <a:lstStyle/>
          <a:p>
            <a:endParaRPr lang="pt-BR"/>
          </a:p>
        </p:txBody>
      </p:sp>
      <p:sp>
        <p:nvSpPr>
          <p:cNvPr id="80901" name="AutoShape 5" descr="9k="/>
          <p:cNvSpPr>
            <a:spLocks noChangeAspect="1" noChangeArrowheads="1"/>
          </p:cNvSpPr>
          <p:nvPr/>
        </p:nvSpPr>
        <p:spPr bwMode="auto">
          <a:xfrm>
            <a:off x="6327775" y="3808413"/>
            <a:ext cx="304800" cy="304800"/>
          </a:xfrm>
          <a:prstGeom prst="rect">
            <a:avLst/>
          </a:prstGeom>
          <a:noFill/>
          <a:ln w="9525">
            <a:noFill/>
            <a:miter lim="800000"/>
            <a:headEnd/>
            <a:tailEnd/>
          </a:ln>
        </p:spPr>
        <p:txBody>
          <a:bodyPr/>
          <a:lstStyle/>
          <a:p>
            <a:endParaRPr lang="pt-BR"/>
          </a:p>
        </p:txBody>
      </p:sp>
      <p:sp>
        <p:nvSpPr>
          <p:cNvPr id="80902" name="AutoShape 6" descr="9k="/>
          <p:cNvSpPr>
            <a:spLocks noChangeAspect="1" noChangeArrowheads="1"/>
          </p:cNvSpPr>
          <p:nvPr/>
        </p:nvSpPr>
        <p:spPr bwMode="auto">
          <a:xfrm>
            <a:off x="6327775" y="3808413"/>
            <a:ext cx="304800" cy="304800"/>
          </a:xfrm>
          <a:prstGeom prst="rect">
            <a:avLst/>
          </a:prstGeom>
          <a:noFill/>
          <a:ln w="9525">
            <a:noFill/>
            <a:miter lim="800000"/>
            <a:headEnd/>
            <a:tailEnd/>
          </a:ln>
        </p:spPr>
        <p:txBody>
          <a:bodyPr/>
          <a:lstStyle/>
          <a:p>
            <a:endParaRPr lang="pt-BR"/>
          </a:p>
        </p:txBody>
      </p:sp>
      <p:sp>
        <p:nvSpPr>
          <p:cNvPr id="587783" name="Rectangle 7"/>
          <p:cNvSpPr>
            <a:spLocks noChangeArrowheads="1"/>
          </p:cNvSpPr>
          <p:nvPr/>
        </p:nvSpPr>
        <p:spPr bwMode="auto">
          <a:xfrm>
            <a:off x="288925" y="144463"/>
            <a:ext cx="5329238" cy="720725"/>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Declaração de Alma-Ata</a:t>
            </a:r>
          </a:p>
        </p:txBody>
      </p:sp>
      <p:sp>
        <p:nvSpPr>
          <p:cNvPr id="80904" name="Rectangle 9"/>
          <p:cNvSpPr>
            <a:spLocks noChangeArrowheads="1"/>
          </p:cNvSpPr>
          <p:nvPr/>
        </p:nvSpPr>
        <p:spPr bwMode="auto">
          <a:xfrm>
            <a:off x="144463" y="1008063"/>
            <a:ext cx="12673012" cy="6664325"/>
          </a:xfrm>
          <a:prstGeom prst="rect">
            <a:avLst/>
          </a:prstGeom>
          <a:noFill/>
          <a:ln w="9525" algn="ctr">
            <a:noFill/>
            <a:miter lim="800000"/>
            <a:headEnd/>
            <a:tailEnd/>
          </a:ln>
        </p:spPr>
        <p:txBody>
          <a:bodyPr>
            <a:spAutoFit/>
          </a:bodyPr>
          <a:lstStyle/>
          <a:p>
            <a:pPr>
              <a:lnSpc>
                <a:spcPct val="120000"/>
              </a:lnSpc>
              <a:buFontTx/>
              <a:buNone/>
            </a:pPr>
            <a:r>
              <a:rPr lang="pt-BR"/>
              <a:t>VIII) Os governos devem formular políticas, estratégias e planos nacionais de ação para os cuidados primários de saúde, com vontade política, mobilizar recursos do país e utilizar racionalmente os externos disponíveis (resumido)</a:t>
            </a:r>
          </a:p>
          <a:p>
            <a:pPr>
              <a:lnSpc>
                <a:spcPct val="120000"/>
              </a:lnSpc>
              <a:buFontTx/>
              <a:buNone/>
            </a:pPr>
            <a:r>
              <a:rPr lang="pt-BR"/>
              <a:t>IX) Todos os países devem cooperar, num espírito de comunidade e serviço, para assegurar os cuidados primários de saúde a todos os povos, uma vez que a consecução da saúde do povo de qualquer país interessa e beneficia diretamente todos os outros países (resumido) </a:t>
            </a:r>
          </a:p>
          <a:p>
            <a:pPr>
              <a:lnSpc>
                <a:spcPct val="120000"/>
              </a:lnSpc>
              <a:buFontTx/>
              <a:buNone/>
            </a:pPr>
            <a:r>
              <a:rPr lang="pt-BR"/>
              <a:t>X) Poder-se-á atingir nível aceitável de saúde para todos os povos do mundo até o ano 2000 mediante o melhor e mais completo uso dos recursos mundiais, dos quais uma parte considerável é atualmente gasta em armamento e conflitos militares. Uma política legítima de independência, paz, distensão e desarmamento pode e deve liberar recursos adicionais, que podem ser destinados a fins pacíficos e, em particular, à aceleração do desenvolvimento social e econômico, do qual os cuidados primários de saúde, como parte essencial, devem receber sua parcela apropriada.</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ChangeArrowheads="1"/>
          </p:cNvSpPr>
          <p:nvPr/>
        </p:nvSpPr>
        <p:spPr bwMode="auto">
          <a:xfrm>
            <a:off x="9577388" y="144463"/>
            <a:ext cx="3240087" cy="360362"/>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2000">
                <a:effectLst>
                  <a:outerShdw blurRad="38100" dist="38100" dir="2700000" algn="tl">
                    <a:srgbClr val="000000"/>
                  </a:outerShdw>
                </a:effectLst>
              </a:rPr>
              <a:t>As Cartas de Direitos</a:t>
            </a:r>
          </a:p>
        </p:txBody>
      </p:sp>
      <p:sp>
        <p:nvSpPr>
          <p:cNvPr id="571395" name="Rectangle 3"/>
          <p:cNvSpPr>
            <a:spLocks noChangeArrowheads="1"/>
          </p:cNvSpPr>
          <p:nvPr/>
        </p:nvSpPr>
        <p:spPr bwMode="auto">
          <a:xfrm>
            <a:off x="215900" y="360363"/>
            <a:ext cx="7920038" cy="1584325"/>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9600">
                <a:effectLst>
                  <a:outerShdw blurRad="38100" dist="38100" dir="2700000" algn="tl">
                    <a:srgbClr val="000000"/>
                  </a:outerShdw>
                </a:effectLst>
                <a:latin typeface="Monotype Corsiva" pitchFamily="66" charset="0"/>
              </a:rPr>
              <a:t>Carta de Ottawa</a:t>
            </a:r>
          </a:p>
        </p:txBody>
      </p:sp>
      <p:pic>
        <p:nvPicPr>
          <p:cNvPr id="81924" name="Picture 4" descr="ottawa"/>
          <p:cNvPicPr>
            <a:picLocks noChangeAspect="1" noChangeArrowheads="1"/>
          </p:cNvPicPr>
          <p:nvPr/>
        </p:nvPicPr>
        <p:blipFill>
          <a:blip r:embed="rId3" cstate="print"/>
          <a:srcRect/>
          <a:stretch>
            <a:fillRect/>
          </a:stretch>
        </p:blipFill>
        <p:spPr bwMode="auto">
          <a:xfrm>
            <a:off x="6913563" y="3960813"/>
            <a:ext cx="5759450" cy="3768725"/>
          </a:xfrm>
          <a:prstGeom prst="rect">
            <a:avLst/>
          </a:prstGeom>
          <a:noFill/>
          <a:ln w="9525">
            <a:noFill/>
            <a:miter lim="800000"/>
            <a:headEnd/>
            <a:tailEnd/>
          </a:ln>
        </p:spPr>
      </p:pic>
      <p:pic>
        <p:nvPicPr>
          <p:cNvPr id="81925" name="Picture 5" descr="canada"/>
          <p:cNvPicPr>
            <a:picLocks noChangeAspect="1" noChangeArrowheads="1"/>
          </p:cNvPicPr>
          <p:nvPr/>
        </p:nvPicPr>
        <p:blipFill>
          <a:blip r:embed="rId4" cstate="print"/>
          <a:srcRect/>
          <a:stretch>
            <a:fillRect/>
          </a:stretch>
        </p:blipFill>
        <p:spPr bwMode="auto">
          <a:xfrm>
            <a:off x="288925" y="3475038"/>
            <a:ext cx="4967288" cy="3294062"/>
          </a:xfrm>
          <a:prstGeom prst="rect">
            <a:avLst/>
          </a:prstGeom>
          <a:noFill/>
          <a:ln w="9525">
            <a:noFill/>
            <a:miter lim="800000"/>
            <a:headEnd/>
            <a:tailEnd/>
          </a:ln>
        </p:spPr>
      </p:pic>
      <p:sp>
        <p:nvSpPr>
          <p:cNvPr id="571398" name="Rectangle 6"/>
          <p:cNvSpPr>
            <a:spLocks noChangeArrowheads="1"/>
          </p:cNvSpPr>
          <p:nvPr/>
        </p:nvSpPr>
        <p:spPr bwMode="auto">
          <a:xfrm>
            <a:off x="2879725" y="1944688"/>
            <a:ext cx="9577388" cy="1946275"/>
          </a:xfrm>
          <a:prstGeom prst="rect">
            <a:avLst/>
          </a:prstGeom>
          <a:noFill/>
          <a:ln w="9525">
            <a:noFill/>
            <a:miter lim="800000"/>
            <a:headEnd/>
            <a:tailEnd/>
          </a:ln>
          <a:effectLst/>
        </p:spPr>
        <p:txBody>
          <a:bodyPr/>
          <a:lstStyle/>
          <a:p>
            <a:pPr marL="342900" indent="-342900" algn="ctr" eaLnBrk="1" hangingPunct="1">
              <a:lnSpc>
                <a:spcPct val="120000"/>
              </a:lnSpc>
              <a:buClr>
                <a:schemeClr val="hlink"/>
              </a:buClr>
              <a:buSzPct val="65000"/>
              <a:buFont typeface="Wingdings" pitchFamily="2" charset="2"/>
              <a:buNone/>
              <a:defRPr/>
            </a:pPr>
            <a:r>
              <a:rPr lang="pt-BR" sz="3200"/>
              <a:t>PRIMEIRA CONFERÊNCIA INTERNACIONAL</a:t>
            </a:r>
          </a:p>
          <a:p>
            <a:pPr marL="342900" indent="-342900" algn="ctr" eaLnBrk="1" hangingPunct="1">
              <a:lnSpc>
                <a:spcPct val="120000"/>
              </a:lnSpc>
              <a:buClr>
                <a:schemeClr val="hlink"/>
              </a:buClr>
              <a:buSzPct val="65000"/>
              <a:buFont typeface="Wingdings" pitchFamily="2" charset="2"/>
              <a:buNone/>
              <a:defRPr/>
            </a:pPr>
            <a:r>
              <a:rPr lang="pt-BR" sz="3200"/>
              <a:t>SOBRE PROMOÇÃO DA SAÚDE</a:t>
            </a:r>
          </a:p>
          <a:p>
            <a:pPr marL="342900" indent="-342900" algn="ctr" eaLnBrk="1" hangingPunct="1">
              <a:lnSpc>
                <a:spcPct val="120000"/>
              </a:lnSpc>
              <a:buClr>
                <a:schemeClr val="hlink"/>
              </a:buClr>
              <a:buSzPct val="65000"/>
              <a:buFont typeface="Wingdings" pitchFamily="2" charset="2"/>
              <a:buNone/>
              <a:defRPr/>
            </a:pPr>
            <a:r>
              <a:rPr lang="pt-BR" sz="3200"/>
              <a:t>Novembro de 1986</a:t>
            </a:r>
            <a:endParaRPr lang="pt-BR" sz="4000">
              <a:effectLst>
                <a:outerShdw blurRad="38100" dist="38100" dir="2700000" algn="tl">
                  <a:srgbClr val="000000"/>
                </a:outerShdw>
              </a:effectLst>
              <a:latin typeface="Monotype Corsiva" pitchFamily="66"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ChangeArrowheads="1"/>
          </p:cNvSpPr>
          <p:nvPr/>
        </p:nvSpPr>
        <p:spPr bwMode="auto">
          <a:xfrm>
            <a:off x="7920038" y="215900"/>
            <a:ext cx="4826000" cy="503238"/>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sp>
        <p:nvSpPr>
          <p:cNvPr id="468995" name="Rectangle 3"/>
          <p:cNvSpPr>
            <a:spLocks noChangeArrowheads="1"/>
          </p:cNvSpPr>
          <p:nvPr/>
        </p:nvSpPr>
        <p:spPr bwMode="auto">
          <a:xfrm>
            <a:off x="1944688" y="288925"/>
            <a:ext cx="4249737" cy="936625"/>
          </a:xfrm>
          <a:prstGeom prst="rect">
            <a:avLst/>
          </a:prstGeom>
          <a:noFill/>
          <a:ln w="9525">
            <a:noFill/>
            <a:miter lim="800000"/>
            <a:headEnd/>
            <a:tailEnd/>
          </a:ln>
          <a:effectLst/>
        </p:spPr>
        <p:txBody>
          <a:bodyPr/>
          <a:lstStyle/>
          <a:p>
            <a:pPr marL="342900" indent="-342900" algn="l" eaLnBrk="1" hangingPunct="1">
              <a:lnSpc>
                <a:spcPct val="120000"/>
              </a:lnSpc>
              <a:buClr>
                <a:schemeClr val="hlink"/>
              </a:buClr>
              <a:buSzPct val="65000"/>
              <a:buFont typeface="Wingdings" pitchFamily="2" charset="2"/>
              <a:buNone/>
              <a:defRPr/>
            </a:pPr>
            <a:r>
              <a:rPr lang="pt-BR" sz="4400">
                <a:effectLst>
                  <a:outerShdw blurRad="38100" dist="38100" dir="2700000" algn="tl">
                    <a:srgbClr val="000000"/>
                  </a:outerShdw>
                </a:effectLst>
                <a:latin typeface="Monotype Corsiva" pitchFamily="66" charset="0"/>
              </a:rPr>
              <a:t>Código de Hamurabi</a:t>
            </a:r>
            <a:endParaRPr lang="pt-BR" sz="4400">
              <a:effectLst>
                <a:outerShdw blurRad="38100" dist="38100" dir="2700000" algn="tl">
                  <a:srgbClr val="000000"/>
                </a:outerShdw>
              </a:effectLst>
            </a:endParaRPr>
          </a:p>
        </p:txBody>
      </p:sp>
      <p:pic>
        <p:nvPicPr>
          <p:cNvPr id="9220" name="Picture 4" descr="hamurabi"/>
          <p:cNvPicPr>
            <a:picLocks noChangeAspect="1" noChangeArrowheads="1"/>
          </p:cNvPicPr>
          <p:nvPr/>
        </p:nvPicPr>
        <p:blipFill>
          <a:blip r:embed="rId3" cstate="print"/>
          <a:srcRect/>
          <a:stretch>
            <a:fillRect/>
          </a:stretch>
        </p:blipFill>
        <p:spPr bwMode="auto">
          <a:xfrm>
            <a:off x="9577388" y="812800"/>
            <a:ext cx="2808287" cy="2068513"/>
          </a:xfrm>
          <a:prstGeom prst="rect">
            <a:avLst/>
          </a:prstGeom>
          <a:noFill/>
          <a:ln w="9525">
            <a:noFill/>
            <a:miter lim="800000"/>
            <a:headEnd/>
            <a:tailEnd/>
          </a:ln>
        </p:spPr>
      </p:pic>
      <p:pic>
        <p:nvPicPr>
          <p:cNvPr id="9221" name="Picture 5" descr="babilonia_hamurabi1"/>
          <p:cNvPicPr>
            <a:picLocks noChangeAspect="1" noChangeArrowheads="1"/>
          </p:cNvPicPr>
          <p:nvPr/>
        </p:nvPicPr>
        <p:blipFill>
          <a:blip r:embed="rId4" cstate="print"/>
          <a:srcRect/>
          <a:stretch>
            <a:fillRect/>
          </a:stretch>
        </p:blipFill>
        <p:spPr bwMode="auto">
          <a:xfrm>
            <a:off x="215900" y="1873250"/>
            <a:ext cx="2520950" cy="3167063"/>
          </a:xfrm>
          <a:prstGeom prst="rect">
            <a:avLst/>
          </a:prstGeom>
          <a:noFill/>
          <a:ln w="9525">
            <a:noFill/>
            <a:miter lim="800000"/>
            <a:headEnd/>
            <a:tailEnd/>
          </a:ln>
        </p:spPr>
      </p:pic>
      <p:sp>
        <p:nvSpPr>
          <p:cNvPr id="9222" name="Rectangle 8"/>
          <p:cNvSpPr>
            <a:spLocks noChangeArrowheads="1"/>
          </p:cNvSpPr>
          <p:nvPr/>
        </p:nvSpPr>
        <p:spPr bwMode="auto">
          <a:xfrm>
            <a:off x="3024188" y="3006725"/>
            <a:ext cx="9721850" cy="4194175"/>
          </a:xfrm>
          <a:prstGeom prst="rect">
            <a:avLst/>
          </a:prstGeom>
          <a:noFill/>
          <a:ln w="9525" algn="ctr">
            <a:noFill/>
            <a:miter lim="800000"/>
            <a:headEnd/>
            <a:tailEnd/>
          </a:ln>
        </p:spPr>
        <p:txBody>
          <a:bodyPr>
            <a:spAutoFit/>
          </a:bodyPr>
          <a:lstStyle/>
          <a:p>
            <a:pPr>
              <a:lnSpc>
                <a:spcPct val="120000"/>
              </a:lnSpc>
              <a:buFontTx/>
              <a:buNone/>
            </a:pPr>
            <a:r>
              <a:rPr lang="pt-BR" sz="2800"/>
              <a:t>229 - Se um arquiteto constrói para alguém e não o faz solidamente e a casa que ele construiu cai e fere de morte o proprietário, esse arquiteto deverá ser morto. </a:t>
            </a:r>
          </a:p>
          <a:p>
            <a:pPr>
              <a:lnSpc>
                <a:spcPct val="120000"/>
              </a:lnSpc>
              <a:buFontTx/>
              <a:buNone/>
            </a:pPr>
            <a:r>
              <a:rPr lang="pt-BR" sz="2800"/>
              <a:t>230 - Se fere de morte o filho do proprietário, deverá ser morto o filho do arquiteto. </a:t>
            </a:r>
          </a:p>
          <a:p>
            <a:pPr>
              <a:lnSpc>
                <a:spcPct val="120000"/>
              </a:lnSpc>
              <a:buFontTx/>
              <a:buNone/>
            </a:pPr>
            <a:r>
              <a:rPr lang="pt-BR" sz="2800"/>
              <a:t>231 - Se mata um escravo do proprietário ele deverá dar ao proprietário da casa escravo por escravo. </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ChangeArrowheads="1"/>
          </p:cNvSpPr>
          <p:nvPr/>
        </p:nvSpPr>
        <p:spPr bwMode="auto">
          <a:xfrm>
            <a:off x="9577388" y="144463"/>
            <a:ext cx="3240087" cy="360362"/>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2000">
                <a:effectLst>
                  <a:outerShdw blurRad="38100" dist="38100" dir="2700000" algn="tl">
                    <a:srgbClr val="000000"/>
                  </a:outerShdw>
                </a:effectLst>
              </a:rPr>
              <a:t>As Cartas de Direitos</a:t>
            </a:r>
          </a:p>
        </p:txBody>
      </p:sp>
      <p:sp>
        <p:nvSpPr>
          <p:cNvPr id="573443" name="Rectangle 3"/>
          <p:cNvSpPr>
            <a:spLocks noChangeArrowheads="1"/>
          </p:cNvSpPr>
          <p:nvPr/>
        </p:nvSpPr>
        <p:spPr bwMode="auto">
          <a:xfrm>
            <a:off x="503238" y="360363"/>
            <a:ext cx="5113337" cy="1008062"/>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6000">
                <a:effectLst>
                  <a:outerShdw blurRad="38100" dist="38100" dir="2700000" algn="tl">
                    <a:srgbClr val="000000"/>
                  </a:outerShdw>
                </a:effectLst>
                <a:latin typeface="Monotype Corsiva" pitchFamily="66" charset="0"/>
              </a:rPr>
              <a:t>Carta de Ottawa</a:t>
            </a:r>
          </a:p>
        </p:txBody>
      </p:sp>
      <p:pic>
        <p:nvPicPr>
          <p:cNvPr id="82948" name="Picture 4" descr="300px-Political_map_of_Canada"/>
          <p:cNvPicPr>
            <a:picLocks noChangeAspect="1" noChangeArrowheads="1"/>
          </p:cNvPicPr>
          <p:nvPr/>
        </p:nvPicPr>
        <p:blipFill>
          <a:blip r:embed="rId3" cstate="print"/>
          <a:srcRect/>
          <a:stretch>
            <a:fillRect/>
          </a:stretch>
        </p:blipFill>
        <p:spPr bwMode="auto">
          <a:xfrm>
            <a:off x="6192838" y="420688"/>
            <a:ext cx="3433762" cy="2963862"/>
          </a:xfrm>
          <a:prstGeom prst="rect">
            <a:avLst/>
          </a:prstGeom>
          <a:noFill/>
          <a:ln w="9525">
            <a:noFill/>
            <a:miter lim="800000"/>
            <a:headEnd/>
            <a:tailEnd/>
          </a:ln>
        </p:spPr>
      </p:pic>
      <p:sp>
        <p:nvSpPr>
          <p:cNvPr id="82949" name="Rectangle 5"/>
          <p:cNvSpPr>
            <a:spLocks noChangeArrowheads="1"/>
          </p:cNvSpPr>
          <p:nvPr/>
        </p:nvSpPr>
        <p:spPr bwMode="auto">
          <a:xfrm>
            <a:off x="144463" y="1695450"/>
            <a:ext cx="5832475" cy="5578475"/>
          </a:xfrm>
          <a:prstGeom prst="rect">
            <a:avLst/>
          </a:prstGeom>
          <a:noFill/>
          <a:ln w="9525" algn="ctr">
            <a:noFill/>
            <a:miter lim="800000"/>
            <a:headEnd/>
            <a:tailEnd/>
          </a:ln>
        </p:spPr>
        <p:txBody>
          <a:bodyPr>
            <a:spAutoFit/>
          </a:bodyPr>
          <a:lstStyle/>
          <a:p>
            <a:pPr algn="ctr">
              <a:lnSpc>
                <a:spcPct val="120000"/>
              </a:lnSpc>
              <a:buFontTx/>
              <a:buNone/>
            </a:pPr>
            <a:r>
              <a:rPr lang="pt-BR" sz="2500"/>
              <a:t>PROMOÇÃO DA SAÚDE [...]</a:t>
            </a:r>
          </a:p>
          <a:p>
            <a:pPr algn="ctr">
              <a:lnSpc>
                <a:spcPct val="120000"/>
              </a:lnSpc>
              <a:buFontTx/>
              <a:buNone/>
            </a:pPr>
            <a:r>
              <a:rPr lang="pt-BR" sz="2500"/>
              <a:t>A saúde deve ser vista como um</a:t>
            </a:r>
          </a:p>
          <a:p>
            <a:pPr algn="ctr">
              <a:lnSpc>
                <a:spcPct val="120000"/>
              </a:lnSpc>
              <a:buFontTx/>
              <a:buNone/>
            </a:pPr>
            <a:r>
              <a:rPr lang="pt-BR" sz="2500"/>
              <a:t>recurso para a vida, e não como</a:t>
            </a:r>
          </a:p>
          <a:p>
            <a:pPr algn="ctr">
              <a:lnSpc>
                <a:spcPct val="120000"/>
              </a:lnSpc>
              <a:buFontTx/>
              <a:buNone/>
            </a:pPr>
            <a:r>
              <a:rPr lang="pt-BR" sz="2500"/>
              <a:t>objetivo de viver. [...] é um conceito positivo, que enfatiza os recursos sociais e pessoais, bem como as capacidades físicas. Assim, a promoção da saúde não é </a:t>
            </a:r>
          </a:p>
          <a:p>
            <a:pPr algn="ctr">
              <a:lnSpc>
                <a:spcPct val="120000"/>
              </a:lnSpc>
              <a:buFontTx/>
              <a:buNone/>
            </a:pPr>
            <a:r>
              <a:rPr lang="pt-BR" sz="2500"/>
              <a:t>responsabilidade exclusiva do setor saúde, e vai para além de um estilo de vida saudável, na direção de um bem-estar global.</a:t>
            </a:r>
          </a:p>
        </p:txBody>
      </p:sp>
      <p:sp>
        <p:nvSpPr>
          <p:cNvPr id="82950" name="Rectangle 6"/>
          <p:cNvSpPr>
            <a:spLocks noChangeArrowheads="1"/>
          </p:cNvSpPr>
          <p:nvPr/>
        </p:nvSpPr>
        <p:spPr bwMode="auto">
          <a:xfrm>
            <a:off x="6481763" y="3817938"/>
            <a:ext cx="6048375" cy="3159125"/>
          </a:xfrm>
          <a:prstGeom prst="rect">
            <a:avLst/>
          </a:prstGeom>
          <a:noFill/>
          <a:ln w="9525" algn="ctr">
            <a:noFill/>
            <a:miter lim="800000"/>
            <a:headEnd/>
            <a:tailEnd/>
          </a:ln>
        </p:spPr>
        <p:txBody>
          <a:bodyPr>
            <a:spAutoFit/>
          </a:bodyPr>
          <a:lstStyle/>
          <a:p>
            <a:pPr algn="ctr">
              <a:lnSpc>
                <a:spcPct val="120000"/>
              </a:lnSpc>
              <a:buFontTx/>
              <a:buNone/>
            </a:pPr>
            <a:r>
              <a:rPr lang="pt-BR"/>
              <a:t>PRÉ-REQUISITOS PARA A SAÚDE</a:t>
            </a:r>
          </a:p>
          <a:p>
            <a:pPr algn="ctr">
              <a:lnSpc>
                <a:spcPct val="120000"/>
              </a:lnSpc>
              <a:buFontTx/>
              <a:buNone/>
            </a:pPr>
            <a:r>
              <a:rPr lang="pt-BR"/>
              <a:t>As condições e os recursos </a:t>
            </a:r>
          </a:p>
          <a:p>
            <a:pPr algn="ctr">
              <a:lnSpc>
                <a:spcPct val="120000"/>
              </a:lnSpc>
              <a:buFontTx/>
              <a:buNone/>
            </a:pPr>
            <a:r>
              <a:rPr lang="pt-BR"/>
              <a:t>fundamentais para a saúde são:</a:t>
            </a:r>
          </a:p>
          <a:p>
            <a:pPr algn="ctr">
              <a:lnSpc>
                <a:spcPct val="120000"/>
              </a:lnSpc>
              <a:buFontTx/>
              <a:buNone/>
            </a:pPr>
            <a:r>
              <a:rPr lang="pt-BR"/>
              <a:t>Paz – Habitação – Educação  Alimentação – Renda – Ecossistema estável – Recursos sustentáveis </a:t>
            </a:r>
          </a:p>
          <a:p>
            <a:pPr algn="ctr">
              <a:lnSpc>
                <a:spcPct val="120000"/>
              </a:lnSpc>
              <a:buFontTx/>
              <a:buNone/>
            </a:pPr>
            <a:r>
              <a:rPr lang="pt-BR"/>
              <a:t>Justiça social e equidade.</a:t>
            </a:r>
          </a:p>
        </p:txBody>
      </p:sp>
      <p:pic>
        <p:nvPicPr>
          <p:cNvPr id="82951" name="Picture 7" descr="ottawa"/>
          <p:cNvPicPr>
            <a:picLocks noChangeAspect="1" noChangeArrowheads="1"/>
          </p:cNvPicPr>
          <p:nvPr/>
        </p:nvPicPr>
        <p:blipFill>
          <a:blip r:embed="rId4" cstate="print"/>
          <a:srcRect/>
          <a:stretch>
            <a:fillRect/>
          </a:stretch>
        </p:blipFill>
        <p:spPr bwMode="auto">
          <a:xfrm>
            <a:off x="9864725" y="806450"/>
            <a:ext cx="2952750" cy="22177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ChangeArrowheads="1"/>
          </p:cNvSpPr>
          <p:nvPr/>
        </p:nvSpPr>
        <p:spPr bwMode="auto">
          <a:xfrm>
            <a:off x="9721850" y="144463"/>
            <a:ext cx="3097213" cy="360362"/>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2000">
                <a:effectLst>
                  <a:outerShdw blurRad="38100" dist="38100" dir="2700000" algn="tl">
                    <a:srgbClr val="000000"/>
                  </a:outerShdw>
                </a:effectLst>
              </a:rPr>
              <a:t>As Cartas de Direitos</a:t>
            </a:r>
          </a:p>
        </p:txBody>
      </p:sp>
      <p:sp>
        <p:nvSpPr>
          <p:cNvPr id="575491" name="Rectangle 3"/>
          <p:cNvSpPr>
            <a:spLocks noChangeArrowheads="1"/>
          </p:cNvSpPr>
          <p:nvPr/>
        </p:nvSpPr>
        <p:spPr bwMode="auto">
          <a:xfrm>
            <a:off x="3959225" y="431800"/>
            <a:ext cx="5041900" cy="936625"/>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6000">
                <a:effectLst>
                  <a:outerShdw blurRad="38100" dist="38100" dir="2700000" algn="tl">
                    <a:srgbClr val="000000"/>
                  </a:outerShdw>
                </a:effectLst>
                <a:latin typeface="Monotype Corsiva" pitchFamily="66" charset="0"/>
              </a:rPr>
              <a:t>Carta de Ottawa</a:t>
            </a:r>
          </a:p>
        </p:txBody>
      </p:sp>
      <p:sp>
        <p:nvSpPr>
          <p:cNvPr id="83972" name="Rectangle 5"/>
          <p:cNvSpPr>
            <a:spLocks noChangeArrowheads="1"/>
          </p:cNvSpPr>
          <p:nvPr/>
        </p:nvSpPr>
        <p:spPr bwMode="auto">
          <a:xfrm>
            <a:off x="360363" y="1512888"/>
            <a:ext cx="12601575" cy="6245225"/>
          </a:xfrm>
          <a:prstGeom prst="rect">
            <a:avLst/>
          </a:prstGeom>
          <a:noFill/>
          <a:ln w="9525" algn="ctr">
            <a:noFill/>
            <a:miter lim="800000"/>
            <a:headEnd/>
            <a:tailEnd/>
          </a:ln>
        </p:spPr>
        <p:txBody>
          <a:bodyPr>
            <a:spAutoFit/>
          </a:bodyPr>
          <a:lstStyle/>
          <a:p>
            <a:pPr algn="ctr">
              <a:lnSpc>
                <a:spcPct val="120000"/>
              </a:lnSpc>
              <a:buFontTx/>
              <a:buNone/>
            </a:pPr>
            <a:r>
              <a:rPr lang="pt-BR" sz="2500" u="sng"/>
              <a:t>PRINCIPAIS TÓPICOS</a:t>
            </a:r>
          </a:p>
          <a:p>
            <a:pPr algn="l">
              <a:lnSpc>
                <a:spcPct val="120000"/>
              </a:lnSpc>
              <a:buFontTx/>
              <a:buNone/>
            </a:pPr>
            <a:r>
              <a:rPr lang="pt-BR"/>
              <a:t>		- DEFESA DE CAUSA</a:t>
            </a:r>
          </a:p>
          <a:p>
            <a:pPr algn="l">
              <a:lnSpc>
                <a:spcPct val="120000"/>
              </a:lnSpc>
              <a:buFontTx/>
              <a:buNone/>
            </a:pPr>
            <a:r>
              <a:rPr lang="pt-BR"/>
              <a:t>		- CAPACITAÇÃO</a:t>
            </a:r>
          </a:p>
          <a:p>
            <a:pPr algn="l">
              <a:lnSpc>
                <a:spcPct val="120000"/>
              </a:lnSpc>
              <a:buFontTx/>
              <a:buNone/>
            </a:pPr>
            <a:r>
              <a:rPr lang="pt-BR"/>
              <a:t>		- MEDIAÇÃO</a:t>
            </a:r>
            <a:endParaRPr lang="pt-BR" b="0"/>
          </a:p>
          <a:p>
            <a:pPr algn="l">
              <a:lnSpc>
                <a:spcPct val="120000"/>
              </a:lnSpc>
              <a:buFontTx/>
              <a:buNone/>
            </a:pPr>
            <a:r>
              <a:rPr lang="pt-BR"/>
              <a:t>		- SIGNIFICADO DAS AÇÕES DE PROMOÇÃO DA SAÚDE: </a:t>
            </a:r>
          </a:p>
          <a:p>
            <a:pPr algn="l">
              <a:lnSpc>
                <a:spcPct val="120000"/>
              </a:lnSpc>
              <a:buFontTx/>
              <a:buNone/>
            </a:pPr>
            <a:r>
              <a:rPr lang="pt-BR"/>
              <a:t>				CONSTRUINDO POLÍTICAS PÚBLICAS SAUDÁVEIS</a:t>
            </a:r>
          </a:p>
          <a:p>
            <a:pPr algn="l">
              <a:lnSpc>
                <a:spcPct val="120000"/>
              </a:lnSpc>
              <a:buFontTx/>
              <a:buNone/>
            </a:pPr>
            <a:r>
              <a:rPr lang="pt-BR"/>
              <a:t>		- CRIANDO AMBIENTES FAVORÁVEIS</a:t>
            </a:r>
          </a:p>
          <a:p>
            <a:pPr algn="l">
              <a:lnSpc>
                <a:spcPct val="120000"/>
              </a:lnSpc>
              <a:buFontTx/>
              <a:buNone/>
            </a:pPr>
            <a:r>
              <a:rPr lang="pt-BR"/>
              <a:t>		- REFORÇANDO A AÇÃO COMUNITÁRIA</a:t>
            </a:r>
          </a:p>
          <a:p>
            <a:pPr algn="l">
              <a:lnSpc>
                <a:spcPct val="120000"/>
              </a:lnSpc>
              <a:buFontTx/>
              <a:buNone/>
            </a:pPr>
            <a:r>
              <a:rPr lang="pt-BR"/>
              <a:t>		- DESENVOLVENDO HABILIDADES PESSOAIS</a:t>
            </a:r>
          </a:p>
          <a:p>
            <a:pPr algn="l">
              <a:lnSpc>
                <a:spcPct val="120000"/>
              </a:lnSpc>
              <a:buFontTx/>
              <a:buNone/>
            </a:pPr>
            <a:r>
              <a:rPr lang="pt-BR"/>
              <a:t>		- REORIENTAÇÃO DOS SERVIÇOS DE SAÚDE</a:t>
            </a:r>
          </a:p>
          <a:p>
            <a:pPr algn="l">
              <a:lnSpc>
                <a:spcPct val="120000"/>
              </a:lnSpc>
              <a:buFontTx/>
              <a:buNone/>
            </a:pPr>
            <a:r>
              <a:rPr lang="pt-BR"/>
              <a:t>		- VOLTADOS PARA O FUTURO</a:t>
            </a:r>
          </a:p>
          <a:p>
            <a:pPr algn="l">
              <a:lnSpc>
                <a:spcPct val="120000"/>
              </a:lnSpc>
              <a:buFontTx/>
              <a:buNone/>
            </a:pPr>
            <a:r>
              <a:rPr lang="pt-BR"/>
              <a:t>		- COMPROMISSOS COM A PROMOÇÃO DA SAÚDE</a:t>
            </a:r>
          </a:p>
          <a:p>
            <a:pPr algn="l">
              <a:lnSpc>
                <a:spcPct val="120000"/>
              </a:lnSpc>
              <a:buFontTx/>
              <a:buNone/>
            </a:pPr>
            <a:r>
              <a:rPr lang="pt-BR"/>
              <a:t>		- POR UMA AÇÃO INTERNACIONAL</a:t>
            </a:r>
          </a:p>
          <a:p>
            <a:pPr algn="l">
              <a:lnSpc>
                <a:spcPct val="120000"/>
              </a:lnSpc>
              <a:buFontTx/>
              <a:buNone/>
            </a:pPr>
            <a:endParaRPr lang="pt-BR" b="0"/>
          </a:p>
        </p:txBody>
      </p:sp>
      <p:pic>
        <p:nvPicPr>
          <p:cNvPr id="83973" name="Picture 7" descr="ottawa"/>
          <p:cNvPicPr>
            <a:picLocks noChangeAspect="1" noChangeArrowheads="1"/>
          </p:cNvPicPr>
          <p:nvPr/>
        </p:nvPicPr>
        <p:blipFill>
          <a:blip r:embed="rId3" cstate="print"/>
          <a:srcRect/>
          <a:stretch>
            <a:fillRect/>
          </a:stretch>
        </p:blipFill>
        <p:spPr bwMode="auto">
          <a:xfrm>
            <a:off x="215900" y="144463"/>
            <a:ext cx="1657350" cy="124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ChangeArrowheads="1"/>
          </p:cNvSpPr>
          <p:nvPr/>
        </p:nvSpPr>
        <p:spPr bwMode="auto">
          <a:xfrm>
            <a:off x="7705725" y="144463"/>
            <a:ext cx="5040313" cy="50482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sp>
        <p:nvSpPr>
          <p:cNvPr id="530435" name="Rectangle 3"/>
          <p:cNvSpPr>
            <a:spLocks noChangeArrowheads="1"/>
          </p:cNvSpPr>
          <p:nvPr/>
        </p:nvSpPr>
        <p:spPr bwMode="auto">
          <a:xfrm>
            <a:off x="1512888" y="647700"/>
            <a:ext cx="10225087" cy="2736850"/>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6600">
                <a:effectLst>
                  <a:outerShdw blurRad="38100" dist="38100" dir="2700000" algn="tl">
                    <a:srgbClr val="000000"/>
                  </a:outerShdw>
                </a:effectLst>
                <a:latin typeface="Monotype Corsiva" pitchFamily="66" charset="0"/>
              </a:rPr>
              <a:t>Declaração Universal de </a:t>
            </a:r>
          </a:p>
          <a:p>
            <a:pPr marL="342900" indent="-342900" algn="ctr" eaLnBrk="1" hangingPunct="1">
              <a:buClr>
                <a:schemeClr val="hlink"/>
              </a:buClr>
              <a:buSzPct val="65000"/>
              <a:buFont typeface="Wingdings" pitchFamily="2" charset="2"/>
              <a:buNone/>
              <a:defRPr/>
            </a:pPr>
            <a:r>
              <a:rPr lang="pt-BR" sz="6600">
                <a:effectLst>
                  <a:outerShdw blurRad="38100" dist="38100" dir="2700000" algn="tl">
                    <a:srgbClr val="000000"/>
                  </a:outerShdw>
                </a:effectLst>
                <a:latin typeface="Monotype Corsiva" pitchFamily="66" charset="0"/>
              </a:rPr>
              <a:t>Direito ao Amor </a:t>
            </a:r>
          </a:p>
          <a:p>
            <a:pPr marL="342900" indent="-342900" algn="ctr" eaLnBrk="1" hangingPunct="1">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06 de novembro de 2011</a:t>
            </a:r>
            <a:endParaRPr lang="pt-BR" sz="6600">
              <a:effectLst>
                <a:outerShdw blurRad="38100" dist="38100" dir="2700000" algn="tl">
                  <a:srgbClr val="000000"/>
                </a:outerShdw>
              </a:effectLst>
              <a:latin typeface="Monotype Corsiva" pitchFamily="66" charset="0"/>
            </a:endParaRPr>
          </a:p>
        </p:txBody>
      </p:sp>
      <p:pic>
        <p:nvPicPr>
          <p:cNvPr id="84996" name="Picture 6" descr="zulay_imagem"/>
          <p:cNvPicPr>
            <a:picLocks noChangeAspect="1" noChangeArrowheads="1"/>
          </p:cNvPicPr>
          <p:nvPr/>
        </p:nvPicPr>
        <p:blipFill>
          <a:blip r:embed="rId3" cstate="print"/>
          <a:srcRect/>
          <a:stretch>
            <a:fillRect/>
          </a:stretch>
        </p:blipFill>
        <p:spPr bwMode="auto">
          <a:xfrm>
            <a:off x="1944688" y="3911600"/>
            <a:ext cx="3810000" cy="2857500"/>
          </a:xfrm>
          <a:prstGeom prst="rect">
            <a:avLst/>
          </a:prstGeom>
          <a:noFill/>
          <a:ln w="9525">
            <a:noFill/>
            <a:miter lim="800000"/>
            <a:headEnd/>
            <a:tailEnd/>
          </a:ln>
        </p:spPr>
      </p:pic>
      <p:pic>
        <p:nvPicPr>
          <p:cNvPr id="84997" name="Picture 14" descr="human+rights"/>
          <p:cNvPicPr>
            <a:picLocks noChangeAspect="1" noChangeArrowheads="1"/>
          </p:cNvPicPr>
          <p:nvPr/>
        </p:nvPicPr>
        <p:blipFill>
          <a:blip r:embed="rId4" cstate="print"/>
          <a:srcRect/>
          <a:stretch>
            <a:fillRect/>
          </a:stretch>
        </p:blipFill>
        <p:spPr bwMode="auto">
          <a:xfrm>
            <a:off x="7561263" y="3600450"/>
            <a:ext cx="3578225" cy="3565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ChangeArrowheads="1"/>
          </p:cNvSpPr>
          <p:nvPr/>
        </p:nvSpPr>
        <p:spPr bwMode="auto">
          <a:xfrm>
            <a:off x="8858250" y="720725"/>
            <a:ext cx="3959225" cy="360363"/>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532483" name="Rectangle 3"/>
          <p:cNvSpPr>
            <a:spLocks noChangeArrowheads="1"/>
          </p:cNvSpPr>
          <p:nvPr/>
        </p:nvSpPr>
        <p:spPr bwMode="auto">
          <a:xfrm>
            <a:off x="504825" y="288925"/>
            <a:ext cx="4608513" cy="1368425"/>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Declaração Universal de </a:t>
            </a:r>
          </a:p>
          <a:p>
            <a:pPr marL="342900" indent="-342900" algn="ctr" eaLnBrk="1" hangingPunct="1">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Direito ao Amor </a:t>
            </a:r>
          </a:p>
        </p:txBody>
      </p:sp>
      <p:pic>
        <p:nvPicPr>
          <p:cNvPr id="86020" name="Picture 5" descr="amor_verao"/>
          <p:cNvPicPr>
            <a:picLocks noChangeAspect="1" noChangeArrowheads="1"/>
          </p:cNvPicPr>
          <p:nvPr/>
        </p:nvPicPr>
        <p:blipFill>
          <a:blip r:embed="rId3" cstate="print"/>
          <a:srcRect/>
          <a:stretch>
            <a:fillRect/>
          </a:stretch>
        </p:blipFill>
        <p:spPr bwMode="auto">
          <a:xfrm>
            <a:off x="6121400" y="144463"/>
            <a:ext cx="2447925" cy="1836737"/>
          </a:xfrm>
          <a:prstGeom prst="rect">
            <a:avLst/>
          </a:prstGeom>
          <a:noFill/>
          <a:ln w="9525">
            <a:noFill/>
            <a:miter lim="800000"/>
            <a:headEnd/>
            <a:tailEnd/>
          </a:ln>
        </p:spPr>
      </p:pic>
      <p:sp>
        <p:nvSpPr>
          <p:cNvPr id="86021" name="Rectangle 9"/>
          <p:cNvSpPr>
            <a:spLocks noChangeArrowheads="1"/>
          </p:cNvSpPr>
          <p:nvPr/>
        </p:nvSpPr>
        <p:spPr bwMode="auto">
          <a:xfrm>
            <a:off x="144463" y="2016125"/>
            <a:ext cx="12673012" cy="3097213"/>
          </a:xfrm>
          <a:prstGeom prst="rect">
            <a:avLst/>
          </a:prstGeom>
          <a:noFill/>
          <a:ln w="9525">
            <a:noFill/>
            <a:miter lim="800000"/>
            <a:headEnd/>
            <a:tailEnd/>
          </a:ln>
        </p:spPr>
        <p:txBody>
          <a:bodyPr/>
          <a:lstStyle/>
          <a:p>
            <a:pPr marL="342900" indent="-342900" eaLnBrk="1" hangingPunct="1">
              <a:lnSpc>
                <a:spcPct val="120000"/>
              </a:lnSpc>
              <a:buClr>
                <a:schemeClr val="hlink"/>
              </a:buClr>
              <a:buSzPct val="65000"/>
              <a:buFont typeface="Wingdings" pitchFamily="2" charset="2"/>
              <a:buNone/>
            </a:pPr>
            <a:r>
              <a:rPr lang="pt-BR" sz="3200"/>
              <a:t>Art. 1º - Todo ser humano terá direito a amar e ser amado, independente de sexo, raça, cor, idade, convicção religiosa ou política, condição social ou econômica, distância geográfica ou qualquer outro impedimento racional, físico ou metafísico.</a:t>
            </a:r>
          </a:p>
        </p:txBody>
      </p:sp>
      <p:sp>
        <p:nvSpPr>
          <p:cNvPr id="86022" name="Rectangle 10"/>
          <p:cNvSpPr>
            <a:spLocks noChangeArrowheads="1"/>
          </p:cNvSpPr>
          <p:nvPr/>
        </p:nvSpPr>
        <p:spPr bwMode="auto">
          <a:xfrm>
            <a:off x="144463" y="5256213"/>
            <a:ext cx="12673012" cy="2376487"/>
          </a:xfrm>
          <a:prstGeom prst="rect">
            <a:avLst/>
          </a:prstGeom>
          <a:noFill/>
          <a:ln w="9525">
            <a:noFill/>
            <a:miter lim="800000"/>
            <a:headEnd/>
            <a:tailEnd/>
          </a:ln>
        </p:spPr>
        <p:txBody>
          <a:bodyPr/>
          <a:lstStyle/>
          <a:p>
            <a:pPr marL="342900" indent="-342900" eaLnBrk="1" hangingPunct="1">
              <a:lnSpc>
                <a:spcPct val="120000"/>
              </a:lnSpc>
              <a:buClr>
                <a:schemeClr val="hlink"/>
              </a:buClr>
              <a:buSzPct val="65000"/>
              <a:buFont typeface="Wingdings" pitchFamily="2" charset="2"/>
              <a:buNone/>
            </a:pPr>
            <a:r>
              <a:rPr lang="pt-BR" sz="3200"/>
              <a:t>Art. 2º - Todo amor será recíproco ou, na sua impossibilidade, será possível que o seja em algum momento, para que a diferença fique ao encargo do tempo, da esperança ou de ambos.</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ChangeArrowheads="1"/>
          </p:cNvSpPr>
          <p:nvPr/>
        </p:nvSpPr>
        <p:spPr bwMode="auto">
          <a:xfrm>
            <a:off x="8858250" y="720725"/>
            <a:ext cx="3959225" cy="360363"/>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538627" name="Rectangle 3"/>
          <p:cNvSpPr>
            <a:spLocks noChangeArrowheads="1"/>
          </p:cNvSpPr>
          <p:nvPr/>
        </p:nvSpPr>
        <p:spPr bwMode="auto">
          <a:xfrm>
            <a:off x="504825" y="288925"/>
            <a:ext cx="4608513" cy="1368425"/>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Declaração Universal de </a:t>
            </a:r>
          </a:p>
          <a:p>
            <a:pPr marL="342900" indent="-342900" algn="ctr" eaLnBrk="1" hangingPunct="1">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Direito ao Amor </a:t>
            </a:r>
          </a:p>
        </p:txBody>
      </p:sp>
      <p:sp>
        <p:nvSpPr>
          <p:cNvPr id="87044" name="Rectangle 5"/>
          <p:cNvSpPr>
            <a:spLocks noChangeArrowheads="1"/>
          </p:cNvSpPr>
          <p:nvPr/>
        </p:nvSpPr>
        <p:spPr bwMode="auto">
          <a:xfrm>
            <a:off x="144463" y="2016125"/>
            <a:ext cx="12601575" cy="3024188"/>
          </a:xfrm>
          <a:prstGeom prst="rect">
            <a:avLst/>
          </a:prstGeom>
          <a:noFill/>
          <a:ln w="9525">
            <a:noFill/>
            <a:miter lim="800000"/>
            <a:headEnd/>
            <a:tailEnd/>
          </a:ln>
        </p:spPr>
        <p:txBody>
          <a:bodyPr/>
          <a:lstStyle/>
          <a:p>
            <a:pPr marL="342900" indent="-342900" eaLnBrk="1" hangingPunct="1">
              <a:lnSpc>
                <a:spcPct val="120000"/>
              </a:lnSpc>
              <a:buClr>
                <a:schemeClr val="hlink"/>
              </a:buClr>
              <a:buSzPct val="65000"/>
              <a:buFont typeface="Wingdings" pitchFamily="2" charset="2"/>
              <a:buNone/>
            </a:pPr>
            <a:r>
              <a:rPr lang="pt-BR" sz="3200"/>
              <a:t>Art. 3º - Todo amor valerá a pena e será infinito enquanto dure e deverá obedecer ao que dizem, o que disseram e o que dirão todos os poetas do amor, homens e mulheres, de todas as raças, todos os credos e todas as nacionalidades durante todo o tempo em que dure a eternidade.</a:t>
            </a:r>
          </a:p>
        </p:txBody>
      </p:sp>
      <p:sp>
        <p:nvSpPr>
          <p:cNvPr id="87045" name="Rectangle 6"/>
          <p:cNvSpPr>
            <a:spLocks noChangeArrowheads="1"/>
          </p:cNvSpPr>
          <p:nvPr/>
        </p:nvSpPr>
        <p:spPr bwMode="auto">
          <a:xfrm>
            <a:off x="144463" y="5400675"/>
            <a:ext cx="12673012" cy="1873250"/>
          </a:xfrm>
          <a:prstGeom prst="rect">
            <a:avLst/>
          </a:prstGeom>
          <a:noFill/>
          <a:ln w="9525">
            <a:noFill/>
            <a:miter lim="800000"/>
            <a:headEnd/>
            <a:tailEnd/>
          </a:ln>
        </p:spPr>
        <p:txBody>
          <a:bodyPr/>
          <a:lstStyle/>
          <a:p>
            <a:pPr marL="342900" indent="-342900" eaLnBrk="1" hangingPunct="1">
              <a:lnSpc>
                <a:spcPct val="120000"/>
              </a:lnSpc>
              <a:buClr>
                <a:schemeClr val="hlink"/>
              </a:buClr>
              <a:buSzPct val="65000"/>
              <a:buFont typeface="Wingdings" pitchFamily="2" charset="2"/>
              <a:buNone/>
            </a:pPr>
            <a:r>
              <a:rPr lang="pt-BR" sz="3200"/>
              <a:t>Art. 4º - Todo amor será iniciado por algum sentido, seja  o olhar, o cheiro, a voz, o gosto ou o toque, mas será continuado pelo sentido indefinido e infinito da alma plena.</a:t>
            </a:r>
          </a:p>
        </p:txBody>
      </p:sp>
      <p:pic>
        <p:nvPicPr>
          <p:cNvPr id="87046" name="Picture 7" descr="amor"/>
          <p:cNvPicPr>
            <a:picLocks noChangeAspect="1" noChangeArrowheads="1"/>
          </p:cNvPicPr>
          <p:nvPr/>
        </p:nvPicPr>
        <p:blipFill>
          <a:blip r:embed="rId3" cstate="print"/>
          <a:srcRect/>
          <a:stretch>
            <a:fillRect/>
          </a:stretch>
        </p:blipFill>
        <p:spPr bwMode="auto">
          <a:xfrm>
            <a:off x="6180138" y="288925"/>
            <a:ext cx="1597025" cy="172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ChangeArrowheads="1"/>
          </p:cNvSpPr>
          <p:nvPr/>
        </p:nvSpPr>
        <p:spPr bwMode="auto">
          <a:xfrm>
            <a:off x="8858250" y="720725"/>
            <a:ext cx="3959225" cy="360363"/>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540675" name="Rectangle 3"/>
          <p:cNvSpPr>
            <a:spLocks noChangeArrowheads="1"/>
          </p:cNvSpPr>
          <p:nvPr/>
        </p:nvSpPr>
        <p:spPr bwMode="auto">
          <a:xfrm>
            <a:off x="504825" y="288925"/>
            <a:ext cx="4608513" cy="1368425"/>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Declaração Universal de </a:t>
            </a:r>
          </a:p>
          <a:p>
            <a:pPr marL="342900" indent="-342900" algn="ctr" eaLnBrk="1" hangingPunct="1">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Direito ao Amor </a:t>
            </a:r>
          </a:p>
        </p:txBody>
      </p:sp>
      <p:sp>
        <p:nvSpPr>
          <p:cNvPr id="88068" name="Rectangle 5"/>
          <p:cNvSpPr>
            <a:spLocks noChangeArrowheads="1"/>
          </p:cNvSpPr>
          <p:nvPr/>
        </p:nvSpPr>
        <p:spPr bwMode="auto">
          <a:xfrm>
            <a:off x="144463" y="2232025"/>
            <a:ext cx="12673012" cy="2449513"/>
          </a:xfrm>
          <a:prstGeom prst="rect">
            <a:avLst/>
          </a:prstGeom>
          <a:noFill/>
          <a:ln w="9525">
            <a:noFill/>
            <a:miter lim="800000"/>
            <a:headEnd/>
            <a:tailEnd/>
          </a:ln>
        </p:spPr>
        <p:txBody>
          <a:bodyPr/>
          <a:lstStyle/>
          <a:p>
            <a:pPr marL="342900" indent="-342900" eaLnBrk="1" hangingPunct="1">
              <a:lnSpc>
                <a:spcPct val="120000"/>
              </a:lnSpc>
              <a:buClr>
                <a:schemeClr val="hlink"/>
              </a:buClr>
              <a:buSzPct val="65000"/>
              <a:buFont typeface="Wingdings" pitchFamily="2" charset="2"/>
              <a:buNone/>
            </a:pPr>
            <a:r>
              <a:rPr lang="pt-BR" sz="3200"/>
              <a:t>Art. 5º - Todo amor fará verter lágrimas de emoção, de alegria ou mesmo de tristeza, mas que seja como for,  serão as lágrimas que adubarão o reflorescimento de cada rosto humano.</a:t>
            </a:r>
          </a:p>
        </p:txBody>
      </p:sp>
      <p:sp>
        <p:nvSpPr>
          <p:cNvPr id="88069" name="Rectangle 6"/>
          <p:cNvSpPr>
            <a:spLocks noChangeArrowheads="1"/>
          </p:cNvSpPr>
          <p:nvPr/>
        </p:nvSpPr>
        <p:spPr bwMode="auto">
          <a:xfrm>
            <a:off x="144463" y="5040313"/>
            <a:ext cx="12673012" cy="1873250"/>
          </a:xfrm>
          <a:prstGeom prst="rect">
            <a:avLst/>
          </a:prstGeom>
          <a:noFill/>
          <a:ln w="9525">
            <a:noFill/>
            <a:miter lim="800000"/>
            <a:headEnd/>
            <a:tailEnd/>
          </a:ln>
        </p:spPr>
        <p:txBody>
          <a:bodyPr/>
          <a:lstStyle/>
          <a:p>
            <a:pPr marL="342900" indent="-342900" eaLnBrk="1" hangingPunct="1">
              <a:lnSpc>
                <a:spcPct val="120000"/>
              </a:lnSpc>
              <a:buClr>
                <a:schemeClr val="hlink"/>
              </a:buClr>
              <a:buSzPct val="65000"/>
              <a:buFont typeface="Wingdings" pitchFamily="2" charset="2"/>
              <a:buNone/>
            </a:pPr>
            <a:r>
              <a:rPr lang="pt-BR" sz="3200"/>
              <a:t>Art. 6º - O direito ao amor terá leis próprias, em que são proibidos o ódio, a vingança e a maledicência, e são obrigatórios o cuidado, o carinho e a ternura.</a:t>
            </a:r>
          </a:p>
        </p:txBody>
      </p:sp>
      <p:pic>
        <p:nvPicPr>
          <p:cNvPr id="88070" name="Picture 7" descr="1301864409646_f"/>
          <p:cNvPicPr>
            <a:picLocks noChangeAspect="1" noChangeArrowheads="1"/>
          </p:cNvPicPr>
          <p:nvPr/>
        </p:nvPicPr>
        <p:blipFill>
          <a:blip r:embed="rId3" cstate="print"/>
          <a:srcRect/>
          <a:stretch>
            <a:fillRect/>
          </a:stretch>
        </p:blipFill>
        <p:spPr bwMode="auto">
          <a:xfrm>
            <a:off x="6121400" y="360363"/>
            <a:ext cx="2233613" cy="1674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ChangeArrowheads="1"/>
          </p:cNvSpPr>
          <p:nvPr/>
        </p:nvSpPr>
        <p:spPr bwMode="auto">
          <a:xfrm>
            <a:off x="8858250" y="720725"/>
            <a:ext cx="3959225" cy="360363"/>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542723" name="Rectangle 3"/>
          <p:cNvSpPr>
            <a:spLocks noChangeArrowheads="1"/>
          </p:cNvSpPr>
          <p:nvPr/>
        </p:nvSpPr>
        <p:spPr bwMode="auto">
          <a:xfrm>
            <a:off x="504825" y="288925"/>
            <a:ext cx="4608513" cy="1368425"/>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Declaração Universal de </a:t>
            </a:r>
          </a:p>
          <a:p>
            <a:pPr marL="342900" indent="-342900" algn="ctr" eaLnBrk="1" hangingPunct="1">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Direito ao Amor </a:t>
            </a:r>
          </a:p>
        </p:txBody>
      </p:sp>
      <p:sp>
        <p:nvSpPr>
          <p:cNvPr id="89092" name="Rectangle 5"/>
          <p:cNvSpPr>
            <a:spLocks noChangeArrowheads="1"/>
          </p:cNvSpPr>
          <p:nvPr/>
        </p:nvSpPr>
        <p:spPr bwMode="auto">
          <a:xfrm>
            <a:off x="144463" y="1873250"/>
            <a:ext cx="12673012" cy="1873250"/>
          </a:xfrm>
          <a:prstGeom prst="rect">
            <a:avLst/>
          </a:prstGeom>
          <a:noFill/>
          <a:ln w="9525">
            <a:noFill/>
            <a:miter lim="800000"/>
            <a:headEnd/>
            <a:tailEnd/>
          </a:ln>
        </p:spPr>
        <p:txBody>
          <a:bodyPr/>
          <a:lstStyle/>
          <a:p>
            <a:pPr marL="342900" indent="-342900" eaLnBrk="1" hangingPunct="1">
              <a:lnSpc>
                <a:spcPct val="120000"/>
              </a:lnSpc>
              <a:buClr>
                <a:schemeClr val="hlink"/>
              </a:buClr>
              <a:buSzPct val="65000"/>
              <a:buFont typeface="Wingdings" pitchFamily="2" charset="2"/>
              <a:buNone/>
            </a:pPr>
            <a:r>
              <a:rPr lang="pt-BR" sz="3200"/>
              <a:t>Art. 7º - Todo amor trará novas descobertas para o caminhar da vida e será compartilhado na busca incessante do quão melhor será o próximo passo.</a:t>
            </a:r>
          </a:p>
        </p:txBody>
      </p:sp>
      <p:sp>
        <p:nvSpPr>
          <p:cNvPr id="89093" name="Rectangle 6"/>
          <p:cNvSpPr>
            <a:spLocks noChangeArrowheads="1"/>
          </p:cNvSpPr>
          <p:nvPr/>
        </p:nvSpPr>
        <p:spPr bwMode="auto">
          <a:xfrm>
            <a:off x="144463" y="3673475"/>
            <a:ext cx="12817475" cy="4176713"/>
          </a:xfrm>
          <a:prstGeom prst="rect">
            <a:avLst/>
          </a:prstGeom>
          <a:noFill/>
          <a:ln w="9525">
            <a:noFill/>
            <a:miter lim="800000"/>
            <a:headEnd/>
            <a:tailEnd/>
          </a:ln>
        </p:spPr>
        <p:txBody>
          <a:bodyPr/>
          <a:lstStyle/>
          <a:p>
            <a:pPr marL="342900" indent="-342900" eaLnBrk="1" hangingPunct="1">
              <a:lnSpc>
                <a:spcPct val="120000"/>
              </a:lnSpc>
              <a:buClr>
                <a:schemeClr val="hlink"/>
              </a:buClr>
              <a:buSzPct val="65000"/>
              <a:buFont typeface="Wingdings" pitchFamily="2" charset="2"/>
              <a:buNone/>
            </a:pPr>
            <a:r>
              <a:rPr lang="pt-BR" sz="3200"/>
              <a:t>Art. 8º - Todo amor será livre de barreiras, fronteiras, preconceitos e senões e dele só se falará em seu nome se corpo e alma se fundirem, se olhos lacrimejarem juntos, se mãos se entrelaçarem no orgasmo, se o peito apertar na ausência, se as bocas se fundirem a cada beijo, se cada um daqueles que se amam não se importarem de morrer desse direito.</a:t>
            </a:r>
          </a:p>
        </p:txBody>
      </p:sp>
      <p:pic>
        <p:nvPicPr>
          <p:cNvPr id="89094" name="Picture 7" descr="1198689562cBEUJ5"/>
          <p:cNvPicPr>
            <a:picLocks noChangeAspect="1" noChangeArrowheads="1"/>
          </p:cNvPicPr>
          <p:nvPr/>
        </p:nvPicPr>
        <p:blipFill>
          <a:blip r:embed="rId3" cstate="print"/>
          <a:srcRect/>
          <a:stretch>
            <a:fillRect/>
          </a:stretch>
        </p:blipFill>
        <p:spPr bwMode="auto">
          <a:xfrm>
            <a:off x="6049963" y="250825"/>
            <a:ext cx="2087562" cy="1622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ChangeArrowheads="1"/>
          </p:cNvSpPr>
          <p:nvPr/>
        </p:nvSpPr>
        <p:spPr bwMode="auto">
          <a:xfrm>
            <a:off x="8858250" y="720725"/>
            <a:ext cx="3959225" cy="360363"/>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a:effectLst>
                  <a:outerShdw blurRad="38100" dist="38100" dir="2700000" algn="tl">
                    <a:srgbClr val="000000"/>
                  </a:outerShdw>
                </a:effectLst>
              </a:rPr>
              <a:t>As Cartas de Direitos</a:t>
            </a:r>
          </a:p>
        </p:txBody>
      </p:sp>
      <p:sp>
        <p:nvSpPr>
          <p:cNvPr id="544771" name="Rectangle 3"/>
          <p:cNvSpPr>
            <a:spLocks noChangeArrowheads="1"/>
          </p:cNvSpPr>
          <p:nvPr/>
        </p:nvSpPr>
        <p:spPr bwMode="auto">
          <a:xfrm>
            <a:off x="288925" y="288925"/>
            <a:ext cx="4608513" cy="1368425"/>
          </a:xfrm>
          <a:prstGeom prst="rect">
            <a:avLst/>
          </a:prstGeom>
          <a:noFill/>
          <a:ln w="9525">
            <a:noFill/>
            <a:miter lim="800000"/>
            <a:headEnd/>
            <a:tailEnd/>
          </a:ln>
          <a:effectLst/>
        </p:spPr>
        <p:txBody>
          <a:bodyPr/>
          <a:lstStyle/>
          <a:p>
            <a:pPr marL="342900" indent="-342900" algn="ctr" eaLnBrk="1" hangingPunct="1">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Declaração Universal de </a:t>
            </a:r>
          </a:p>
          <a:p>
            <a:pPr marL="342900" indent="-342900" algn="ctr" eaLnBrk="1" hangingPunct="1">
              <a:buClr>
                <a:schemeClr val="hlink"/>
              </a:buClr>
              <a:buSzPct val="65000"/>
              <a:buFont typeface="Wingdings" pitchFamily="2" charset="2"/>
              <a:buNone/>
              <a:defRPr/>
            </a:pPr>
            <a:r>
              <a:rPr lang="pt-BR" sz="4000">
                <a:effectLst>
                  <a:outerShdw blurRad="38100" dist="38100" dir="2700000" algn="tl">
                    <a:srgbClr val="000000"/>
                  </a:outerShdw>
                </a:effectLst>
                <a:latin typeface="Monotype Corsiva" pitchFamily="66" charset="0"/>
              </a:rPr>
              <a:t>Direito ao Amor </a:t>
            </a:r>
          </a:p>
        </p:txBody>
      </p:sp>
      <p:sp>
        <p:nvSpPr>
          <p:cNvPr id="90116" name="Rectangle 5"/>
          <p:cNvSpPr>
            <a:spLocks noChangeArrowheads="1"/>
          </p:cNvSpPr>
          <p:nvPr/>
        </p:nvSpPr>
        <p:spPr bwMode="auto">
          <a:xfrm>
            <a:off x="144463" y="4679950"/>
            <a:ext cx="12673012" cy="1873250"/>
          </a:xfrm>
          <a:prstGeom prst="rect">
            <a:avLst/>
          </a:prstGeom>
          <a:noFill/>
          <a:ln w="9525">
            <a:noFill/>
            <a:miter lim="800000"/>
            <a:headEnd/>
            <a:tailEnd/>
          </a:ln>
        </p:spPr>
        <p:txBody>
          <a:bodyPr/>
          <a:lstStyle/>
          <a:p>
            <a:pPr marL="342900" indent="-342900" eaLnBrk="1" hangingPunct="1">
              <a:lnSpc>
                <a:spcPct val="120000"/>
              </a:lnSpc>
              <a:buClr>
                <a:schemeClr val="hlink"/>
              </a:buClr>
              <a:buSzPct val="65000"/>
              <a:buFont typeface="Wingdings" pitchFamily="2" charset="2"/>
              <a:buNone/>
            </a:pPr>
            <a:r>
              <a:rPr lang="pt-BR" sz="3200"/>
              <a:t>Art. 10º - Fica decretado nesta Declaração que o amor é o sentimento mais fundamental da existência humana e sem ele não há qualquer sentido na vida das pessoas.</a:t>
            </a:r>
          </a:p>
        </p:txBody>
      </p:sp>
      <p:sp>
        <p:nvSpPr>
          <p:cNvPr id="90117" name="Rectangle 6"/>
          <p:cNvSpPr>
            <a:spLocks noChangeArrowheads="1"/>
          </p:cNvSpPr>
          <p:nvPr/>
        </p:nvSpPr>
        <p:spPr bwMode="auto">
          <a:xfrm>
            <a:off x="144463" y="2592388"/>
            <a:ext cx="12673012" cy="1873250"/>
          </a:xfrm>
          <a:prstGeom prst="rect">
            <a:avLst/>
          </a:prstGeom>
          <a:noFill/>
          <a:ln w="9525">
            <a:noFill/>
            <a:miter lim="800000"/>
            <a:headEnd/>
            <a:tailEnd/>
          </a:ln>
        </p:spPr>
        <p:txBody>
          <a:bodyPr/>
          <a:lstStyle/>
          <a:p>
            <a:pPr marL="342900" indent="-342900" eaLnBrk="1" hangingPunct="1">
              <a:lnSpc>
                <a:spcPct val="120000"/>
              </a:lnSpc>
              <a:buClr>
                <a:schemeClr val="hlink"/>
              </a:buClr>
              <a:buSzPct val="65000"/>
              <a:buFont typeface="Wingdings" pitchFamily="2" charset="2"/>
              <a:buNone/>
            </a:pPr>
            <a:r>
              <a:rPr lang="pt-BR" sz="3200"/>
              <a:t>Art. 9º - O direito ao amor fará das pessoas que se amam, segundo esta Declaração, sorrirem ao pensar nas pessoas amadas, ainda que seja na saudade ou na lembrança.</a:t>
            </a:r>
          </a:p>
        </p:txBody>
      </p:sp>
      <p:sp>
        <p:nvSpPr>
          <p:cNvPr id="90118" name="Rectangle 7"/>
          <p:cNvSpPr>
            <a:spLocks noChangeArrowheads="1"/>
          </p:cNvSpPr>
          <p:nvPr/>
        </p:nvSpPr>
        <p:spPr bwMode="auto">
          <a:xfrm>
            <a:off x="7561263" y="6624638"/>
            <a:ext cx="5256212" cy="1152525"/>
          </a:xfrm>
          <a:prstGeom prst="rect">
            <a:avLst/>
          </a:prstGeom>
          <a:noFill/>
          <a:ln w="9525">
            <a:noFill/>
            <a:miter lim="800000"/>
            <a:headEnd/>
            <a:tailEnd/>
          </a:ln>
        </p:spPr>
        <p:txBody>
          <a:bodyPr/>
          <a:lstStyle/>
          <a:p>
            <a:pPr marL="342900" indent="-342900" eaLnBrk="1" hangingPunct="1">
              <a:lnSpc>
                <a:spcPct val="120000"/>
              </a:lnSpc>
              <a:buClr>
                <a:schemeClr val="hlink"/>
              </a:buClr>
              <a:buSzPct val="65000"/>
              <a:buFont typeface="Wingdings" pitchFamily="2" charset="2"/>
              <a:buNone/>
            </a:pPr>
            <a:r>
              <a:rPr lang="pt-BR" sz="2800">
                <a:latin typeface="Monotype Corsiva" pitchFamily="66" charset="0"/>
              </a:rPr>
              <a:t>Rio de Janeiro, 06 de novembro de 2011.</a:t>
            </a:r>
          </a:p>
          <a:p>
            <a:pPr marL="342900" indent="-342900" eaLnBrk="1" hangingPunct="1">
              <a:lnSpc>
                <a:spcPct val="120000"/>
              </a:lnSpc>
              <a:buClr>
                <a:schemeClr val="hlink"/>
              </a:buClr>
              <a:buSzPct val="65000"/>
              <a:buFont typeface="Wingdings" pitchFamily="2" charset="2"/>
              <a:buNone/>
            </a:pPr>
            <a:r>
              <a:rPr lang="pt-BR" sz="2800">
                <a:latin typeface="Monotype Corsiva" pitchFamily="66" charset="0"/>
              </a:rPr>
              <a:t>Luiz Carlos Fadel de Vasconcellos</a:t>
            </a:r>
          </a:p>
        </p:txBody>
      </p:sp>
      <p:pic>
        <p:nvPicPr>
          <p:cNvPr id="90119" name="Picture 8" descr="amor"/>
          <p:cNvPicPr>
            <a:picLocks noChangeAspect="1" noChangeArrowheads="1"/>
          </p:cNvPicPr>
          <p:nvPr/>
        </p:nvPicPr>
        <p:blipFill>
          <a:blip r:embed="rId3" cstate="print"/>
          <a:srcRect/>
          <a:stretch>
            <a:fillRect/>
          </a:stretch>
        </p:blipFill>
        <p:spPr bwMode="auto">
          <a:xfrm>
            <a:off x="5175250" y="73025"/>
            <a:ext cx="1665288" cy="1800225"/>
          </a:xfrm>
          <a:prstGeom prst="rect">
            <a:avLst/>
          </a:prstGeom>
          <a:noFill/>
          <a:ln w="9525">
            <a:noFill/>
            <a:miter lim="800000"/>
            <a:headEnd/>
            <a:tailEnd/>
          </a:ln>
        </p:spPr>
      </p:pic>
      <p:pic>
        <p:nvPicPr>
          <p:cNvPr id="90120" name="Picture 9" descr="1198689562cBEUJ5"/>
          <p:cNvPicPr>
            <a:picLocks noChangeAspect="1" noChangeArrowheads="1"/>
          </p:cNvPicPr>
          <p:nvPr/>
        </p:nvPicPr>
        <p:blipFill>
          <a:blip r:embed="rId4" cstate="print"/>
          <a:srcRect/>
          <a:stretch>
            <a:fillRect/>
          </a:stretch>
        </p:blipFill>
        <p:spPr bwMode="auto">
          <a:xfrm>
            <a:off x="6481763" y="1128713"/>
            <a:ext cx="1512887" cy="1176337"/>
          </a:xfrm>
          <a:prstGeom prst="rect">
            <a:avLst/>
          </a:prstGeom>
          <a:noFill/>
          <a:ln w="9525">
            <a:noFill/>
            <a:miter lim="800000"/>
            <a:headEnd/>
            <a:tailEnd/>
          </a:ln>
        </p:spPr>
      </p:pic>
      <p:pic>
        <p:nvPicPr>
          <p:cNvPr id="90121" name="Picture 10" descr="zulay_imagem"/>
          <p:cNvPicPr>
            <a:picLocks noChangeAspect="1" noChangeArrowheads="1"/>
          </p:cNvPicPr>
          <p:nvPr/>
        </p:nvPicPr>
        <p:blipFill>
          <a:blip r:embed="rId5" cstate="print"/>
          <a:srcRect/>
          <a:stretch>
            <a:fillRect/>
          </a:stretch>
        </p:blipFill>
        <p:spPr bwMode="auto">
          <a:xfrm>
            <a:off x="7200900" y="358775"/>
            <a:ext cx="1152525" cy="865188"/>
          </a:xfrm>
          <a:prstGeom prst="rect">
            <a:avLst/>
          </a:prstGeom>
          <a:noFill/>
          <a:ln w="9525">
            <a:noFill/>
            <a:miter lim="800000"/>
            <a:headEnd/>
            <a:tailEnd/>
          </a:ln>
        </p:spPr>
      </p:pic>
      <p:pic>
        <p:nvPicPr>
          <p:cNvPr id="90122" name="Picture 11" descr="human+rights"/>
          <p:cNvPicPr>
            <a:picLocks noChangeAspect="1" noChangeArrowheads="1"/>
          </p:cNvPicPr>
          <p:nvPr/>
        </p:nvPicPr>
        <p:blipFill>
          <a:blip r:embed="rId6" cstate="print"/>
          <a:srcRect/>
          <a:stretch>
            <a:fillRect/>
          </a:stretch>
        </p:blipFill>
        <p:spPr bwMode="auto">
          <a:xfrm>
            <a:off x="7993063" y="1373188"/>
            <a:ext cx="1296987" cy="1292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a:p>
        </p:txBody>
      </p:sp>
      <p:sp>
        <p:nvSpPr>
          <p:cNvPr id="3" name="Espaço Reservado para Conteúdo 2"/>
          <p:cNvSpPr>
            <a:spLocks noGrp="1"/>
          </p:cNvSpPr>
          <p:nvPr>
            <p:ph idx="1"/>
          </p:nvPr>
        </p:nvSpPr>
        <p:spPr/>
        <p:txBody>
          <a:bodyPr/>
          <a:lstStyle/>
          <a:p>
            <a:pPr>
              <a:defRPr/>
            </a:pPr>
            <a:endParaRPr lang="pt-BR" dirty="0"/>
          </a:p>
        </p:txBody>
      </p:sp>
      <p:sp>
        <p:nvSpPr>
          <p:cNvPr id="91140" name="Retângulo 3"/>
          <p:cNvSpPr>
            <a:spLocks noChangeArrowheads="1"/>
          </p:cNvSpPr>
          <p:nvPr/>
        </p:nvSpPr>
        <p:spPr bwMode="auto">
          <a:xfrm>
            <a:off x="3240088" y="3360738"/>
            <a:ext cx="6480175" cy="1200150"/>
          </a:xfrm>
          <a:prstGeom prst="rect">
            <a:avLst/>
          </a:prstGeom>
          <a:noFill/>
          <a:ln w="9525">
            <a:noFill/>
            <a:miter lim="800000"/>
            <a:headEnd/>
            <a:tailEnd/>
          </a:ln>
        </p:spPr>
        <p:txBody>
          <a:bodyPr>
            <a:spAutoFit/>
          </a:bodyPr>
          <a:lstStyle/>
          <a:p>
            <a:r>
              <a:rPr lang="pt-BR">
                <a:hlinkClick r:id="rId2"/>
              </a:rPr>
              <a:t>http://www.humanrights.com/pt/what-are-human-rights/brief-history/magna-carta.html</a:t>
            </a:r>
            <a:endParaRPr lang="pt-B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Rectangle 3"/>
          <p:cNvSpPr>
            <a:spLocks noChangeArrowheads="1"/>
          </p:cNvSpPr>
          <p:nvPr/>
        </p:nvSpPr>
        <p:spPr bwMode="auto">
          <a:xfrm>
            <a:off x="7200900" y="215900"/>
            <a:ext cx="5400675" cy="431800"/>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65000"/>
              <a:buFont typeface="Wingdings" pitchFamily="2" charset="2"/>
              <a:buNone/>
              <a:defRPr/>
            </a:pPr>
            <a:r>
              <a:rPr lang="pt-BR" sz="3200">
                <a:effectLst>
                  <a:outerShdw blurRad="38100" dist="38100" dir="2700000" algn="tl">
                    <a:srgbClr val="000000"/>
                  </a:outerShdw>
                </a:effectLst>
              </a:rPr>
              <a:t>As Cartas de Direitos</a:t>
            </a:r>
          </a:p>
        </p:txBody>
      </p:sp>
      <p:sp>
        <p:nvSpPr>
          <p:cNvPr id="446468" name="Rectangle 4"/>
          <p:cNvSpPr>
            <a:spLocks noChangeArrowheads="1"/>
          </p:cNvSpPr>
          <p:nvPr/>
        </p:nvSpPr>
        <p:spPr bwMode="auto">
          <a:xfrm>
            <a:off x="792163" y="360363"/>
            <a:ext cx="5976937" cy="1152525"/>
          </a:xfrm>
          <a:prstGeom prst="rect">
            <a:avLst/>
          </a:prstGeom>
          <a:noFill/>
          <a:ln w="9525">
            <a:noFill/>
            <a:miter lim="800000"/>
            <a:headEnd/>
            <a:tailEnd/>
          </a:ln>
          <a:effectLst/>
        </p:spPr>
        <p:txBody>
          <a:bodyPr/>
          <a:lstStyle/>
          <a:p>
            <a:pPr marL="342900" indent="-342900" algn="l" eaLnBrk="1" hangingPunct="1">
              <a:lnSpc>
                <a:spcPct val="120000"/>
              </a:lnSpc>
              <a:buClr>
                <a:schemeClr val="hlink"/>
              </a:buClr>
              <a:buSzPct val="65000"/>
              <a:buFont typeface="Wingdings" pitchFamily="2" charset="2"/>
              <a:buNone/>
              <a:defRPr/>
            </a:pPr>
            <a:r>
              <a:rPr lang="pt-BR" sz="6000">
                <a:effectLst>
                  <a:outerShdw blurRad="38100" dist="38100" dir="2700000" algn="tl">
                    <a:srgbClr val="000000"/>
                  </a:outerShdw>
                </a:effectLst>
                <a:latin typeface="Monotype Corsiva" pitchFamily="66" charset="0"/>
              </a:rPr>
              <a:t>Magna Carta - 1215</a:t>
            </a:r>
          </a:p>
        </p:txBody>
      </p:sp>
      <p:pic>
        <p:nvPicPr>
          <p:cNvPr id="10244" name="Picture 6" descr="eu0080011"/>
          <p:cNvPicPr>
            <a:picLocks noChangeAspect="1" noChangeArrowheads="1"/>
          </p:cNvPicPr>
          <p:nvPr/>
        </p:nvPicPr>
        <p:blipFill>
          <a:blip r:embed="rId3" cstate="print"/>
          <a:srcRect/>
          <a:stretch>
            <a:fillRect/>
          </a:stretch>
        </p:blipFill>
        <p:spPr bwMode="auto">
          <a:xfrm>
            <a:off x="1728788" y="1873250"/>
            <a:ext cx="3467100" cy="5688013"/>
          </a:xfrm>
          <a:prstGeom prst="rect">
            <a:avLst/>
          </a:prstGeom>
          <a:noFill/>
          <a:ln w="9525">
            <a:noFill/>
            <a:miter lim="800000"/>
            <a:headEnd/>
            <a:tailEnd/>
          </a:ln>
        </p:spPr>
      </p:pic>
      <p:pic>
        <p:nvPicPr>
          <p:cNvPr id="10245" name="Picture 7" descr="516px-King_John"/>
          <p:cNvPicPr>
            <a:picLocks noChangeAspect="1" noChangeArrowheads="1"/>
          </p:cNvPicPr>
          <p:nvPr/>
        </p:nvPicPr>
        <p:blipFill>
          <a:blip r:embed="rId4" cstate="print"/>
          <a:srcRect/>
          <a:stretch>
            <a:fillRect/>
          </a:stretch>
        </p:blipFill>
        <p:spPr bwMode="auto">
          <a:xfrm>
            <a:off x="7272338" y="1225550"/>
            <a:ext cx="5262562" cy="6119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xturizado">
  <a:themeElements>
    <a:clrScheme name="Texturizad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izado">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just" defTabSz="914400" rtl="0" eaLnBrk="0" fontAlgn="base" latinLnBrk="0" hangingPunct="0">
          <a:lnSpc>
            <a:spcPct val="100000"/>
          </a:lnSpc>
          <a:spcBef>
            <a:spcPct val="0"/>
          </a:spcBef>
          <a:spcAft>
            <a:spcPct val="0"/>
          </a:spcAft>
          <a:buClrTx/>
          <a:buSzPct val="100000"/>
          <a:buFontTx/>
          <a:buChar char="•"/>
          <a:tabLst/>
          <a:defRPr kumimoji="0" lang="pt-BR" sz="2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just" defTabSz="914400" rtl="0" eaLnBrk="0" fontAlgn="base" latinLnBrk="0" hangingPunct="0">
          <a:lnSpc>
            <a:spcPct val="100000"/>
          </a:lnSpc>
          <a:spcBef>
            <a:spcPct val="0"/>
          </a:spcBef>
          <a:spcAft>
            <a:spcPct val="0"/>
          </a:spcAft>
          <a:buClrTx/>
          <a:buSzPct val="100000"/>
          <a:buFontTx/>
          <a:buChar char="•"/>
          <a:tabLst/>
          <a:defRPr kumimoji="0" lang="pt-BR" sz="24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izado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izado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izado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izado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izad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izado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izado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izado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Texturizado</Template>
  <TotalTime>5824</TotalTime>
  <Words>9320</Words>
  <Application>Microsoft Office PowerPoint</Application>
  <PresentationFormat>Personalizar</PresentationFormat>
  <Paragraphs>596</Paragraphs>
  <Slides>88</Slides>
  <Notes>72</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88</vt:i4>
      </vt:variant>
    </vt:vector>
  </HeadingPairs>
  <TitlesOfParts>
    <vt:vector size="94" baseType="lpstr">
      <vt:lpstr>Tahoma</vt:lpstr>
      <vt:lpstr>Arial</vt:lpstr>
      <vt:lpstr>Wingdings</vt:lpstr>
      <vt:lpstr>Times New Roman</vt:lpstr>
      <vt:lpstr>Monotype Corsiva</vt:lpstr>
      <vt:lpstr>Texturizado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vector>
  </TitlesOfParts>
  <Company>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dc:title>
  <dc:creator>José Mendes Ribeiro</dc:creator>
  <cp:lastModifiedBy>Luciene Aguiar</cp:lastModifiedBy>
  <cp:revision>990</cp:revision>
  <dcterms:created xsi:type="dcterms:W3CDTF">2002-10-23T22:44:36Z</dcterms:created>
  <dcterms:modified xsi:type="dcterms:W3CDTF">2019-05-08T17:11:44Z</dcterms:modified>
</cp:coreProperties>
</file>