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90" r:id="rId2"/>
    <p:sldId id="256" r:id="rId3"/>
    <p:sldId id="258" r:id="rId4"/>
    <p:sldId id="259" r:id="rId5"/>
    <p:sldId id="260" r:id="rId6"/>
    <p:sldId id="268" r:id="rId7"/>
    <p:sldId id="261" r:id="rId8"/>
    <p:sldId id="269" r:id="rId9"/>
    <p:sldId id="262" r:id="rId10"/>
    <p:sldId id="263" r:id="rId11"/>
    <p:sldId id="264" r:id="rId12"/>
    <p:sldId id="265" r:id="rId13"/>
    <p:sldId id="275" r:id="rId14"/>
    <p:sldId id="257" r:id="rId15"/>
    <p:sldId id="277" r:id="rId16"/>
    <p:sldId id="266" r:id="rId17"/>
    <p:sldId id="270" r:id="rId18"/>
    <p:sldId id="267" r:id="rId19"/>
    <p:sldId id="276" r:id="rId20"/>
    <p:sldId id="283" r:id="rId21"/>
    <p:sldId id="285" r:id="rId22"/>
    <p:sldId id="271" r:id="rId23"/>
    <p:sldId id="286" r:id="rId24"/>
    <p:sldId id="272" r:id="rId25"/>
    <p:sldId id="289" r:id="rId26"/>
    <p:sldId id="273" r:id="rId27"/>
    <p:sldId id="287" r:id="rId28"/>
    <p:sldId id="279" r:id="rId29"/>
    <p:sldId id="281" r:id="rId30"/>
    <p:sldId id="284" r:id="rId31"/>
    <p:sldId id="282" r:id="rId32"/>
    <p:sldId id="288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1" autoAdjust="0"/>
    <p:restoredTop sz="94660"/>
  </p:normalViewPr>
  <p:slideViewPr>
    <p:cSldViewPr showGuides="1">
      <p:cViewPr>
        <p:scale>
          <a:sx n="60" d="100"/>
          <a:sy n="60" d="100"/>
        </p:scale>
        <p:origin x="-15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7E0EE-05EC-421D-A412-2B7BB67F1824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F9CF-0421-4B0E-8622-D9EBCAF83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F9CF-0421-4B0E-8622-D9EBCAF83B9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19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81B5C1-E8E1-48BD-ABE6-4527D6A19FEB}" type="datetimeFigureOut">
              <a:rPr lang="pt-BR" smtClean="0"/>
              <a:t>03/06/2016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590BBD-DE2F-4372-A346-ACCE34072E9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fam.org.br/sites/default/files/arquivos/Informe%20Oxfam%20210%20-%20A%20Economia%20para%20o%20um%20por%20cento%20-%20Janeiro%202016%20-%20Resumo_0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f.org/external/pubs/ft/fandd/2016/06/ostry.htm" TargetMode="External"/><Relationship Id="rId2" Type="http://schemas.openxmlformats.org/officeDocument/2006/relationships/hyperlink" Target="http://zh.clicrbs.com.br/rs/noticias/noticia/2016/05/economistas-do-fmi-questionam-neoliberalismo-5821880.html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rasileiros.com.br/2016/02/farsa-chamada-deficit-da-previdencia/" TargetMode="External"/><Relationship Id="rId2" Type="http://schemas.openxmlformats.org/officeDocument/2006/relationships/hyperlink" Target="https://www.youtube.com/watch?v=tG4z49HueEw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ermelho.org.br/noticia/281735-1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75240" cy="3976464"/>
          </a:xfrm>
        </p:spPr>
        <p:txBody>
          <a:bodyPr/>
          <a:lstStyle/>
          <a:p>
            <a:r>
              <a:rPr lang="pt-BR" sz="4000" dirty="0" smtClean="0"/>
              <a:t>FÓRUM INTERSINDICAL SAÚDE- TRABALHO –DIREITO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600" dirty="0" smtClean="0"/>
              <a:t>A CRISE DA PREVIDÊNCIA SOCIAL E A PERDA DE DIREITOS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44580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592" y="54868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REFORMA DO ESTADO BRASILEIRO</a:t>
            </a:r>
          </a:p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PRIVATIZAÇÕES</a:t>
            </a:r>
            <a:endParaRPr lang="pt-BR" sz="2800" b="1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1916832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PROGRAMA NACIONAL DE DESESTATIZAÇÃO (PND) – 1990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1991 (Collor) – USIMINAS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1994 (Itamar)  – EMBRAER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1995 - CONSENSO DE WASHINGTON 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latin typeface="Calibri" panose="020F0502020204030204" pitchFamily="34" charset="0"/>
              </a:rPr>
              <a:t>(FHC)</a:t>
            </a:r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PLANO DIRETOR  DA REFORMA DO ESTADO (PDRE) - MARE</a:t>
            </a:r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GREVE DOS PETROLEIROS – “Greve do Fim do Mundo”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1995 – 2002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- Bancos Estaduais, TELEBRÁS, Light, Vale do Rio Doce, ELETROPAULO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40466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REFORMA DO ESTADO BRASILEIRO</a:t>
            </a:r>
          </a:p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PREVIDENCIA</a:t>
            </a:r>
            <a:endParaRPr lang="pt-BR" sz="2800" b="1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628800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O objetivo geral das reformas da previdência nos países era a privatização, com a introdução da chamada Previdência Complementar (Chile , México, Argentina).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Propostas originais da RP no Brasil (1995) – Regime único de previdência, teto de 3 salários  mínimos, não necessariamente contributivo, a partir do qual caberia à previdência complementar realizada por seguradoras e agências financeiras  privadas.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Período de negociação da reforma – 1995 – 1998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Forte oposição das centrais sindicais</a:t>
            </a:r>
          </a:p>
          <a:p>
            <a:r>
              <a:rPr lang="pt-BR" sz="2400" dirty="0">
                <a:latin typeface="Calibri" panose="020F0502020204030204" pitchFamily="34" charset="0"/>
              </a:rPr>
              <a:t>Centrais chamadas para </a:t>
            </a:r>
            <a:r>
              <a:rPr lang="pt-BR" sz="2400" dirty="0" smtClean="0">
                <a:latin typeface="Calibri" panose="020F0502020204030204" pitchFamily="34" charset="0"/>
              </a:rPr>
              <a:t>negociação - 1996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268760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Após derrota do governo numa primeira rodada na Câmara,  as negociações foram canceladas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Proposta de greve geral não obteve consenso; Greve foi deflagrada mas esvaziada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Governo interpreta como fragilidade do movimento para fazer frente às reformas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Veta a participação sindical e consegue aprovação da EC nº 20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Embora aprovada, a proposta ficou muito longe da proposição original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522371"/>
            <a:ext cx="7776864" cy="5813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... é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preciso entender a reforma da previdência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como um </a:t>
            </a:r>
            <a:r>
              <a:rPr lang="pt-BR" sz="2400" b="1" dirty="0">
                <a:solidFill>
                  <a:srgbClr val="292526"/>
                </a:solidFill>
                <a:latin typeface="Arial"/>
              </a:rPr>
              <a:t>processo, ao longo do qual diversos ajustes são realizados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,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envolvendo complexas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articulações e negociações políticas e tomando muito tempo.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Portanto, a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Reforma insere-se numa “agenda previdenciária” que persegue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um conjunto de mudanças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que gradualmente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deveria aproximar-se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de uma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posição de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equilíbrio do sistema. Assim, as reformas que não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fossem concluídas na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Gestão FHC deveriam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ser finalizadas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pelo próximo governo ou, no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limite, concretizadas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na primeira década do século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XXI (Fabio Giambiagi)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262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1"/>
          <p:cNvSpPr>
            <a:spLocks noChangeArrowheads="1"/>
          </p:cNvSpPr>
          <p:nvPr/>
        </p:nvSpPr>
        <p:spPr bwMode="auto">
          <a:xfrm>
            <a:off x="467544" y="486534"/>
            <a:ext cx="828092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/>
              <a:t>REFORMAS DA PREVIDÊNCIA</a:t>
            </a:r>
          </a:p>
          <a:p>
            <a:pPr eaLnBrk="1" hangingPunct="1"/>
            <a:endParaRPr lang="pt-BR" altLang="pt-BR" sz="2400" dirty="0"/>
          </a:p>
          <a:p>
            <a:r>
              <a:rPr lang="pt-BR" altLang="pt-BR" sz="2400" b="1" dirty="0" smtClean="0"/>
              <a:t>Emenda Constitucional nº 20 de 1998 </a:t>
            </a:r>
          </a:p>
          <a:p>
            <a:endParaRPr lang="pt-BR" alt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/>
              <a:t>Estabelece </a:t>
            </a:r>
            <a:r>
              <a:rPr lang="pt-BR" altLang="pt-BR" sz="2400" dirty="0"/>
              <a:t>idade para aposentadoria </a:t>
            </a:r>
            <a:r>
              <a:rPr lang="pt-BR" altLang="pt-BR" sz="2400" dirty="0" smtClean="0"/>
              <a:t>integral - homens 60 </a:t>
            </a:r>
            <a:r>
              <a:rPr lang="pt-BR" altLang="pt-BR" sz="2400" dirty="0"/>
              <a:t>anos e mulheres </a:t>
            </a:r>
            <a:r>
              <a:rPr lang="pt-BR" altLang="pt-BR" sz="2400" dirty="0" smtClean="0"/>
              <a:t>55 anos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Transforma tempo de serviço em tempo de </a:t>
            </a:r>
            <a:r>
              <a:rPr lang="pt-BR" sz="2400" dirty="0" smtClean="0"/>
              <a:t>contribuição – 35 anos H, 30 anos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Fim da aposentadoria proporcional </a:t>
            </a:r>
            <a:r>
              <a:rPr lang="pt-BR" sz="2000" dirty="0" smtClean="0"/>
              <a:t>(25 a. Mulheres; 30 Homens)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Torna </a:t>
            </a:r>
            <a:r>
              <a:rPr lang="pt-BR" sz="2400" dirty="0"/>
              <a:t>extintas as aposentadorias </a:t>
            </a:r>
            <a:r>
              <a:rPr lang="pt-BR" sz="2400" dirty="0" smtClean="0"/>
              <a:t>especiais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/>
              <a:t>Servidor Público - exigência </a:t>
            </a:r>
            <a:r>
              <a:rPr lang="pt-BR" altLang="pt-BR" sz="2400" dirty="0"/>
              <a:t>de 10 anos no Serviço Público </a:t>
            </a:r>
            <a:r>
              <a:rPr lang="pt-BR" altLang="pt-BR" sz="2400" dirty="0" smtClean="0"/>
              <a:t>e 5 </a:t>
            </a:r>
            <a:r>
              <a:rPr lang="pt-BR" altLang="pt-BR" sz="2400" dirty="0"/>
              <a:t>anos no cargo</a:t>
            </a:r>
          </a:p>
          <a:p>
            <a:endParaRPr lang="pt-BR" altLang="pt-BR" sz="2400" dirty="0" smtClean="0"/>
          </a:p>
          <a:p>
            <a:r>
              <a:rPr lang="pt-BR" altLang="pt-BR" sz="2400" dirty="0" smtClean="0"/>
              <a:t>1999 </a:t>
            </a:r>
            <a:r>
              <a:rPr lang="pt-BR" altLang="pt-BR" sz="2400" dirty="0"/>
              <a:t>– Fator Previdenciário -		</a:t>
            </a:r>
            <a:r>
              <a:rPr lang="pt-BR" altLang="pt-BR" sz="2400" dirty="0" smtClean="0"/>
              <a:t>        </a:t>
            </a:r>
            <a:r>
              <a:rPr lang="pt-BR" altLang="pt-BR" dirty="0" smtClean="0"/>
              <a:t>(Lei 13.183/15 alterou a regra para uma tabela progressiva da soma de idade e tempo de serviço – 85/95).</a:t>
            </a:r>
            <a:endParaRPr lang="pt-BR" altLang="pt-BR" dirty="0"/>
          </a:p>
          <a:p>
            <a:pPr eaLnBrk="1" hangingPunct="1"/>
            <a:endParaRPr lang="pt-BR" altLang="pt-BR" sz="2400" dirty="0"/>
          </a:p>
        </p:txBody>
      </p:sp>
      <p:pic>
        <p:nvPicPr>
          <p:cNvPr id="18435" name="Picture 2" descr="Fó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49" y="5273444"/>
            <a:ext cx="14144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98385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292526"/>
                </a:solidFill>
                <a:latin typeface="Arial"/>
              </a:rPr>
              <a:t>“Um dos maiores desafios políticos e administrativos do futuro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governo é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o equacionamento da questão previdenciária. Para dar conta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desse desafio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, é necessário um conjunto de iniciativas de curto, médio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e longo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prazos,</a:t>
            </a:r>
            <a:r>
              <a:rPr lang="pt-BR" sz="2400" b="1" dirty="0">
                <a:solidFill>
                  <a:srgbClr val="292526"/>
                </a:solidFill>
                <a:latin typeface="Arial"/>
              </a:rPr>
              <a:t>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para construir soluções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estruturais (...) Essa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profunda reformulação deve ter como objetivo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a criação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de </a:t>
            </a:r>
            <a:r>
              <a:rPr lang="pt-BR" sz="2400" b="1" dirty="0">
                <a:solidFill>
                  <a:srgbClr val="292526"/>
                </a:solidFill>
                <a:latin typeface="Arial"/>
              </a:rPr>
              <a:t>um sistema previdenciário básico, universal, </a:t>
            </a:r>
            <a:r>
              <a:rPr lang="pt-BR" sz="2400" b="1" dirty="0" smtClean="0">
                <a:solidFill>
                  <a:srgbClr val="292526"/>
                </a:solidFill>
                <a:latin typeface="Arial"/>
              </a:rPr>
              <a:t>público, compulsório</a:t>
            </a:r>
            <a:r>
              <a:rPr lang="pt-BR" sz="2400" b="1" dirty="0">
                <a:solidFill>
                  <a:srgbClr val="292526"/>
                </a:solidFill>
                <a:latin typeface="Arial"/>
              </a:rPr>
              <a:t>, para todos os trabalhadores brasileiros, dos </a:t>
            </a:r>
            <a:r>
              <a:rPr lang="pt-BR" sz="2400" b="1" dirty="0" smtClean="0">
                <a:solidFill>
                  <a:srgbClr val="292526"/>
                </a:solidFill>
                <a:latin typeface="Arial"/>
              </a:rPr>
              <a:t>setores público </a:t>
            </a:r>
            <a:r>
              <a:rPr lang="pt-BR" sz="2400" b="1" dirty="0">
                <a:solidFill>
                  <a:srgbClr val="292526"/>
                </a:solidFill>
                <a:latin typeface="Arial"/>
              </a:rPr>
              <a:t>e privado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. </a:t>
            </a:r>
          </a:p>
          <a:p>
            <a:r>
              <a:rPr lang="pt-BR" sz="2400" dirty="0" smtClean="0">
                <a:solidFill>
                  <a:srgbClr val="292526"/>
                </a:solidFill>
                <a:latin typeface="Arial"/>
              </a:rPr>
              <a:t>(...) </a:t>
            </a:r>
            <a:r>
              <a:rPr lang="pt-BR" sz="2400" b="1" dirty="0" smtClean="0">
                <a:solidFill>
                  <a:srgbClr val="292526"/>
                </a:solidFill>
                <a:latin typeface="Arial"/>
              </a:rPr>
              <a:t>Em complemento ao </a:t>
            </a:r>
            <a:r>
              <a:rPr lang="pt-BR" sz="2400" b="1" dirty="0">
                <a:solidFill>
                  <a:srgbClr val="292526"/>
                </a:solidFill>
                <a:latin typeface="Arial"/>
              </a:rPr>
              <a:t>sistema </a:t>
            </a:r>
            <a:r>
              <a:rPr lang="pt-BR" sz="2400" b="1" dirty="0" smtClean="0">
                <a:solidFill>
                  <a:srgbClr val="292526"/>
                </a:solidFill>
                <a:latin typeface="Arial"/>
              </a:rPr>
              <a:t>público universalizado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, aos trabalhadores tanto do </a:t>
            </a:r>
            <a:r>
              <a:rPr lang="pt-BR" sz="2400" dirty="0" smtClean="0">
                <a:solidFill>
                  <a:srgbClr val="292526"/>
                </a:solidFill>
                <a:latin typeface="Arial"/>
              </a:rPr>
              <a:t>setor público </a:t>
            </a:r>
            <a:r>
              <a:rPr lang="pt-BR" sz="2400" dirty="0">
                <a:solidFill>
                  <a:srgbClr val="292526"/>
                </a:solidFill>
                <a:latin typeface="Arial"/>
              </a:rPr>
              <a:t>como do privado, que almejam valores de aposentadoria superiores ao oferecido pelo teto da previdência pública, haverá o sistema de planos complementares de aposentadorias, com ou sem fins lucrativos, de caráter facultativo e sustentado por empregados e empregadores” (Programa de Governo para as eleições presidenciais de 2002 – PT, itens 46 e 47).</a:t>
            </a:r>
          </a:p>
        </p:txBody>
      </p:sp>
    </p:spTree>
    <p:extLst>
      <p:ext uri="{BB962C8B-B14F-4D97-AF65-F5344CB8AC3E}">
        <p14:creationId xmlns:p14="http://schemas.microsoft.com/office/powerpoint/2010/main" val="2812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052736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latin typeface="Calibri" panose="020F0502020204030204" pitchFamily="34" charset="0"/>
              </a:rPr>
              <a:t>Emenda Constitucional 041</a:t>
            </a:r>
            <a:r>
              <a:rPr lang="pt-BR" altLang="pt-BR" sz="2400" b="1" dirty="0">
                <a:latin typeface="Calibri" panose="020F0502020204030204" pitchFamily="34" charset="0"/>
              </a:rPr>
              <a:t>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de 2003</a:t>
            </a:r>
          </a:p>
          <a:p>
            <a:endParaRPr lang="pt-BR" altLang="pt-BR" sz="24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Calibri" panose="020F0502020204030204" pitchFamily="34" charset="0"/>
              </a:rPr>
              <a:t>Idade mínima</a:t>
            </a:r>
            <a:r>
              <a:rPr lang="pt-BR" altLang="pt-BR" sz="2400" dirty="0">
                <a:latin typeface="Calibri" panose="020F0502020204030204" pitchFamily="34" charset="0"/>
              </a:rPr>
              <a:t> </a:t>
            </a:r>
            <a:r>
              <a:rPr lang="pt-BR" altLang="pt-BR" sz="2400" dirty="0" smtClean="0">
                <a:latin typeface="Calibri" panose="020F0502020204030204" pitchFamily="34" charset="0"/>
              </a:rPr>
              <a:t>– 60 anos H, 55 anos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Calibri" panose="020F0502020204030204" pitchFamily="34" charset="0"/>
              </a:rPr>
              <a:t>Contribuição </a:t>
            </a:r>
            <a:r>
              <a:rPr lang="pt-BR" altLang="pt-BR" sz="2400" dirty="0">
                <a:latin typeface="Calibri" panose="020F0502020204030204" pitchFamily="34" charset="0"/>
              </a:rPr>
              <a:t>de </a:t>
            </a:r>
            <a:r>
              <a:rPr lang="pt-BR" altLang="pt-BR" sz="2400" dirty="0" smtClean="0">
                <a:latin typeface="Calibri" panose="020F0502020204030204" pitchFamily="34" charset="0"/>
              </a:rPr>
              <a:t>inativos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Calibri" panose="020F0502020204030204" pitchFamily="34" charset="0"/>
              </a:rPr>
              <a:t>Serviço Público – 20 anos de serviço, 10 de carreira e 5 no cargo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Calibri" panose="020F0502020204030204" pitchFamily="34" charset="0"/>
              </a:rPr>
              <a:t>F</a:t>
            </a:r>
            <a:r>
              <a:rPr lang="pt-BR" altLang="pt-BR" sz="2400" dirty="0" smtClean="0">
                <a:latin typeface="Calibri" panose="020F0502020204030204" pitchFamily="34" charset="0"/>
              </a:rPr>
              <a:t>im </a:t>
            </a:r>
            <a:r>
              <a:rPr lang="pt-BR" altLang="pt-BR" sz="2400" dirty="0">
                <a:latin typeface="Calibri" panose="020F0502020204030204" pitchFamily="34" charset="0"/>
              </a:rPr>
              <a:t>da aposentadoria integral (RPPS</a:t>
            </a:r>
            <a:r>
              <a:rPr lang="pt-BR" altLang="pt-BR" sz="2400" dirty="0" smtClean="0">
                <a:latin typeface="Calibri" panose="020F0502020204030204" pitchFamily="34" charset="0"/>
              </a:rPr>
              <a:t>) – adesão ao teto do RGPS e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previdência suplementar </a:t>
            </a:r>
            <a:r>
              <a:rPr lang="pt-BR" altLang="pt-BR" sz="2400" dirty="0" smtClean="0">
                <a:latin typeface="Calibri" panose="020F0502020204030204" pitchFamily="34" charset="0"/>
              </a:rPr>
              <a:t>facultativa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Pensões - até o limite </a:t>
            </a:r>
            <a:r>
              <a:rPr lang="pt-BR" sz="2400" dirty="0">
                <a:latin typeface="Calibri" panose="020F0502020204030204" pitchFamily="34" charset="0"/>
              </a:rPr>
              <a:t>do teto do </a:t>
            </a:r>
            <a:r>
              <a:rPr lang="pt-BR" sz="2400" dirty="0" smtClean="0">
                <a:latin typeface="Calibri" panose="020F0502020204030204" pitchFamily="34" charset="0"/>
              </a:rPr>
              <a:t>RGPS, acrescido </a:t>
            </a:r>
            <a:r>
              <a:rPr lang="pt-BR" sz="2400" dirty="0">
                <a:latin typeface="Calibri" panose="020F0502020204030204" pitchFamily="34" charset="0"/>
              </a:rPr>
              <a:t>de 70% da </a:t>
            </a:r>
            <a:r>
              <a:rPr lang="pt-BR" sz="2400" dirty="0" smtClean="0">
                <a:latin typeface="Calibri" panose="020F0502020204030204" pitchFamily="34" charset="0"/>
              </a:rPr>
              <a:t>parcela excedente</a:t>
            </a:r>
            <a:endParaRPr lang="pt-BR" altLang="pt-BR" sz="2400" dirty="0">
              <a:latin typeface="Calibri" panose="020F0502020204030204" pitchFamily="34" charset="0"/>
            </a:endParaRPr>
          </a:p>
          <a:p>
            <a:endParaRPr lang="pt-BR" altLang="pt-BR" sz="2400" dirty="0">
              <a:latin typeface="Calibri" panose="020F0502020204030204" pitchFamily="34" charset="0"/>
            </a:endParaRPr>
          </a:p>
          <a:p>
            <a:r>
              <a:rPr lang="pt-BR" altLang="pt-BR" sz="2400" dirty="0">
                <a:latin typeface="Calibri" panose="020F0502020204030204" pitchFamily="34" charset="0"/>
              </a:rPr>
              <a:t>2012 – Lei 12.618- Cria as Fundações de Previdência Complementar </a:t>
            </a:r>
            <a:r>
              <a:rPr lang="pt-BR" altLang="pt-BR" sz="2400" dirty="0" smtClean="0">
                <a:latin typeface="Calibri" panose="020F0502020204030204" pitchFamily="34" charset="0"/>
              </a:rPr>
              <a:t>para Funcionários Públicos</a:t>
            </a:r>
            <a:endParaRPr lang="pt-BR" alt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657459"/>
            <a:ext cx="5877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alt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REFORMAS </a:t>
            </a:r>
            <a:r>
              <a:rPr lang="pt-BR" alt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DO SISTEMA DE SAÚDE</a:t>
            </a:r>
            <a:endParaRPr lang="pt-BR" alt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126876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REFORMA ADMINISTRATIVA DO SISTEMA DE SAÚDE (MARE, 1998)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Maior responsabilização dos níveis subnacionais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Subdivisão do SUS em 2 subsistemas: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Subsistema de entrada e controle – atenção primária; saúde da família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Subsistema de referência ambulatorial e hospitalar – autônomo em relação ao anterior; formado por ambulatórios e hospitais públicos, filantrópicos e privados – públicos transformados em OS.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483051"/>
            <a:ext cx="741682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alibri" panose="020F0502020204030204" pitchFamily="34" charset="0"/>
              </a:rPr>
              <a:t>ALTERAÇÕES RECENTES NAS LEGISLAÇÕES PREVIDENCIÁRIAS</a:t>
            </a:r>
          </a:p>
          <a:p>
            <a:endParaRPr lang="pt-BR" b="1" dirty="0" smtClean="0">
              <a:latin typeface="Calibri" panose="020F0502020204030204" pitchFamily="34" charset="0"/>
            </a:endParaRPr>
          </a:p>
          <a:p>
            <a:r>
              <a:rPr lang="pt-BR" b="1" dirty="0" smtClean="0">
                <a:latin typeface="Calibri" panose="020F0502020204030204" pitchFamily="34" charset="0"/>
              </a:rPr>
              <a:t>LEI </a:t>
            </a:r>
            <a:r>
              <a:rPr lang="pt-BR" b="1" dirty="0">
                <a:latin typeface="Calibri" panose="020F0502020204030204" pitchFamily="34" charset="0"/>
              </a:rPr>
              <a:t>Nº 13.134, DE 16 DE JUNHO DE </a:t>
            </a:r>
            <a:r>
              <a:rPr lang="pt-BR" b="1" dirty="0" smtClean="0">
                <a:latin typeface="Calibri" panose="020F0502020204030204" pitchFamily="34" charset="0"/>
              </a:rPr>
              <a:t>2015</a:t>
            </a:r>
          </a:p>
          <a:p>
            <a:r>
              <a:rPr lang="pt-BR" dirty="0" smtClean="0">
                <a:latin typeface="Calibri" panose="020F0502020204030204" pitchFamily="34" charset="0"/>
              </a:rPr>
              <a:t>Conversão </a:t>
            </a:r>
            <a:r>
              <a:rPr lang="pt-BR" dirty="0">
                <a:latin typeface="Calibri" panose="020F0502020204030204" pitchFamily="34" charset="0"/>
              </a:rPr>
              <a:t>da Medida Provisória nº 665, de 2014</a:t>
            </a:r>
          </a:p>
          <a:p>
            <a:r>
              <a:rPr lang="pt-BR" dirty="0" smtClean="0">
                <a:latin typeface="Calibri" panose="020F0502020204030204" pitchFamily="34" charset="0"/>
              </a:rPr>
              <a:t>Abono Desemprego</a:t>
            </a:r>
          </a:p>
          <a:p>
            <a:endParaRPr lang="pt-BR" dirty="0" smtClean="0">
              <a:latin typeface="Calibri" panose="020F0502020204030204" pitchFamily="34" charset="0"/>
            </a:endParaRPr>
          </a:p>
          <a:p>
            <a:r>
              <a:rPr lang="pt-BR" b="1" dirty="0">
                <a:latin typeface="Calibri" panose="020F0502020204030204" pitchFamily="34" charset="0"/>
              </a:rPr>
              <a:t>Lei nº 13.135, de 2015</a:t>
            </a:r>
          </a:p>
          <a:p>
            <a:r>
              <a:rPr lang="pt-BR" dirty="0">
                <a:latin typeface="Calibri" panose="020F0502020204030204" pitchFamily="34" charset="0"/>
              </a:rPr>
              <a:t>Conversão da Medida Provisória nº 664, de 2014</a:t>
            </a:r>
          </a:p>
          <a:p>
            <a:r>
              <a:rPr lang="pt-BR" dirty="0">
                <a:latin typeface="Calibri" panose="020F0502020204030204" pitchFamily="34" charset="0"/>
              </a:rPr>
              <a:t>Auxílio Doença</a:t>
            </a:r>
          </a:p>
          <a:p>
            <a:r>
              <a:rPr lang="pt-BR" dirty="0">
                <a:latin typeface="Calibri" panose="020F0502020204030204" pitchFamily="34" charset="0"/>
              </a:rPr>
              <a:t>Pensionistas – temporalidade das pensões</a:t>
            </a:r>
          </a:p>
          <a:p>
            <a:r>
              <a:rPr lang="pt-BR" dirty="0">
                <a:latin typeface="Calibri" panose="020F0502020204030204" pitchFamily="34" charset="0"/>
              </a:rPr>
              <a:t>Beneficiários - 2 anos de casamento e 2 anos de contribuição</a:t>
            </a:r>
          </a:p>
          <a:p>
            <a:endParaRPr lang="pt-BR" dirty="0" smtClean="0">
              <a:latin typeface="Calibri" panose="020F0502020204030204" pitchFamily="34" charset="0"/>
            </a:endParaRPr>
          </a:p>
          <a:p>
            <a:r>
              <a:rPr lang="pt-BR" b="1" dirty="0" smtClean="0">
                <a:latin typeface="Calibri" panose="020F0502020204030204" pitchFamily="34" charset="0"/>
              </a:rPr>
              <a:t>Projetos Leis em andamento no Congresso (55)</a:t>
            </a:r>
          </a:p>
          <a:p>
            <a:endParaRPr lang="pt-BR" b="1" dirty="0">
              <a:latin typeface="Calibri" panose="020F0502020204030204" pitchFamily="34" charset="0"/>
            </a:endParaRPr>
          </a:p>
          <a:p>
            <a:r>
              <a:rPr lang="pt-BR" b="1" dirty="0">
                <a:latin typeface="Calibri" panose="020F0502020204030204" pitchFamily="34" charset="0"/>
              </a:rPr>
              <a:t>PL </a:t>
            </a:r>
            <a:r>
              <a:rPr lang="pt-BR" b="1" dirty="0" smtClean="0">
                <a:latin typeface="Calibri" panose="020F0502020204030204" pitchFamily="34" charset="0"/>
              </a:rPr>
              <a:t>4330/04 - </a:t>
            </a:r>
            <a:r>
              <a:rPr lang="pt-BR" dirty="0" smtClean="0">
                <a:latin typeface="Calibri" panose="020F0502020204030204" pitchFamily="34" charset="0"/>
              </a:rPr>
              <a:t>Terceirização da Atividade-Fim</a:t>
            </a:r>
          </a:p>
          <a:p>
            <a:r>
              <a:rPr lang="pt-BR" b="1" dirty="0" smtClean="0">
                <a:latin typeface="Calibri" panose="020F0502020204030204" pitchFamily="34" charset="0"/>
              </a:rPr>
              <a:t>PL 3123/2015 - </a:t>
            </a:r>
            <a:r>
              <a:rPr lang="pt-BR" dirty="0" smtClean="0">
                <a:latin typeface="Calibri" panose="020F0502020204030204" pitchFamily="34" charset="0"/>
              </a:rPr>
              <a:t>Fixa </a:t>
            </a:r>
            <a:r>
              <a:rPr lang="pt-BR" dirty="0">
                <a:latin typeface="Calibri" panose="020F0502020204030204" pitchFamily="34" charset="0"/>
              </a:rPr>
              <a:t>Teto para salários do funcionalismo</a:t>
            </a:r>
          </a:p>
          <a:p>
            <a:r>
              <a:rPr lang="pt-BR" b="1" dirty="0" smtClean="0">
                <a:latin typeface="Calibri" panose="020F0502020204030204" pitchFamily="34" charset="0"/>
              </a:rPr>
              <a:t>PLC 257/2016 - </a:t>
            </a:r>
            <a:r>
              <a:rPr lang="pt-BR" dirty="0" smtClean="0">
                <a:latin typeface="Calibri" panose="020F0502020204030204" pitchFamily="34" charset="0"/>
              </a:rPr>
              <a:t>Suspensão </a:t>
            </a:r>
            <a:r>
              <a:rPr lang="pt-BR" dirty="0">
                <a:latin typeface="Calibri" panose="020F0502020204030204" pitchFamily="34" charset="0"/>
              </a:rPr>
              <a:t>dos concursos públicos, congelamento de salários, não pagamento de progressões e </a:t>
            </a:r>
            <a:r>
              <a:rPr lang="pt-BR" dirty="0" smtClean="0">
                <a:latin typeface="Calibri" panose="020F0502020204030204" pitchFamily="34" charset="0"/>
              </a:rPr>
              <a:t> gratificações, revisão </a:t>
            </a:r>
            <a:r>
              <a:rPr lang="pt-BR" dirty="0">
                <a:latin typeface="Calibri" panose="020F0502020204030204" pitchFamily="34" charset="0"/>
              </a:rPr>
              <a:t>dos Regimes Jurídicos dos </a:t>
            </a:r>
            <a:r>
              <a:rPr lang="pt-BR" dirty="0" smtClean="0">
                <a:latin typeface="Calibri" panose="020F0502020204030204" pitchFamily="34" charset="0"/>
              </a:rPr>
              <a:t>Servidores</a:t>
            </a:r>
          </a:p>
          <a:p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427/2015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  Instituição do Acordo extrajudicial de trabalho permitindo a negociação direta entre empregado e empregador</a:t>
            </a:r>
          </a:p>
          <a:p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4193/2012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-Prevalência do negociado sobre o legislado</a:t>
            </a:r>
          </a:p>
          <a:p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7341/2014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 Prevalência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das Convenções Coletivas do Trabalho sobre as Instruções Normativas do Ministério do Trabalho e Emprego - MTE </a:t>
            </a:r>
            <a:endParaRPr lang="pt-BR" dirty="0" smtClean="0">
              <a:solidFill>
                <a:srgbClr val="333333"/>
              </a:solidFill>
              <a:latin typeface="Calibri" panose="020F0502020204030204" pitchFamily="34" charset="0"/>
              <a:ea typeface="Calibri"/>
              <a:cs typeface="Helvetica"/>
            </a:endParaRPr>
          </a:p>
          <a:p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8294/2014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 Livre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estimulação das relações trabalhistas entre trabalhador e empregador sem a participação do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sindicato</a:t>
            </a:r>
          </a:p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5019/2009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 Redução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da jornada com redução de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salários</a:t>
            </a:r>
          </a:p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</a:t>
            </a:r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3842/2012 – Câmara, PL 5016/2005 – Câmara e PLS 432/2013 - Senado</a:t>
            </a:r>
          </a:p>
          <a:p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Regulamentação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da EC 81/2014, do trabalho escravo, com supressão da jornada exaustiva e trabalho degradante das penalidades previstas no Código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Penal</a:t>
            </a:r>
          </a:p>
          <a:p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 </a:t>
            </a:r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PDC 1408/2013 – Câmara e PDS 43/2015 </a:t>
            </a:r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– Senado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 - Susta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a Norma Regulamenta (NR) 12 sobre Segurança no Trabalho em Máquinas e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Equipamentos</a:t>
            </a:r>
          </a:p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 </a:t>
            </a:r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2409/2011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 Deslocamento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do empregado até o local de trabalho e o seu retorno não integra a jornada de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trabalho</a:t>
            </a:r>
          </a:p>
          <a:p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PDC 1358/2013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- Susta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Norma Regulamentadora 15, do Ministério do Trabalho Emprego, que regula as atividades de trabalhadores sob céu aberto </a:t>
            </a:r>
            <a:endParaRPr lang="pt-BR" dirty="0" smtClean="0">
              <a:solidFill>
                <a:srgbClr val="333333"/>
              </a:solidFill>
              <a:latin typeface="Calibri" panose="020F0502020204030204" pitchFamily="34" charset="0"/>
              <a:ea typeface="Calibri"/>
              <a:cs typeface="Helvetica"/>
            </a:endParaRPr>
          </a:p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PLS </a:t>
            </a:r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710/2011 – Senado; PLS 327/2014 – Senado; e PL 4497/2001 </a:t>
            </a:r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– Câmara  -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Regulamentação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e retirada do direito de greve dos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servidores</a:t>
            </a:r>
          </a:p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PLS </a:t>
            </a:r>
            <a:r>
              <a:rPr lang="pt-BR" b="1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388/2015 – </a:t>
            </a:r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Senado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 - Proibição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de indicar dirigente sindical para conselheiros dos fundos de pensão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públicos</a:t>
            </a:r>
          </a:p>
          <a:p>
            <a:r>
              <a:rPr lang="pt-BR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PLS 208/2012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 - Alteração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da Lei 5.889/1973, que estatui normas reguladoras do trabalho rural, e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da </a:t>
            </a:r>
            <a:r>
              <a:rPr lang="pt-BR" dirty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Lei 10.101/2000, que dispõe sobre a participação dos trabalhadores no lucro ou resultados da </a:t>
            </a:r>
            <a:r>
              <a:rPr lang="pt-BR" dirty="0" smtClean="0">
                <a:solidFill>
                  <a:srgbClr val="333333"/>
                </a:solidFill>
                <a:latin typeface="Calibri" panose="020F0502020204030204" pitchFamily="34" charset="0"/>
                <a:ea typeface="Calibri"/>
                <a:cs typeface="Helvetica"/>
              </a:rPr>
              <a:t>empresa</a:t>
            </a:r>
            <a:endParaRPr lang="pt-BR" dirty="0">
              <a:solidFill>
                <a:srgbClr val="333333"/>
              </a:solidFill>
              <a:latin typeface="Calibri" panose="020F0502020204030204" pitchFamily="34" charset="0"/>
              <a:ea typeface="Calibri"/>
              <a:cs typeface="Helvetica"/>
            </a:endParaRPr>
          </a:p>
          <a:p>
            <a:endParaRPr lang="pt-BR" dirty="0">
              <a:solidFill>
                <a:srgbClr val="333333"/>
              </a:solidFill>
              <a:latin typeface="Calibri" panose="020F0502020204030204" pitchFamily="34" charset="0"/>
              <a:ea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002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91683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NEOLIBERALISMO, REFORMA DO ESTADO </a:t>
            </a:r>
          </a:p>
          <a:p>
            <a:pPr algn="ctr"/>
            <a:r>
              <a:rPr lang="pt-BR" sz="4400" dirty="0" smtClean="0"/>
              <a:t>E REFORMA DA PREVIDÊNCIA SOCIAL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4196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404664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REFORMA TEMER&amp;MEIRELLES</a:t>
            </a:r>
            <a:endParaRPr 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190357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Previdência dentro do Ministério da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Fazenda</a:t>
            </a:r>
          </a:p>
          <a:p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mudanças propostas atingem todos trabalhadores e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não só os que ainda vão entrar no mercado 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trabalho</a:t>
            </a: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desvinculação do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reajuste previdenciário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dos benefícios ao salário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mínimo</a:t>
            </a: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os reajustes da Previdência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corrigidos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abaixo da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inflação (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em cinco, seis anos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poder de compra dos aposentados pode regredir 30%, 40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%)</a:t>
            </a: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Correção do Benefício de Prestação Continuada (BPC) por um índice fixado pela área econômica</a:t>
            </a: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14622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Exigência de idade mínima de 65 anos e de 35 anos de contribuição (o Brasil  será o campeão mundial de exigências para aposentadoria)</a:t>
            </a:r>
          </a:p>
          <a:p>
            <a:pPr lvl="0"/>
            <a:r>
              <a:rPr lang="pt-BR" alt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  	</a:t>
            </a:r>
            <a:r>
              <a:rPr lang="pt-BR" alt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Lei 13.183/15 altera a re</a:t>
            </a:r>
            <a:r>
              <a:rPr 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gra do </a:t>
            </a:r>
            <a:r>
              <a:rPr 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fator 	previdenciário </a:t>
            </a:r>
            <a:r>
              <a:rPr 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foi alterada, em </a:t>
            </a:r>
            <a:r>
              <a:rPr 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2028</a:t>
            </a:r>
            <a:r>
              <a:rPr 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haverá </a:t>
            </a:r>
            <a:r>
              <a:rPr 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a </a:t>
            </a:r>
            <a:r>
              <a:rPr 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	fórmula 95/105</a:t>
            </a:r>
          </a:p>
          <a:p>
            <a:pPr lvl="0"/>
            <a:endParaRPr lang="pt-BR" sz="2400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transformar a Previdência Rural em benefício assistencial – benefício será um percentual do salário mínimo, desvinculado das regras do ajuste previdenciário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2451660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Em </a:t>
            </a:r>
            <a:r>
              <a:rPr lang="pt-BR" sz="2400" dirty="0">
                <a:latin typeface="Calibri" panose="020F0502020204030204" pitchFamily="34" charset="0"/>
              </a:rPr>
              <a:t>2014, o 1% possuía 48% da riqueza mundial, enquanto os 99% restantes repartiam 52%. </a:t>
            </a:r>
            <a:endParaRPr lang="pt-BR" sz="2400" dirty="0" smtClean="0">
              <a:latin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Destes 52%, 20% detêm 46,5%; os restantes 80% </a:t>
            </a:r>
            <a:r>
              <a:rPr lang="pt-BR" sz="2400" dirty="0">
                <a:latin typeface="Calibri" panose="020F0502020204030204" pitchFamily="34" charset="0"/>
              </a:rPr>
              <a:t>possuem 5,5% da riqueza mundial. </a:t>
            </a:r>
            <a:endParaRPr lang="pt-BR" sz="2400" dirty="0" smtClean="0">
              <a:latin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Em 2015, apenas 62 indivíduos detinham a mesma riqueza que 3,6 bilhões de pessoas – a metade mais afetada pela pobreza da humanidade. </a:t>
            </a:r>
            <a:endParaRPr lang="pt-BR" sz="2400" dirty="0" smtClean="0">
              <a:latin typeface="Calibri" panose="020F0502020204030204" pitchFamily="34" charset="0"/>
            </a:endParaRPr>
          </a:p>
          <a:p>
            <a:endParaRPr lang="pt-BR" sz="2400" dirty="0" smtClean="0"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492923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UMA ECONOMIA PARA O 1% - </a:t>
            </a:r>
            <a:r>
              <a:rPr 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OXIFAM</a:t>
            </a:r>
          </a:p>
          <a:p>
            <a:pPr lvl="0" algn="ctr"/>
            <a:r>
              <a:rPr lang="pt-B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“Como privilégios e poderes exercidos sobre a economia geram situações de desigualdade extrema e como esse quadro pode ser revertido”</a:t>
            </a:r>
          </a:p>
          <a:p>
            <a:pPr lvl="0" algn="ctr"/>
            <a:r>
              <a:rPr lang="pt-BR" sz="1400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http://www.oxfam.org.br/sites/default/files/arquivos/Informe%20Oxfam%20210%20-%20A%20Economia%20para%20o%20um%20por%20cento%20-%20Janeiro%202016%20-%20Resumo_0.pdf</a:t>
            </a:r>
            <a:endParaRPr lang="pt-BR" sz="1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/>
            <a:endParaRPr 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Esse número representa uma queda em relação aos 388 indivíduos que se enquadravam nessa categoria há bem pouco tempo, em 2010.</a:t>
            </a:r>
          </a:p>
          <a:p>
            <a:pPr lvl="0"/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US$ 7,6 trilhões acumulados em riquezas individuais – mais do que o PIB combinado do Reino Unido e da Alemanha – são mantidos offshore atualmente (sistema global de evasão fiscal). </a:t>
            </a: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 </a:t>
            </a:r>
            <a:r>
              <a:rPr lang="pt-BR" sz="2400" dirty="0">
                <a:latin typeface="Calibri" panose="020F0502020204030204" pitchFamily="34" charset="0"/>
              </a:rPr>
              <a:t>Estima-se que 50 por cento das fortunas dos bilionários do mundo poderiam ter sido, pelo menos parcialmente, adquiridos por meios não </a:t>
            </a:r>
            <a:r>
              <a:rPr lang="pt-BR" sz="2400" dirty="0" err="1">
                <a:latin typeface="Calibri" panose="020F0502020204030204" pitchFamily="34" charset="0"/>
              </a:rPr>
              <a:t>meritocráticos</a:t>
            </a:r>
            <a:r>
              <a:rPr lang="pt-BR" sz="2400" dirty="0">
                <a:latin typeface="Calibri" panose="020F0502020204030204" pitchFamily="34" charset="0"/>
              </a:rPr>
              <a:t>.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830317"/>
            <a:ext cx="7056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Na </a:t>
            </a:r>
            <a:r>
              <a:rPr lang="pt-BR" sz="2400" dirty="0">
                <a:latin typeface="Calibri" panose="020F0502020204030204" pitchFamily="34" charset="0"/>
              </a:rPr>
              <a:t>Índia, 46 por cento dos bilionários fizeram suas fortunas a partir de setores que dependem do </a:t>
            </a:r>
            <a:r>
              <a:rPr lang="pt-BR" sz="2400" dirty="0" smtClean="0">
                <a:latin typeface="Calibri" panose="020F0502020204030204" pitchFamily="34" charset="0"/>
              </a:rPr>
              <a:t>poder, </a:t>
            </a:r>
            <a:r>
              <a:rPr lang="pt-BR" sz="2400" dirty="0">
                <a:latin typeface="Calibri" panose="020F0502020204030204" pitchFamily="34" charset="0"/>
              </a:rPr>
              <a:t>influência ou acesso preferencial a </a:t>
            </a:r>
            <a:r>
              <a:rPr lang="pt-BR" sz="2400" dirty="0" smtClean="0">
                <a:latin typeface="Calibri" panose="020F0502020204030204" pitchFamily="34" charset="0"/>
              </a:rPr>
              <a:t>licenças públicas.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No </a:t>
            </a:r>
            <a:r>
              <a:rPr lang="pt-BR" sz="2400" dirty="0">
                <a:latin typeface="Calibri" panose="020F0502020204030204" pitchFamily="34" charset="0"/>
              </a:rPr>
              <a:t>México, a riqueza combinada de quatro multimilionários aumentou de uma proporção equivalente a 2 por cento do PIB do país em 2002, para 9 por cento em </a:t>
            </a:r>
            <a:r>
              <a:rPr lang="pt-BR" sz="2400" dirty="0" smtClean="0">
                <a:latin typeface="Calibri" panose="020F0502020204030204" pitchFamily="34" charset="0"/>
              </a:rPr>
              <a:t>2014.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Uma </a:t>
            </a:r>
            <a:r>
              <a:rPr lang="pt-BR" sz="2400" dirty="0">
                <a:latin typeface="Calibri" panose="020F0502020204030204" pitchFamily="34" charset="0"/>
              </a:rPr>
              <a:t>parcela significativa das fortunas desses quatro indivíduos foi feita a partir de setores que foram privatizados, que foram objeto de projetos de concessão e/ou que foram regulados pelo setor público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06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99193"/>
            <a:ext cx="75608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Técnicos do FMI questionam os limites do Neoliberalismo</a:t>
            </a:r>
          </a:p>
          <a:p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http://</a:t>
            </a:r>
            <a:r>
              <a:rPr lang="pt-BR" dirty="0" smtClean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zh.clicrbs.com.br/rs/noticias/noticia/2016/05/economistas-do-fmi-questionam-neoliberalismo-5821880.html</a:t>
            </a:r>
            <a:endParaRPr lang="pt-BR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Neoliberalism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Oversold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Instead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of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delivering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growth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some neoliberal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policies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have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increased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inequality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in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turn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jeopardizing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durable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expansion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pt-BR" sz="2000" dirty="0" err="1">
                <a:solidFill>
                  <a:prstClr val="black"/>
                </a:solidFill>
                <a:latin typeface="Calibri" panose="020F0502020204030204" pitchFamily="34" charset="0"/>
              </a:rPr>
              <a:t>Finance</a:t>
            </a:r>
            <a:r>
              <a:rPr lang="pt-BR" sz="2000" dirty="0">
                <a:solidFill>
                  <a:prstClr val="black"/>
                </a:solidFill>
                <a:latin typeface="Calibri" panose="020F0502020204030204" pitchFamily="34" charset="0"/>
              </a:rPr>
              <a:t> &amp; </a:t>
            </a:r>
            <a:r>
              <a:rPr lang="pt-BR" sz="2000" dirty="0" err="1">
                <a:solidFill>
                  <a:prstClr val="black"/>
                </a:solidFill>
                <a:latin typeface="Calibri" panose="020F0502020204030204" pitchFamily="34" charset="0"/>
              </a:rPr>
              <a:t>Development</a:t>
            </a:r>
            <a:r>
              <a:rPr lang="pt-BR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000" dirty="0" err="1">
                <a:solidFill>
                  <a:prstClr val="black"/>
                </a:solidFill>
                <a:latin typeface="Calibri" panose="020F0502020204030204" pitchFamily="34" charset="0"/>
              </a:rPr>
              <a:t>June</a:t>
            </a:r>
            <a:r>
              <a:rPr lang="pt-BR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2016</a:t>
            </a:r>
          </a:p>
          <a:p>
            <a:r>
              <a:rPr lang="pt-BR" dirty="0" smtClean="0">
                <a:solidFill>
                  <a:prstClr val="black"/>
                </a:solidFill>
                <a:latin typeface="Calibri" panose="020F0502020204030204" pitchFamily="34" charset="0"/>
                <a:hlinkClick r:id="rId3"/>
              </a:rPr>
              <a:t>http</a:t>
            </a: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hlinkClick r:id="rId3"/>
              </a:rPr>
              <a:t>://</a:t>
            </a:r>
            <a:r>
              <a:rPr lang="pt-BR" dirty="0" smtClean="0">
                <a:solidFill>
                  <a:prstClr val="black"/>
                </a:solidFill>
                <a:latin typeface="Calibri" panose="020F0502020204030204" pitchFamily="34" charset="0"/>
                <a:hlinkClick r:id="rId3"/>
              </a:rPr>
              <a:t>www.imf.org/external/pubs/ft/fandd/2016/06/ostry.htm</a:t>
            </a:r>
            <a:endParaRPr lang="pt-BR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Neoliberalismo: vendido caro?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Em vez de gerar crescimento,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algumas políticas neoliberais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aumentaram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a desigualdade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colocando em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risco,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por sua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vez, uma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expansão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durável.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596856"/>
            <a:ext cx="8100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Calibri" panose="020F0502020204030204" pitchFamily="34" charset="0"/>
              </a:rPr>
              <a:t>Garantir </a:t>
            </a:r>
            <a:r>
              <a:rPr lang="pt-BR" sz="2400" b="1" dirty="0">
                <a:latin typeface="Calibri" panose="020F0502020204030204" pitchFamily="34" charset="0"/>
              </a:rPr>
              <a:t>o pagamento de um salário digno aos </a:t>
            </a:r>
            <a:r>
              <a:rPr lang="pt-BR" sz="2400" b="1" dirty="0" smtClean="0">
                <a:latin typeface="Calibri" panose="020F0502020204030204" pitchFamily="34" charset="0"/>
              </a:rPr>
              <a:t>trabalhadores</a:t>
            </a:r>
            <a:r>
              <a:rPr lang="pt-BR" sz="2400" dirty="0" smtClean="0">
                <a:latin typeface="Calibri" panose="020F0502020204030204" pitchFamily="34" charset="0"/>
              </a:rPr>
              <a:t>: </a:t>
            </a:r>
            <a:r>
              <a:rPr lang="pt-BR" sz="2400" dirty="0">
                <a:latin typeface="Calibri" panose="020F0502020204030204" pitchFamily="34" charset="0"/>
              </a:rPr>
              <a:t>aumentando o salário </a:t>
            </a:r>
            <a:r>
              <a:rPr lang="pt-BR" sz="2400" dirty="0" smtClean="0">
                <a:latin typeface="Calibri" panose="020F0502020204030204" pitchFamily="34" charset="0"/>
              </a:rPr>
              <a:t>mínimo; </a:t>
            </a:r>
            <a:r>
              <a:rPr lang="pt-BR" sz="2400" dirty="0">
                <a:latin typeface="Calibri" panose="020F0502020204030204" pitchFamily="34" charset="0"/>
              </a:rPr>
              <a:t>garantindo a transparência na relação salário-lucro; e protegendo os direitos dos trabalhadores à sindicalização e à </a:t>
            </a:r>
            <a:r>
              <a:rPr lang="pt-BR" sz="2400" dirty="0" smtClean="0">
                <a:latin typeface="Calibri" panose="020F0502020204030204" pitchFamily="34" charset="0"/>
              </a:rPr>
              <a:t>greve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Calibri" panose="020F0502020204030204" pitchFamily="34" charset="0"/>
              </a:rPr>
              <a:t>Promover a igualdade econômica e os direitos das </a:t>
            </a:r>
            <a:r>
              <a:rPr lang="pt-BR" sz="2400" b="1" dirty="0" smtClean="0">
                <a:latin typeface="Calibri" panose="020F0502020204030204" pitchFamily="34" charset="0"/>
              </a:rPr>
              <a:t>mulheres:</a:t>
            </a:r>
            <a:r>
              <a:rPr lang="pt-BR" sz="2400" dirty="0" smtClean="0">
                <a:latin typeface="Calibri" panose="020F0502020204030204" pitchFamily="34" charset="0"/>
              </a:rPr>
              <a:t> oferecer </a:t>
            </a:r>
            <a:r>
              <a:rPr lang="pt-BR" sz="2400" dirty="0">
                <a:latin typeface="Calibri" panose="020F0502020204030204" pitchFamily="34" charset="0"/>
              </a:rPr>
              <a:t>compensação pela prestação de cuidados não remunerados; </a:t>
            </a:r>
            <a:r>
              <a:rPr lang="pt-BR" sz="2400" dirty="0" smtClean="0">
                <a:latin typeface="Calibri" panose="020F0502020204030204" pitchFamily="34" charset="0"/>
              </a:rPr>
              <a:t>eliminar </a:t>
            </a:r>
            <a:r>
              <a:rPr lang="pt-BR" sz="2400" dirty="0">
                <a:latin typeface="Calibri" panose="020F0502020204030204" pitchFamily="34" charset="0"/>
              </a:rPr>
              <a:t>a distância salarial entre mulheres e homens; promovendo direitos </a:t>
            </a:r>
            <a:r>
              <a:rPr lang="pt-BR" sz="2400" dirty="0" smtClean="0">
                <a:latin typeface="Calibri" panose="020F0502020204030204" pitchFamily="34" charset="0"/>
              </a:rPr>
              <a:t>iguais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591070"/>
            <a:ext cx="7884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PAUTA MÍNIMA DE COMBATE À DESIGUALDADE E À </a:t>
            </a:r>
            <a:r>
              <a:rPr 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MISÉRIA (OXFAM)</a:t>
            </a:r>
            <a:endParaRPr 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5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70393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Calibri" panose="020F0502020204030204" pitchFamily="34" charset="0"/>
              </a:rPr>
              <a:t>Controlar a influência de elites poderosas:</a:t>
            </a:r>
            <a:r>
              <a:rPr lang="pt-BR" sz="2400" dirty="0">
                <a:latin typeface="Calibri" panose="020F0502020204030204" pitchFamily="34" charset="0"/>
              </a:rPr>
              <a:t> normas mais robustas para conflitos de interesse; garantir informações de boa qualidade sobre processos administrativos e orçamentários publicamente divulgadas e facilmente acessíveis; reformando o ambiente regulatório, com ênfase na promoção da transparência governamental; separando empresas do financiamento de </a:t>
            </a:r>
            <a:r>
              <a:rPr lang="pt-BR" sz="2400" dirty="0" smtClean="0">
                <a:latin typeface="Calibri" panose="020F0502020204030204" pitchFamily="34" charset="0"/>
              </a:rPr>
              <a:t>campanhas</a:t>
            </a:r>
            <a:endParaRPr lang="pt-BR" sz="2400" dirty="0">
              <a:latin typeface="Calibri" panose="020F0502020204030204" pitchFamily="34" charset="0"/>
            </a:endParaRPr>
          </a:p>
          <a:p>
            <a:pPr lvl="0"/>
            <a:endParaRPr lang="pt-BR" sz="24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Adotar </a:t>
            </a: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medidas progressistas em relação aos gastos públicos para combater a desigualdade: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 priorizando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políticas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que aumentem o financiamento de sistemas públicos de saúde 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educação,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no sentido de combater a pobreza e a desigualdade em nível nacional. Abrindo mão de promover reformas não comprovadas e impraticáveis, baseadas na lógica do mercado para os sistemas públicos de saúde e educação e ampliando a prestação de serviços essenciais por parte do setor público e não do privado</a:t>
            </a:r>
            <a:endParaRPr lang="pt-B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2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1196752"/>
            <a:ext cx="77768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Maria </a:t>
            </a:r>
            <a:r>
              <a:rPr lang="pt-BR" sz="2000" dirty="0"/>
              <a:t>Lucia </a:t>
            </a:r>
            <a:r>
              <a:rPr lang="pt-BR" sz="2000" dirty="0" err="1"/>
              <a:t>Fattorelli</a:t>
            </a:r>
            <a:r>
              <a:rPr lang="pt-BR" sz="2000" dirty="0"/>
              <a:t> -</a:t>
            </a:r>
            <a:r>
              <a:rPr lang="pt-BR" sz="2000" dirty="0" smtClean="0"/>
              <a:t> </a:t>
            </a:r>
            <a:r>
              <a:rPr lang="pt-BR" sz="2000" dirty="0"/>
              <a:t>participação na 1ª Sessão Legislativa Ordinária da Comissão de Fiscalização Financeira e Controle, na Câmara dos </a:t>
            </a:r>
            <a:r>
              <a:rPr lang="pt-BR" sz="2000" dirty="0" smtClean="0"/>
              <a:t>deputados</a:t>
            </a:r>
          </a:p>
          <a:p>
            <a:r>
              <a:rPr lang="pt-BR" sz="2000" dirty="0" smtClean="0"/>
              <a:t>Publicado </a:t>
            </a:r>
            <a:r>
              <a:rPr lang="pt-BR" sz="2000" dirty="0"/>
              <a:t>em 21 de out de 2015</a:t>
            </a:r>
          </a:p>
          <a:p>
            <a:endParaRPr lang="pt-BR" sz="2000" dirty="0" smtClean="0">
              <a:hlinkClick r:id="rId2"/>
            </a:endParaRPr>
          </a:p>
          <a:p>
            <a:pPr algn="ctr"/>
            <a:r>
              <a:rPr lang="pt-BR" dirty="0" smtClean="0">
                <a:hlinkClick r:id="rId2"/>
              </a:rPr>
              <a:t>https://www.youtube.com/watch?v=tG4z49HueEw</a:t>
            </a:r>
            <a:endParaRPr lang="pt-BR" dirty="0" smtClean="0"/>
          </a:p>
          <a:p>
            <a:pPr algn="ctr"/>
            <a:endParaRPr lang="pt-BR" sz="2000" dirty="0"/>
          </a:p>
          <a:p>
            <a:r>
              <a:rPr lang="pt-BR" sz="2000" dirty="0" smtClean="0"/>
              <a:t>Denise Gentil - A farsa chamada déficit da previdência</a:t>
            </a:r>
          </a:p>
          <a:p>
            <a:endParaRPr lang="pt-BR" sz="2000" dirty="0" smtClean="0"/>
          </a:p>
          <a:p>
            <a:pPr algn="ctr"/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://brasileiros.com.br/2016/02/farsa-chamada-deficit-da-previdencia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pPr algn="ctr"/>
            <a:endParaRPr lang="pt-BR" dirty="0"/>
          </a:p>
          <a:p>
            <a:r>
              <a:rPr lang="pt-BR" sz="2000" dirty="0" smtClean="0"/>
              <a:t>Eduardo </a:t>
            </a:r>
            <a:r>
              <a:rPr lang="pt-BR" sz="2000" dirty="0" err="1" smtClean="0"/>
              <a:t>Fagnani</a:t>
            </a:r>
            <a:r>
              <a:rPr lang="pt-BR" sz="2000" dirty="0" smtClean="0"/>
              <a:t> - </a:t>
            </a:r>
            <a:r>
              <a:rPr lang="pt-BR" sz="2000" dirty="0"/>
              <a:t>Mudança na Previdência prejudica trabalhadores </a:t>
            </a:r>
            <a:r>
              <a:rPr lang="pt-BR" sz="2000" dirty="0" smtClean="0"/>
              <a:t>para favorecer capital</a:t>
            </a:r>
          </a:p>
          <a:p>
            <a:endParaRPr lang="pt-BR" sz="2000" dirty="0"/>
          </a:p>
          <a:p>
            <a:pPr algn="ctr"/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www.vermelho.org.br/noticia/281735-1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40466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alibri" panose="020F0502020204030204" pitchFamily="34" charset="0"/>
              </a:rPr>
              <a:t>UMA DISCUSSÃO CONTRAHEGEMÔNICA</a:t>
            </a:r>
            <a:endParaRPr lang="pt-BR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5906"/>
            <a:ext cx="78488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Calibri" panose="020F0502020204030204" pitchFamily="34" charset="0"/>
              </a:rPr>
              <a:t>PRINCIPAIS ARGUMENTOS</a:t>
            </a:r>
          </a:p>
          <a:p>
            <a:pPr algn="ctr"/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o </a:t>
            </a:r>
            <a:r>
              <a:rPr lang="pt-BR" sz="2400" dirty="0">
                <a:latin typeface="Calibri" panose="020F0502020204030204" pitchFamily="34" charset="0"/>
              </a:rPr>
              <a:t>discurso do rombo é </a:t>
            </a:r>
            <a:r>
              <a:rPr lang="pt-BR" sz="2400" dirty="0" smtClean="0">
                <a:latin typeface="Calibri" panose="020F0502020204030204" pitchFamily="34" charset="0"/>
              </a:rPr>
              <a:t>falacioso</a:t>
            </a:r>
            <a:r>
              <a:rPr lang="pt-BR" sz="2400" dirty="0">
                <a:latin typeface="Calibri" panose="020F0502020204030204" pitchFamily="34" charset="0"/>
              </a:rPr>
              <a:t>;</a:t>
            </a:r>
            <a:r>
              <a:rPr lang="pt-BR" sz="2400" dirty="0" smtClean="0">
                <a:latin typeface="Calibri" panose="020F0502020204030204" pitchFamily="34" charset="0"/>
              </a:rPr>
              <a:t> não há déficit, </a:t>
            </a:r>
            <a:r>
              <a:rPr lang="pt-BR" sz="2400" dirty="0">
                <a:latin typeface="Calibri" panose="020F0502020204030204" pitchFamily="34" charset="0"/>
              </a:rPr>
              <a:t>o problema é que o governo não tem arcado com a parte que lhe cabe </a:t>
            </a:r>
            <a:r>
              <a:rPr lang="pt-BR" sz="2400" dirty="0" smtClean="0">
                <a:latin typeface="Calibri" panose="020F0502020204030204" pitchFamily="34" charset="0"/>
              </a:rPr>
              <a:t>no financiamento </a:t>
            </a:r>
            <a:r>
              <a:rPr lang="pt-BR" sz="2400" dirty="0">
                <a:latin typeface="Calibri" panose="020F0502020204030204" pitchFamily="34" charset="0"/>
              </a:rPr>
              <a:t>do </a:t>
            </a:r>
            <a:r>
              <a:rPr lang="pt-BR" sz="2400" dirty="0" smtClean="0">
                <a:latin typeface="Calibri" panose="020F0502020204030204" pitchFamily="34" charset="0"/>
              </a:rPr>
              <a:t>sistema previdenciário</a:t>
            </a:r>
          </a:p>
          <a:p>
            <a:endParaRPr lang="pt-BR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a </a:t>
            </a:r>
            <a:r>
              <a:rPr lang="pt-BR" sz="2400" dirty="0">
                <a:latin typeface="Calibri" panose="020F0502020204030204" pitchFamily="34" charset="0"/>
              </a:rPr>
              <a:t>Previdência ao redor do mundo é financiada pelo governo </a:t>
            </a:r>
            <a:r>
              <a:rPr lang="pt-BR" sz="2400" dirty="0" smtClean="0">
                <a:latin typeface="Calibri" panose="020F0502020204030204" pitchFamily="34" charset="0"/>
              </a:rPr>
              <a:t>(por </a:t>
            </a:r>
            <a:r>
              <a:rPr lang="pt-BR" sz="2400" dirty="0">
                <a:latin typeface="Calibri" panose="020F0502020204030204" pitchFamily="34" charset="0"/>
              </a:rPr>
              <a:t>meio </a:t>
            </a:r>
            <a:r>
              <a:rPr lang="pt-BR" sz="2400" dirty="0" smtClean="0">
                <a:latin typeface="Calibri" panose="020F0502020204030204" pitchFamily="34" charset="0"/>
              </a:rPr>
              <a:t>de tributos ), </a:t>
            </a:r>
            <a:r>
              <a:rPr lang="pt-BR" sz="2400" dirty="0">
                <a:latin typeface="Calibri" panose="020F0502020204030204" pitchFamily="34" charset="0"/>
              </a:rPr>
              <a:t>pelo empregador e pelo </a:t>
            </a:r>
            <a:r>
              <a:rPr lang="pt-BR" sz="2400" dirty="0" smtClean="0">
                <a:latin typeface="Calibri" panose="020F0502020204030204" pitchFamily="34" charset="0"/>
              </a:rPr>
              <a:t>trabalhador</a:t>
            </a:r>
          </a:p>
          <a:p>
            <a:endParaRPr lang="pt-BR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a</a:t>
            </a:r>
            <a:r>
              <a:rPr lang="pt-BR" sz="2400" dirty="0" smtClean="0">
                <a:latin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</a:rPr>
              <a:t>Constituição de </a:t>
            </a:r>
            <a:r>
              <a:rPr lang="pt-BR" sz="2400" dirty="0" smtClean="0">
                <a:latin typeface="Calibri" panose="020F0502020204030204" pitchFamily="34" charset="0"/>
              </a:rPr>
              <a:t>1988 inspirou-se nesses modelos e </a:t>
            </a:r>
            <a:r>
              <a:rPr lang="pt-BR" sz="2400" dirty="0">
                <a:latin typeface="Calibri" panose="020F0502020204030204" pitchFamily="34" charset="0"/>
              </a:rPr>
              <a:t>para o governo cumprir a </a:t>
            </a:r>
            <a:r>
              <a:rPr lang="pt-BR" sz="2400" dirty="0" smtClean="0">
                <a:latin typeface="Calibri" panose="020F0502020204030204" pitchFamily="34" charset="0"/>
              </a:rPr>
              <a:t>sua parte</a:t>
            </a:r>
            <a:r>
              <a:rPr lang="pt-BR" sz="2400" dirty="0">
                <a:latin typeface="Calibri" panose="020F0502020204030204" pitchFamily="34" charset="0"/>
              </a:rPr>
              <a:t>, foram criadas duas novas contribuições: a Contribuição Social para o </a:t>
            </a:r>
            <a:r>
              <a:rPr lang="pt-BR" sz="2400" dirty="0" smtClean="0">
                <a:latin typeface="Calibri" panose="020F0502020204030204" pitchFamily="34" charset="0"/>
              </a:rPr>
              <a:t>Financiamento da </a:t>
            </a:r>
            <a:r>
              <a:rPr lang="pt-BR" sz="2400" dirty="0">
                <a:latin typeface="Calibri" panose="020F0502020204030204" pitchFamily="34" charset="0"/>
              </a:rPr>
              <a:t>Seguridade Social (</a:t>
            </a:r>
            <a:r>
              <a:rPr lang="pt-BR" sz="2400" dirty="0" err="1">
                <a:latin typeface="Calibri" panose="020F0502020204030204" pitchFamily="34" charset="0"/>
              </a:rPr>
              <a:t>Cofins</a:t>
            </a:r>
            <a:r>
              <a:rPr lang="pt-BR" sz="2400" dirty="0">
                <a:latin typeface="Calibri" panose="020F0502020204030204" pitchFamily="34" charset="0"/>
              </a:rPr>
              <a:t>) e a Contribuição Social sobre o Lucro Líquido das </a:t>
            </a:r>
            <a:r>
              <a:rPr lang="pt-BR" sz="2400" dirty="0" smtClean="0">
                <a:latin typeface="Calibri" panose="020F0502020204030204" pitchFamily="34" charset="0"/>
              </a:rPr>
              <a:t>Empresas (CSLL), além das </a:t>
            </a:r>
            <a:r>
              <a:rPr lang="pt-BR" sz="2400" dirty="0">
                <a:latin typeface="Calibri" panose="020F0502020204030204" pitchFamily="34" charset="0"/>
              </a:rPr>
              <a:t>receitas de concursos de </a:t>
            </a:r>
            <a:r>
              <a:rPr lang="pt-BR" sz="2400" dirty="0" smtClean="0">
                <a:latin typeface="Calibri" panose="020F0502020204030204" pitchFamily="34" charset="0"/>
              </a:rPr>
              <a:t>prognóstico (loterias)</a:t>
            </a:r>
          </a:p>
        </p:txBody>
      </p:sp>
    </p:spTree>
    <p:extLst>
      <p:ext uri="{BB962C8B-B14F-4D97-AF65-F5344CB8AC3E}">
        <p14:creationId xmlns:p14="http://schemas.microsoft.com/office/powerpoint/2010/main" val="15063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3"/>
            <a:ext cx="770485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anose="020F0502020204030204" pitchFamily="34" charset="0"/>
              </a:rPr>
              <a:t>CRISE DOS SISTEMAS DE PROTEÇÃO SOCIAL E DA PREVIDÊNCIA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latin typeface="Calibri" panose="020F0502020204030204" pitchFamily="34" charset="0"/>
              </a:rPr>
              <a:t>ANOS 1970/80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Calibri" panose="020F0502020204030204" pitchFamily="34" charset="0"/>
              </a:rPr>
              <a:t>Crise do Capitalismo (Fordismo e </a:t>
            </a:r>
            <a:r>
              <a:rPr lang="pt-BR" sz="2400" dirty="0" err="1">
                <a:latin typeface="Calibri" panose="020F0502020204030204" pitchFamily="34" charset="0"/>
              </a:rPr>
              <a:t>Keynesianismo</a:t>
            </a:r>
            <a:r>
              <a:rPr lang="pt-BR" sz="24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Calibri" panose="020F0502020204030204" pitchFamily="34" charset="0"/>
              </a:rPr>
              <a:t>Crise </a:t>
            </a:r>
            <a:r>
              <a:rPr lang="pt-BR" sz="2400" dirty="0">
                <a:latin typeface="Calibri" panose="020F0502020204030204" pitchFamily="34" charset="0"/>
              </a:rPr>
              <a:t>do </a:t>
            </a:r>
            <a:r>
              <a:rPr lang="pt-BR" sz="2400" i="1" dirty="0" err="1">
                <a:latin typeface="Calibri" panose="020F0502020204030204" pitchFamily="34" charset="0"/>
              </a:rPr>
              <a:t>Wellfare</a:t>
            </a:r>
            <a:r>
              <a:rPr lang="pt-BR" sz="2400" i="1" dirty="0">
                <a:latin typeface="Calibri" panose="020F0502020204030204" pitchFamily="34" charset="0"/>
              </a:rPr>
              <a:t> </a:t>
            </a:r>
            <a:r>
              <a:rPr lang="pt-BR" sz="2400" i="1" dirty="0" err="1" smtClean="0">
                <a:latin typeface="Calibri" panose="020F0502020204030204" pitchFamily="34" charset="0"/>
              </a:rPr>
              <a:t>State</a:t>
            </a:r>
            <a:endParaRPr lang="pt-BR" sz="2400" i="1" dirty="0" smtClean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i="1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Crise do “Socialismo Real” -  queda do Muro de Berlin 1989</a:t>
            </a:r>
            <a:endParaRPr lang="pt-BR" sz="2400" dirty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Calibri" panose="020F0502020204030204" pitchFamily="34" charset="0"/>
              </a:rPr>
              <a:t>Pós-Fordismo – reestruturação produtiva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Calibri" panose="020F0502020204030204" pitchFamily="34" charset="0"/>
              </a:rPr>
              <a:t>Queda nos ganhos de produtividade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Calibri" panose="020F0502020204030204" pitchFamily="34" charset="0"/>
              </a:rPr>
              <a:t>Flexibilização e precarização do </a:t>
            </a:r>
            <a:r>
              <a:rPr lang="pt-BR" sz="2400" dirty="0" smtClean="0">
                <a:latin typeface="Calibri" panose="020F0502020204030204" pitchFamily="34" charset="0"/>
              </a:rPr>
              <a:t>trabalho</a:t>
            </a:r>
          </a:p>
          <a:p>
            <a:pPr>
              <a:defRPr/>
            </a:pPr>
            <a:endParaRPr lang="pt-BR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80142"/>
            <a:ext cx="78488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desde 1989 (governo Sarney), o Ministério da Previdência e Assistência Social não contabiliza essas duas contribuições como fontes de financiamento da Previdência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Social</a:t>
            </a:r>
          </a:p>
          <a:p>
            <a:pPr lvl="0"/>
            <a:endParaRPr lang="pt-BR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o suposto rombo é ocasionado pelo não cumprimento, por parte do Estado, daquilo que determina o artigo 195 da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Constituição</a:t>
            </a:r>
          </a:p>
          <a:p>
            <a:pPr lvl="0"/>
            <a:endParaRPr lang="pt-BR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por trás da narrativa do déficit está um discurso ideológico, que não teria bases na realidade</a:t>
            </a:r>
            <a:r>
              <a:rPr lang="pt-BR" sz="2400" dirty="0" smtClean="0"/>
              <a:t>:</a:t>
            </a:r>
            <a:r>
              <a:rPr lang="pt-BR" sz="2400" dirty="0"/>
              <a:t>	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911617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400" i="1" dirty="0">
                <a:solidFill>
                  <a:prstClr val="black"/>
                </a:solidFill>
              </a:rPr>
              <a:t>“Quando essas receitas são computadas, obtém-se</a:t>
            </a: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superávit </a:t>
            </a:r>
            <a:r>
              <a:rPr lang="pt-BR" sz="2400" i="1" dirty="0">
                <a:solidFill>
                  <a:prstClr val="black"/>
                </a:solidFill>
              </a:rPr>
              <a:t>de, por exemplo, R$ 68 bilhões em </a:t>
            </a:r>
            <a:r>
              <a:rPr lang="pt-BR" sz="2400" i="1" dirty="0" smtClean="0">
                <a:solidFill>
                  <a:prstClr val="black"/>
                </a:solidFill>
              </a:rPr>
              <a:t>2013 (déficit = 51 bi) </a:t>
            </a:r>
            <a:r>
              <a:rPr lang="pt-BR" sz="2400" i="1" dirty="0">
                <a:solidFill>
                  <a:prstClr val="black"/>
                </a:solidFill>
              </a:rPr>
              <a:t>e de R$ 56 </a:t>
            </a:r>
            <a:r>
              <a:rPr lang="pt-BR" sz="2400" i="1" dirty="0" smtClean="0">
                <a:solidFill>
                  <a:prstClr val="black"/>
                </a:solidFill>
              </a:rPr>
              <a:t>bilhões </a:t>
            </a:r>
            <a:r>
              <a:rPr lang="pt-BR" sz="2400" i="1" dirty="0">
                <a:solidFill>
                  <a:prstClr val="black"/>
                </a:solidFill>
              </a:rPr>
              <a:t>em </a:t>
            </a:r>
            <a:r>
              <a:rPr lang="pt-BR" sz="2400" i="1" dirty="0" smtClean="0">
                <a:solidFill>
                  <a:prstClr val="black"/>
                </a:solidFill>
              </a:rPr>
              <a:t>2014 (déficit = 56 bi). </a:t>
            </a:r>
            <a:r>
              <a:rPr lang="pt-BR" sz="2400" i="1" dirty="0">
                <a:solidFill>
                  <a:prstClr val="black"/>
                </a:solidFill>
              </a:rPr>
              <a:t>Mas essa informação não é repassada para a </a:t>
            </a:r>
            <a:r>
              <a:rPr lang="pt-BR" sz="2400" i="1" dirty="0" smtClean="0">
                <a:solidFill>
                  <a:prstClr val="black"/>
                </a:solidFill>
              </a:rPr>
              <a:t>população</a:t>
            </a:r>
            <a:r>
              <a:rPr lang="pt-BR" sz="2400" i="1" dirty="0">
                <a:solidFill>
                  <a:prstClr val="black"/>
                </a:solidFill>
              </a:rPr>
              <a:t>, que fica com a noção de que o sistema enfrenta  uma </a:t>
            </a:r>
            <a:r>
              <a:rPr lang="pt-BR" sz="2400" i="1" dirty="0" smtClean="0">
                <a:solidFill>
                  <a:prstClr val="black"/>
                </a:solidFill>
              </a:rPr>
              <a:t>crise </a:t>
            </a:r>
            <a:r>
              <a:rPr lang="pt-BR" sz="2400" i="1" dirty="0">
                <a:solidFill>
                  <a:prstClr val="black"/>
                </a:solidFill>
              </a:rPr>
              <a:t>de grandes </a:t>
            </a:r>
            <a:r>
              <a:rPr lang="pt-BR" sz="2400" i="1" dirty="0" smtClean="0">
                <a:solidFill>
                  <a:prstClr val="black"/>
                </a:solidFill>
              </a:rPr>
              <a:t>proporções</a:t>
            </a:r>
            <a:r>
              <a:rPr lang="pt-BR" sz="2400" i="1" dirty="0">
                <a:solidFill>
                  <a:prstClr val="black"/>
                </a:solidFill>
              </a:rPr>
              <a:t>...” </a:t>
            </a:r>
            <a:r>
              <a:rPr lang="pt-BR" sz="2000" dirty="0">
                <a:solidFill>
                  <a:prstClr val="black"/>
                </a:solidFill>
              </a:rPr>
              <a:t>(Denise Gentil)</a:t>
            </a:r>
          </a:p>
          <a:p>
            <a:pPr lvl="0"/>
            <a:endParaRPr lang="pt-BR" sz="2400" i="1" dirty="0">
              <a:solidFill>
                <a:prstClr val="black"/>
              </a:solidFill>
            </a:endParaRP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“</a:t>
            </a:r>
            <a:r>
              <a:rPr lang="pt-BR" sz="2400" i="1" dirty="0">
                <a:solidFill>
                  <a:prstClr val="black"/>
                </a:solidFill>
              </a:rPr>
              <a:t>É fruto da desonestidade intelectual de muitos</a:t>
            </a: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especialistas que estão do lado dos detentores da riqueza</a:t>
            </a: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financeira (...) Eles jamais aceitaram os artigos 194 e 195 da 	Constituição, que definem o que é Seguridade</a:t>
            </a:r>
            <a:r>
              <a:rPr lang="pt-BR" sz="24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pt-BR" sz="2400" i="1" dirty="0" smtClean="0">
                <a:solidFill>
                  <a:prstClr val="black"/>
                </a:solidFill>
                <a:latin typeface="Times New Roman"/>
              </a:rPr>
              <a:t>e a vinculação de recursos  para financiá-la</a:t>
            </a:r>
            <a:r>
              <a:rPr lang="pt-BR" sz="2400" dirty="0" smtClean="0">
                <a:solidFill>
                  <a:prstClr val="black"/>
                </a:solidFill>
                <a:latin typeface="Times New Roman"/>
              </a:rPr>
              <a:t>”</a:t>
            </a:r>
            <a:r>
              <a:rPr lang="pt-BR" sz="2400" i="1" dirty="0" smtClean="0">
                <a:solidFill>
                  <a:prstClr val="black"/>
                </a:solidFill>
              </a:rPr>
              <a:t> . </a:t>
            </a:r>
            <a:r>
              <a:rPr lang="pt-BR" sz="2000" dirty="0" smtClean="0">
                <a:solidFill>
                  <a:prstClr val="black"/>
                </a:solidFill>
              </a:rPr>
              <a:t>(Eduardo </a:t>
            </a:r>
            <a:r>
              <a:rPr lang="pt-BR" sz="2000" dirty="0" err="1" smtClean="0">
                <a:solidFill>
                  <a:prstClr val="black"/>
                </a:solidFill>
              </a:rPr>
              <a:t>Fagnani</a:t>
            </a:r>
            <a:r>
              <a:rPr lang="pt-BR" sz="2000" dirty="0" smtClean="0">
                <a:solidFill>
                  <a:prstClr val="black"/>
                </a:solidFill>
              </a:rPr>
              <a:t>)</a:t>
            </a:r>
            <a:r>
              <a:rPr lang="pt-BR" sz="2400" i="1" dirty="0" smtClean="0">
                <a:solidFill>
                  <a:prstClr val="black"/>
                </a:solidFill>
              </a:rPr>
              <a:t>  </a:t>
            </a:r>
            <a:endParaRPr lang="pt-BR" sz="2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81869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A hora não é de abatimento, mas </a:t>
            </a:r>
          </a:p>
          <a:p>
            <a:pPr algn="ctr"/>
            <a:endParaRPr lang="pt-BR" sz="3600" b="1" dirty="0"/>
          </a:p>
          <a:p>
            <a:pPr algn="ctr"/>
            <a:r>
              <a:rPr lang="pt-BR" sz="3600" b="1" dirty="0" smtClean="0"/>
              <a:t>de  mobilização e participação!</a:t>
            </a:r>
          </a:p>
          <a:p>
            <a:pPr algn="ctr"/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26771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476672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latin typeface="Calibri" panose="020F0502020204030204" pitchFamily="34" charset="0"/>
              </a:rPr>
              <a:t>RESPOSTAS</a:t>
            </a:r>
          </a:p>
          <a:p>
            <a:pPr algn="ctr">
              <a:defRPr/>
            </a:pPr>
            <a:endParaRPr lang="pt-BR" sz="24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 err="1" smtClean="0">
                <a:latin typeface="Calibri" panose="020F0502020204030204" pitchFamily="34" charset="0"/>
              </a:rPr>
              <a:t>Desterritorialização</a:t>
            </a:r>
            <a:r>
              <a:rPr lang="pt-BR" sz="2400" dirty="0" smtClean="0">
                <a:latin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</a:rPr>
              <a:t>do </a:t>
            </a:r>
            <a:r>
              <a:rPr lang="pt-BR" sz="2400" dirty="0" smtClean="0">
                <a:latin typeface="Calibri" panose="020F0502020204030204" pitchFamily="34" charset="0"/>
              </a:rPr>
              <a:t>capital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Calibri" panose="020F0502020204030204" pitchFamily="34" charset="0"/>
              </a:rPr>
              <a:t>Reorganização da acumulação do capital com base no lucro </a:t>
            </a:r>
            <a:r>
              <a:rPr lang="pt-BR" sz="2400" dirty="0" smtClean="0">
                <a:latin typeface="Calibri" panose="020F0502020204030204" pitchFamily="34" charset="0"/>
              </a:rPr>
              <a:t>financeiro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Reavivamento das teses conservadoras do “excesso de demandas democráticas do Estado de Bem Estar Social”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Ascensão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do pensamento e politicas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neoliberais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Retomada de Governos Conservadores (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Tatcherismo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- 1979;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Reaganomics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1980)</a:t>
            </a: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59632" y="836712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OS QUATRO CHOQUES FATAIS</a:t>
            </a:r>
          </a:p>
          <a:p>
            <a:pPr lvl="0" algn="ctr">
              <a:defRPr/>
            </a:pP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Recessão da Economia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Mundial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Elevação das taxas de juros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internacionais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Interrupção do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financiamento externo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Deterioração dos termos 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troca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6014" y="980728"/>
            <a:ext cx="7200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Ajuste macroeconômico </a:t>
            </a:r>
            <a:endParaRPr lang="pt-BR" sz="28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lenta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desativação dos aparatos de seguridade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social Reformas das legislações trabalhistas; reformas previdenciárias; reformas dos sistemas de saúde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reestruturação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industrial dos países centrais </a:t>
            </a: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transferência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industrial/desindustrialização dos países periféricos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0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99592" y="5486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REFORMA DO ESTADO</a:t>
            </a:r>
            <a:endParaRPr lang="pt-BR" sz="2800" b="1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1484784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Agências internacionais lideradas pelo  Banco Mundial e FMI, propunham as reformas em dois blocos: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REFORMAS DE PRIMEIRA GERAÇÃO – privatização das atividades produtivas e serviços essenciais;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REFORMAS DE SEGUNDA GERAÇÃO – reestruturação, com fortalecimento da ação privada, dos sistemas de proteção social (previdência, saúde e assistência social)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Reformas do Estado encontraram notória resistência nos países em que foram realizadas. Foram avançando à medida em que suplantavam as resistências.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4868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Calibri" panose="020F0502020204030204" pitchFamily="34" charset="0"/>
              </a:rPr>
              <a:t>REFORMA DO ESTADO</a:t>
            </a:r>
            <a:endParaRPr lang="pt-BR" sz="3600" b="1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6961" y="1340768"/>
            <a:ext cx="73448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Calibri" panose="020F0502020204030204" pitchFamily="34" charset="0"/>
              </a:rPr>
              <a:t>Proposta das Agências Internacionais Saúde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3 Eixos: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1- Pacote Básico de serviços a ser oferecido à população em geral; fora dele – oferta do setor privado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População pobre – programas seletivos e focalizados.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2- Flexibilização das estruturas de prestação de serviços com maior participação do mercado – alternativas mistas público/privado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3- Compartilhamento de gastos e responsabilidades com os níveis subnacionais.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4868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Calibri" panose="020F0502020204030204" pitchFamily="34" charset="0"/>
              </a:rPr>
              <a:t>REFORMA DO ESTADO BRASILEIRO</a:t>
            </a:r>
            <a:endParaRPr lang="pt-BR" sz="3600" b="1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1628800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O modelo de desenvolvimento do Regime Militar (associado-dependente), tinha por base o endividamento externo (desenvolvimento por endividamento)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 Crise e seus choques     escassez de dinheiro no mercado e elevação  dos juros     aumento da dívida do país 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      CRISE FISCAL DO ESTADO  (previdência, saúde, políticas públicas)     REFORMAS DE 1ª E 2ª GERAÇÕES </a:t>
            </a: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5" name="Seta entalhada para a direita 4"/>
          <p:cNvSpPr/>
          <p:nvPr/>
        </p:nvSpPr>
        <p:spPr>
          <a:xfrm>
            <a:off x="3707904" y="328498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entalhada para a direita 5"/>
          <p:cNvSpPr/>
          <p:nvPr/>
        </p:nvSpPr>
        <p:spPr>
          <a:xfrm>
            <a:off x="3419872" y="364502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entalhada para a direita 6"/>
          <p:cNvSpPr/>
          <p:nvPr/>
        </p:nvSpPr>
        <p:spPr>
          <a:xfrm>
            <a:off x="1073104" y="436510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entalhada para a direita 7"/>
          <p:cNvSpPr/>
          <p:nvPr/>
        </p:nvSpPr>
        <p:spPr>
          <a:xfrm>
            <a:off x="2195736" y="472514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5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911</TotalTime>
  <Words>2258</Words>
  <Application>Microsoft Office PowerPoint</Application>
  <PresentationFormat>Apresentação na tela (4:3)</PresentationFormat>
  <Paragraphs>251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Executivo</vt:lpstr>
      <vt:lpstr>FÓRUM INTERSINDICAL SAÚDE- TRABALHO –DIREITO  A CRISE DA PREVIDÊNCIA SOCIAL E A PERDA DE DIREITOS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Jairo</dc:creator>
  <cp:lastModifiedBy>Jairo</cp:lastModifiedBy>
  <cp:revision>160</cp:revision>
  <dcterms:created xsi:type="dcterms:W3CDTF">2015-05-14T00:55:38Z</dcterms:created>
  <dcterms:modified xsi:type="dcterms:W3CDTF">2016-06-03T10:34:40Z</dcterms:modified>
</cp:coreProperties>
</file>