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slides/slide14.xml" ContentType="application/vnd.openxmlformats-officedocument.presentationml.slide+xml"/>
  <Override PartName="/ppt/diagrams/colors1.xml" ContentType="application/vnd.openxmlformats-officedocument.drawingml.diagramColors+xml"/>
  <Default Extension="xml" ContentType="application/xml"/>
  <Override PartName="/ppt/tags/tag16.xml" ContentType="application/vnd.openxmlformats-officedocument.presentationml.tags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tags/tag23.xml" ContentType="application/vnd.openxmlformats-officedocument.presentationml.tag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tags/tag14.xml" ContentType="application/vnd.openxmlformats-officedocument.presentationml.tags+xml"/>
  <Override PartName="/ppt/tags/tag9.xml" ContentType="application/vnd.openxmlformats-officedocument.presentationml.tags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2.xml" ContentType="application/vnd.openxmlformats-officedocument.drawingml.diagramStyle+xml"/>
  <Override PartName="/ppt/tags/tag13.xml" ContentType="application/vnd.openxmlformats-officedocument.presentationml.tags+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colors2.xml" ContentType="application/vnd.openxmlformats-officedocument.drawingml.diagramColor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tags/tag5.xml" ContentType="application/vnd.openxmlformats-officedocument.presentationml.tag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84" r:id="rId4"/>
    <p:sldId id="264" r:id="rId5"/>
    <p:sldId id="262" r:id="rId6"/>
    <p:sldId id="285" r:id="rId7"/>
    <p:sldId id="263" r:id="rId8"/>
    <p:sldId id="272" r:id="rId9"/>
    <p:sldId id="273" r:id="rId10"/>
    <p:sldId id="282" r:id="rId11"/>
    <p:sldId id="274" r:id="rId12"/>
    <p:sldId id="267" r:id="rId13"/>
    <p:sldId id="268" r:id="rId14"/>
    <p:sldId id="28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992832F5-EA01-48E5-B403-87E193F50680}">
          <p14:sldIdLst>
            <p14:sldId id="259"/>
            <p14:sldId id="261"/>
            <p14:sldId id="284"/>
            <p14:sldId id="264"/>
          </p14:sldIdLst>
        </p14:section>
        <p14:section name="Project Overview" id="{087866C3-7028-482C-8D34-6BF5363FBD75}">
          <p14:sldIdLst>
            <p14:sldId id="262"/>
            <p14:sldId id="285"/>
            <p14:sldId id="263"/>
            <p14:sldId id="272"/>
            <p14:sldId id="273"/>
            <p14:sldId id="282"/>
          </p14:sldIdLst>
        </p14:section>
        <p14:section name="Status Update" id="{521DEF98-8796-4632-831A-16252E9A6054}">
          <p14:sldIdLst>
            <p14:sldId id="274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>
            <p14:sldId id="267"/>
            <p14:sldId id="268"/>
            <p14:sldId id="283"/>
          </p14:sldIdLst>
        </p14:section>
        <p14:section name="Appendix" id="{E35CCD6A-2288-476E-BC93-C75323AE1F32}">
          <p14:sldIdLst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48189" autoAdjust="0"/>
    <p:restoredTop sz="66634" autoAdjust="0"/>
  </p:normalViewPr>
  <p:slideViewPr>
    <p:cSldViewPr>
      <p:cViewPr varScale="1">
        <p:scale>
          <a:sx n="64" d="100"/>
          <a:sy n="64" d="100"/>
        </p:scale>
        <p:origin x="-1256" y="-10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 dirty="0" smtClean="0"/>
            <a:t>INDC – “</a:t>
          </a:r>
          <a:r>
            <a:rPr lang="en-US" sz="2000" dirty="0" err="1" smtClean="0"/>
            <a:t>Sessão</a:t>
          </a:r>
          <a:r>
            <a:rPr lang="en-US" sz="2000" dirty="0" smtClean="0"/>
            <a:t> </a:t>
          </a:r>
          <a:r>
            <a:rPr lang="en-US" sz="2000" dirty="0" err="1" smtClean="0"/>
            <a:t>Clínica</a:t>
          </a:r>
          <a:r>
            <a:rPr lang="en-US" sz="2000" dirty="0" smtClean="0"/>
            <a:t>”: o </a:t>
          </a:r>
          <a:r>
            <a:rPr lang="en-US" sz="2000" dirty="0" err="1" smtClean="0"/>
            <a:t>que</a:t>
          </a:r>
          <a:r>
            <a:rPr lang="en-US" sz="2000" dirty="0" smtClean="0"/>
            <a:t> </a:t>
          </a:r>
          <a:r>
            <a:rPr lang="en-US" sz="2000" dirty="0" err="1" smtClean="0"/>
            <a:t>não</a:t>
          </a:r>
          <a:r>
            <a:rPr lang="en-US" sz="2000" dirty="0" smtClean="0"/>
            <a:t> se </a:t>
          </a:r>
          <a:r>
            <a:rPr lang="en-US" sz="2000" dirty="0" err="1" smtClean="0"/>
            <a:t>aprende</a:t>
          </a:r>
          <a:r>
            <a:rPr lang="en-US" sz="2000" dirty="0" smtClean="0"/>
            <a:t> </a:t>
          </a:r>
          <a:r>
            <a:rPr lang="en-US" sz="2000" dirty="0" err="1" smtClean="0"/>
            <a:t>na</a:t>
          </a:r>
          <a:r>
            <a:rPr lang="en-US" sz="2000" dirty="0" smtClean="0"/>
            <a:t> </a:t>
          </a:r>
          <a:r>
            <a:rPr lang="en-US" sz="2000" dirty="0" err="1" smtClean="0"/>
            <a:t>formação</a:t>
          </a:r>
          <a:r>
            <a:rPr lang="en-US" sz="2000" dirty="0" smtClean="0"/>
            <a:t> </a:t>
          </a:r>
          <a:r>
            <a:rPr lang="en-US" sz="2000" dirty="0" err="1" smtClean="0"/>
            <a:t>médica</a:t>
          </a:r>
          <a:r>
            <a:rPr lang="en-US" sz="2000" dirty="0" smtClean="0"/>
            <a:t> (1980)</a:t>
          </a:r>
          <a:endParaRPr lang="en-US" sz="2000" dirty="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en-US" sz="2000" dirty="0" smtClean="0"/>
            <a:t>CPPII/HNPI – </a:t>
          </a:r>
          <a:r>
            <a:rPr lang="en-US" sz="2000" dirty="0" err="1" smtClean="0"/>
            <a:t>Enfermaria</a:t>
          </a:r>
          <a:r>
            <a:rPr lang="en-US" sz="2000" dirty="0" smtClean="0"/>
            <a:t> e </a:t>
          </a:r>
          <a:r>
            <a:rPr lang="en-US" sz="2000" dirty="0" err="1" smtClean="0"/>
            <a:t>Ambulatório</a:t>
          </a:r>
          <a:r>
            <a:rPr lang="en-US" sz="2000" dirty="0" smtClean="0"/>
            <a:t>: </a:t>
          </a:r>
          <a:r>
            <a:rPr lang="en-US" sz="2000" dirty="0" err="1" smtClean="0"/>
            <a:t>encontro</a:t>
          </a:r>
          <a:r>
            <a:rPr lang="en-US" sz="2000" dirty="0" smtClean="0"/>
            <a:t> </a:t>
          </a:r>
          <a:r>
            <a:rPr lang="en-US" sz="2000" dirty="0" err="1" smtClean="0"/>
            <a:t>famílias</a:t>
          </a:r>
          <a:r>
            <a:rPr lang="en-US" sz="2000" dirty="0" smtClean="0"/>
            <a:t> (1985)</a:t>
          </a:r>
          <a:endParaRPr lang="en-US" sz="2000" dirty="0"/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en-US" sz="240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 dirty="0" smtClean="0"/>
            <a:t>BANCROFT/PEOPLE FIRST/GERGEN: </a:t>
          </a:r>
          <a:r>
            <a:rPr lang="en-US" sz="2000" dirty="0" err="1" smtClean="0"/>
            <a:t>conhecendo</a:t>
          </a:r>
          <a:r>
            <a:rPr lang="en-US" sz="2000" dirty="0" smtClean="0"/>
            <a:t> a </a:t>
          </a:r>
          <a:r>
            <a:rPr lang="en-US" sz="2000" dirty="0" err="1" smtClean="0"/>
            <a:t>construção</a:t>
          </a:r>
          <a:r>
            <a:rPr lang="en-US" sz="2000" dirty="0" smtClean="0"/>
            <a:t> social (1989/1991)</a:t>
          </a:r>
          <a:endParaRPr lang="en-US" sz="2000" dirty="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 dirty="0" smtClean="0"/>
            <a:t>CPPII/</a:t>
          </a:r>
          <a:r>
            <a:rPr lang="en-US" sz="2000" dirty="0" err="1" smtClean="0"/>
            <a:t>Congresso</a:t>
          </a:r>
          <a:r>
            <a:rPr lang="en-US" sz="2000" dirty="0" smtClean="0"/>
            <a:t> </a:t>
          </a:r>
          <a:r>
            <a:rPr lang="en-US" sz="2000" dirty="0" err="1" smtClean="0"/>
            <a:t>Interno</a:t>
          </a:r>
          <a:r>
            <a:rPr lang="en-US" sz="2000" dirty="0" smtClean="0"/>
            <a:t>/</a:t>
          </a:r>
          <a:r>
            <a:rPr lang="en-US" sz="2000" dirty="0" err="1" smtClean="0"/>
            <a:t>Programa</a:t>
          </a:r>
          <a:r>
            <a:rPr lang="en-US" sz="2000" dirty="0" smtClean="0"/>
            <a:t> Centro </a:t>
          </a:r>
          <a:r>
            <a:rPr lang="en-US" sz="2000" dirty="0" err="1" smtClean="0"/>
            <a:t>Comunitário</a:t>
          </a:r>
          <a:r>
            <a:rPr lang="en-US" sz="2000" dirty="0" smtClean="0"/>
            <a:t> (</a:t>
          </a:r>
          <a:r>
            <a:rPr lang="en-US" sz="2000" dirty="0" err="1" smtClean="0"/>
            <a:t>Projeto</a:t>
          </a:r>
          <a:r>
            <a:rPr lang="en-US" sz="2000" dirty="0" smtClean="0"/>
            <a:t> </a:t>
          </a:r>
          <a:r>
            <a:rPr lang="en-US" sz="2000" dirty="0" err="1" smtClean="0"/>
            <a:t>Vidas</a:t>
          </a:r>
          <a:r>
            <a:rPr lang="en-US" sz="2000" dirty="0" smtClean="0"/>
            <a:t>; </a:t>
          </a:r>
          <a:r>
            <a:rPr lang="en-US" sz="2000" dirty="0" err="1" smtClean="0"/>
            <a:t>Rádio</a:t>
          </a:r>
          <a:r>
            <a:rPr lang="en-US" sz="2000" dirty="0" smtClean="0"/>
            <a:t> </a:t>
          </a:r>
          <a:r>
            <a:rPr lang="en-US" sz="2000" dirty="0" err="1" smtClean="0"/>
            <a:t>Revolução</a:t>
          </a:r>
          <a:r>
            <a:rPr lang="en-US" sz="2000" dirty="0" smtClean="0"/>
            <a:t>, </a:t>
          </a:r>
          <a:r>
            <a:rPr lang="en-US" sz="2000" dirty="0" err="1" smtClean="0"/>
            <a:t>etc</a:t>
          </a:r>
          <a:r>
            <a:rPr lang="en-US" sz="2000" dirty="0" smtClean="0"/>
            <a:t>) (1992-2002)</a:t>
          </a:r>
          <a:endParaRPr lang="en-US" sz="2000" dirty="0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66716-32A8-5847-B884-D009490A076A}" type="pres">
      <dgm:prSet presAssocID="{5175B6B0-3CA6-4535-A09B-108E0999A356}" presName="bullet4b" presStyleLbl="node1" presStyleIdx="1" presStyleCnt="4"/>
      <dgm:spPr/>
    </dgm:pt>
    <dgm:pt modelId="{06985B16-4262-5645-A978-1DEBCA54D8D4}" type="pres">
      <dgm:prSet presAssocID="{5175B6B0-3CA6-4535-A09B-108E0999A356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9C94D-D2A4-4464-8383-D3C12F8B2538}" type="pres">
      <dgm:prSet presAssocID="{A75DE5EA-0E88-4A1C-B1EA-B4EE477D7AA1}" presName="bullet4c" presStyleLbl="node1" presStyleIdx="2" presStyleCnt="4" custLinFactNeighborX="18871" custLinFactNeighborY="8080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0E524557-5C14-3A44-8BEA-91D00C6D3F95}" type="presOf" srcId="{1982B446-3706-4711-A6F1-3DC4DFE59A3A}" destId="{DB2CD8C7-A5B3-49A1-81CC-0EEDDDF3DB4E}" srcOrd="0" destOrd="0" presId="urn:microsoft.com/office/officeart/2005/8/layout/arrow2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345AD6EC-90F1-4BA3-A053-C21366541189}" srcId="{455C831A-CCF5-4391-A2BE-9DF065D37587}" destId="{5175B6B0-3CA6-4535-A09B-108E0999A356}" srcOrd="1" destOrd="0" parTransId="{ECD96492-1092-4631-A208-D9A5DA08372E}" sibTransId="{F900535F-E882-46D4-B632-4B8ACBE851E4}"/>
    <dgm:cxn modelId="{87ECFD6E-E99A-B34C-B193-C13472235ECC}" type="presOf" srcId="{A75DE5EA-0E88-4A1C-B1EA-B4EE477D7AA1}" destId="{5E71A06C-9747-4CAE-BA21-E9C2A4D6678D}" srcOrd="0" destOrd="0" presId="urn:microsoft.com/office/officeart/2005/8/layout/arrow2"/>
    <dgm:cxn modelId="{8532CE8D-E43C-594F-8EE8-05194AA4F211}" type="presOf" srcId="{5175B6B0-3CA6-4535-A09B-108E0999A356}" destId="{06985B16-4262-5645-A978-1DEBCA54D8D4}" srcOrd="0" destOrd="0" presId="urn:microsoft.com/office/officeart/2005/8/layout/arrow2"/>
    <dgm:cxn modelId="{2CFF4A82-3FED-534A-85B4-AFF8B293B367}" type="presOf" srcId="{1E3A074B-8EC3-4AC7-ADB8-C53A583CA2D1}" destId="{48F9B62B-8095-40B1-882D-7B164B0C8B69}" srcOrd="0" destOrd="0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F9286AEE-A1A5-8C4C-BCC8-13004FB8A095}" type="presParOf" srcId="{E220828C-C958-4FCF-B52F-02D7F5D17607}" destId="{4566E19C-2577-409E-A34A-BB8B091D39D1}" srcOrd="1" destOrd="0" presId="urn:microsoft.com/office/officeart/2005/8/layout/arrow2"/>
    <dgm:cxn modelId="{53FFF5B6-AC6B-6748-B4B7-80A8132365D5}" type="presParOf" srcId="{4566E19C-2577-409E-A34A-BB8B091D39D1}" destId="{A94E7C76-C16F-47F1-B4F1-C2CF2270A7E9}" srcOrd="0" destOrd="0" presId="urn:microsoft.com/office/officeart/2005/8/layout/arrow2"/>
    <dgm:cxn modelId="{D60E6463-DD56-D04F-A407-2009991382C3}" type="presParOf" srcId="{4566E19C-2577-409E-A34A-BB8B091D39D1}" destId="{48F9B62B-8095-40B1-882D-7B164B0C8B69}" srcOrd="1" destOrd="0" presId="urn:microsoft.com/office/officeart/2005/8/layout/arrow2"/>
    <dgm:cxn modelId="{327F11A2-03D4-3F48-8DB4-CBC5C243245D}" type="presParOf" srcId="{4566E19C-2577-409E-A34A-BB8B091D39D1}" destId="{F6966716-32A8-5847-B884-D009490A076A}" srcOrd="2" destOrd="0" presId="urn:microsoft.com/office/officeart/2005/8/layout/arrow2"/>
    <dgm:cxn modelId="{DED826B3-1068-6846-A9BA-CD720E2A5231}" type="presParOf" srcId="{4566E19C-2577-409E-A34A-BB8B091D39D1}" destId="{06985B16-4262-5645-A978-1DEBCA54D8D4}" srcOrd="3" destOrd="0" presId="urn:microsoft.com/office/officeart/2005/8/layout/arrow2"/>
    <dgm:cxn modelId="{224B3E95-F38F-614E-988F-FD1B91567A2B}" type="presParOf" srcId="{4566E19C-2577-409E-A34A-BB8B091D39D1}" destId="{8D49C94D-D2A4-4464-8383-D3C12F8B2538}" srcOrd="4" destOrd="0" presId="urn:microsoft.com/office/officeart/2005/8/layout/arrow2"/>
    <dgm:cxn modelId="{73A5E782-256E-8D4C-A496-3269B8BDE80A}" type="presParOf" srcId="{4566E19C-2577-409E-A34A-BB8B091D39D1}" destId="{5E71A06C-9747-4CAE-BA21-E9C2A4D6678D}" srcOrd="5" destOrd="0" presId="urn:microsoft.com/office/officeart/2005/8/layout/arrow2"/>
    <dgm:cxn modelId="{9D49C2B0-BAC8-3A49-B21F-2F154D8D408F}" type="presParOf" srcId="{4566E19C-2577-409E-A34A-BB8B091D39D1}" destId="{A9227355-A6E4-4C01-AB6A-08B68C0ABB91}" srcOrd="6" destOrd="0" presId="urn:microsoft.com/office/officeart/2005/8/layout/arrow2"/>
    <dgm:cxn modelId="{BC689FEC-B90B-5F46-8B30-F2D7B3333591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en-US" sz="1800" dirty="0" err="1" smtClean="0"/>
            <a:t>Política</a:t>
          </a:r>
          <a:r>
            <a:rPr lang="en-US" sz="1800" dirty="0" smtClean="0"/>
            <a:t> </a:t>
          </a:r>
          <a:r>
            <a:rPr lang="en-US" sz="1800" dirty="0" err="1" smtClean="0"/>
            <a:t>AcessIN</a:t>
          </a:r>
          <a:endParaRPr lang="en-US" sz="1800" dirty="0"/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en-US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en-US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en-US" sz="1600" dirty="0" err="1" smtClean="0"/>
            <a:t>Apoio</a:t>
          </a:r>
          <a:r>
            <a:rPr lang="en-US" sz="1600" dirty="0" smtClean="0"/>
            <a:t> </a:t>
          </a:r>
        </a:p>
        <a:p>
          <a:r>
            <a:rPr lang="en-US" sz="1600" dirty="0" smtClean="0"/>
            <a:t>da </a:t>
          </a:r>
          <a:r>
            <a:rPr lang="en-US" sz="1600" dirty="0" err="1" smtClean="0"/>
            <a:t>Presidência</a:t>
          </a:r>
          <a:r>
            <a:rPr lang="en-US" sz="1600" dirty="0" smtClean="0"/>
            <a:t> Fiocruz</a:t>
          </a:r>
          <a:endParaRPr lang="en-US" sz="1600" dirty="0"/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en-US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en-US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en-US" sz="1800" spc="-10" baseline="0" dirty="0" err="1" smtClean="0"/>
            <a:t>Formação</a:t>
          </a:r>
          <a:r>
            <a:rPr lang="en-US" sz="1800" spc="-10" baseline="0" dirty="0" smtClean="0"/>
            <a:t> </a:t>
          </a:r>
          <a:r>
            <a:rPr lang="en-US" sz="1800" spc="-10" baseline="0" dirty="0" err="1" smtClean="0"/>
            <a:t>Recursos</a:t>
          </a:r>
          <a:r>
            <a:rPr lang="en-US" sz="1800" spc="-10" baseline="0" dirty="0" smtClean="0"/>
            <a:t> </a:t>
          </a:r>
          <a:r>
            <a:rPr lang="en-US" sz="1800" spc="-10" baseline="0" dirty="0" err="1" smtClean="0"/>
            <a:t>Humanos</a:t>
          </a:r>
          <a:endParaRPr lang="en-US" sz="1800" spc="-10" baseline="0" dirty="0"/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en-US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en-US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en-US" sz="1800" dirty="0" err="1" smtClean="0"/>
            <a:t>Apoio</a:t>
          </a:r>
          <a:r>
            <a:rPr lang="en-US" sz="1800" dirty="0" smtClean="0"/>
            <a:t> da </a:t>
          </a:r>
          <a:r>
            <a:rPr lang="en-US" sz="1800" dirty="0" err="1" smtClean="0"/>
            <a:t>Sociedade</a:t>
          </a:r>
          <a:endParaRPr lang="en-US" sz="1800" dirty="0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en-US"/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en-US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en-US" sz="1600" dirty="0" err="1" smtClean="0"/>
            <a:t>Orçamento</a:t>
          </a:r>
          <a:endParaRPr lang="en-US" sz="1600" dirty="0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en-US"/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en-US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en-US" sz="1600" dirty="0" err="1" smtClean="0"/>
            <a:t>Informação</a:t>
          </a:r>
          <a:r>
            <a:rPr lang="en-US" sz="1600" dirty="0" smtClean="0"/>
            <a:t> e </a:t>
          </a:r>
          <a:r>
            <a:rPr lang="en-US" sz="1600" dirty="0" err="1" smtClean="0"/>
            <a:t>Comunicação</a:t>
          </a:r>
          <a:endParaRPr lang="en-US" sz="1600" dirty="0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en-US"/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en-US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CFBEC-172E-41BB-B545-FE2085E0B744}" type="pres">
      <dgm:prSet presAssocID="{D3864EA6-13E7-440F-948B-8118F5878A44}" presName="centerShape" presStyleLbl="node0" presStyleIdx="0" presStyleCnt="1" custScaleX="127383" custScaleY="127383"/>
      <dgm:spPr/>
      <dgm:t>
        <a:bodyPr/>
        <a:lstStyle/>
        <a:p>
          <a:endParaRPr lang="en-US"/>
        </a:p>
      </dgm:t>
    </dgm:pt>
    <dgm:pt modelId="{E09D1B4B-09AE-4B1F-A409-CE344F8F9185}" type="pres">
      <dgm:prSet presAssocID="{ED3CCD02-8D75-4A08-AD85-C5F828B2931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9A2186A-8429-4E95-A4D2-214813090081}" type="pres">
      <dgm:prSet presAssocID="{ED3CCD02-8D75-4A08-AD85-C5F828B2931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0779230-642B-46DB-B5CA-FC2220C38859}" type="pres">
      <dgm:prSet presAssocID="{813DB034-1CFA-4CE1-8536-6BC256192226}" presName="node" presStyleLbl="node1" presStyleIdx="0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F644-A37B-4263-BDD3-7D4AECF93436}" type="pres">
      <dgm:prSet presAssocID="{5418FCE5-0AC2-479F-8F47-D35F7A60BD8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F2E0478-D773-4966-9A95-8E70AD7139B7}" type="pres">
      <dgm:prSet presAssocID="{5418FCE5-0AC2-479F-8F47-D35F7A60BD8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E55D76-69B8-469D-BE4A-A0F9F69D5110}" type="pres">
      <dgm:prSet presAssocID="{6461E40C-FAF1-4C11-9CA4-01B7756558A8}" presName="node" presStyleLbl="node1" presStyleIdx="1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9D690-D432-4F1A-B2AE-D98A61E6F24A}" type="pres">
      <dgm:prSet presAssocID="{CFE62A0D-AFCB-42FF-A2F7-4127DE6E4A0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5E3992B2-2FF9-4710-BC5D-D3CABAC0944B}" type="pres">
      <dgm:prSet presAssocID="{CFE62A0D-AFCB-42FF-A2F7-4127DE6E4A0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562C5-56E9-4F94-AD9A-09B6AA6E206F}" type="pres">
      <dgm:prSet presAssocID="{14E5A95F-9DC9-4E33-B709-14C57323ACAA}" presName="node" presStyleLbl="node1" presStyleIdx="2" presStyleCnt="5" custScaleX="138366" custScaleY="117603" custRadScaleRad="100932" custRadScaleInc="-4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FDE60-5A66-47CD-855C-10B0ABFAFF6D}" type="pres">
      <dgm:prSet presAssocID="{E1D6882F-7F41-4B9B-8326-079D0B7775D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9C29361-9907-4AA5-9D4C-465D8E4516DA}" type="pres">
      <dgm:prSet presAssocID="{E1D6882F-7F41-4B9B-8326-079D0B7775D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2A8904-4F29-41B2-8DF6-9E5DB43B598E}" type="pres">
      <dgm:prSet presAssocID="{9A038BAD-1DAA-4E08-AF5C-7A535C3A31A3}" presName="node" presStyleLbl="node1" presStyleIdx="3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BEB95-5498-4076-A7AD-52EA2D6058A0}" type="pres">
      <dgm:prSet presAssocID="{8F21B166-5620-46A8-A5DD-72EAE361E61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8C992717-B056-4E89-850B-547F00D86B47}" type="pres">
      <dgm:prSet presAssocID="{8F21B166-5620-46A8-A5DD-72EAE361E61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0AE6ABD-EFF8-41C2-907C-790C07DF522C}" type="pres">
      <dgm:prSet presAssocID="{C2B16F5E-4FD9-4E6C-984C-5FB34252F788}" presName="node" presStyleLbl="node1" presStyleIdx="4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2FED9-9F5A-482C-B7AD-CE780DBB4D7A}" type="presOf" srcId="{ED3CCD02-8D75-4A08-AD85-C5F828B29313}" destId="{E09D1B4B-09AE-4B1F-A409-CE344F8F9185}" srcOrd="0" destOrd="0" presId="urn:microsoft.com/office/officeart/2005/8/layout/radial5"/>
    <dgm:cxn modelId="{DF0DC324-3E24-4C19-A1FD-DD9570009774}" type="presOf" srcId="{9A038BAD-1DAA-4E08-AF5C-7A535C3A31A3}" destId="{492A8904-4F29-41B2-8DF6-9E5DB43B598E}" srcOrd="0" destOrd="0" presId="urn:microsoft.com/office/officeart/2005/8/layout/radial5"/>
    <dgm:cxn modelId="{7362BBE9-CE05-48ED-9B0F-19744BB7FA24}" type="presOf" srcId="{CFE62A0D-AFCB-42FF-A2F7-4127DE6E4A06}" destId="{5E3992B2-2FF9-4710-BC5D-D3CABAC0944B}" srcOrd="1" destOrd="0" presId="urn:microsoft.com/office/officeart/2005/8/layout/radial5"/>
    <dgm:cxn modelId="{D455749F-4F4C-4295-A229-F1CAA9A84B33}" type="presOf" srcId="{C2B16F5E-4FD9-4E6C-984C-5FB34252F788}" destId="{A0AE6ABD-EFF8-41C2-907C-790C07DF522C}" srcOrd="0" destOrd="0" presId="urn:microsoft.com/office/officeart/2005/8/layout/radial5"/>
    <dgm:cxn modelId="{26D1578F-8BE0-4DFF-B5B7-36D919C7DF48}" type="presOf" srcId="{19675BB5-4BE3-4E06-B2B3-AAA3D107C1A8}" destId="{EB09D521-9D02-4B4D-80CB-EB847731A63E}" srcOrd="0" destOrd="0" presId="urn:microsoft.com/office/officeart/2005/8/layout/radial5"/>
    <dgm:cxn modelId="{29FA02FA-E640-4261-806B-AA21CEF811C3}" type="presOf" srcId="{E1D6882F-7F41-4B9B-8326-079D0B7775D3}" destId="{FB0FDE60-5A66-47CD-855C-10B0ABFAFF6D}" srcOrd="0" destOrd="0" presId="urn:microsoft.com/office/officeart/2005/8/layout/radial5"/>
    <dgm:cxn modelId="{F98C9256-0E52-4294-AA5B-17A525F41415}" type="presOf" srcId="{813DB034-1CFA-4CE1-8536-6BC256192226}" destId="{60779230-642B-46DB-B5CA-FC2220C38859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7598B8A9-9332-4A2B-B5D9-CF010EBBDF46}" type="presOf" srcId="{8F21B166-5620-46A8-A5DD-72EAE361E61D}" destId="{8C992717-B056-4E89-850B-547F00D86B47}" srcOrd="1" destOrd="0" presId="urn:microsoft.com/office/officeart/2005/8/layout/radial5"/>
    <dgm:cxn modelId="{D74F0E62-DE98-4010-8B2E-1EAAA9E56350}" type="presOf" srcId="{14E5A95F-9DC9-4E33-B709-14C57323ACAA}" destId="{0B5562C5-56E9-4F94-AD9A-09B6AA6E206F}" srcOrd="0" destOrd="0" presId="urn:microsoft.com/office/officeart/2005/8/layout/radial5"/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7EB75183-B20B-4EE8-AF71-83BA84E1BE0D}" type="presOf" srcId="{8F21B166-5620-46A8-A5DD-72EAE361E61D}" destId="{470BEB95-5498-4076-A7AD-52EA2D6058A0}" srcOrd="0" destOrd="0" presId="urn:microsoft.com/office/officeart/2005/8/layout/radial5"/>
    <dgm:cxn modelId="{F383A1C8-295E-4F6E-9C5D-67AA4DB4F7EB}" type="presOf" srcId="{ED3CCD02-8D75-4A08-AD85-C5F828B29313}" destId="{79A2186A-8429-4E95-A4D2-214813090081}" srcOrd="1" destOrd="0" presId="urn:microsoft.com/office/officeart/2005/8/layout/radial5"/>
    <dgm:cxn modelId="{4D341991-5DB3-4739-89C1-0B6A24A114E8}" type="presOf" srcId="{5418FCE5-0AC2-479F-8F47-D35F7A60BD8D}" destId="{4873F644-A37B-4263-BDD3-7D4AECF93436}" srcOrd="0" destOrd="0" presId="urn:microsoft.com/office/officeart/2005/8/layout/radial5"/>
    <dgm:cxn modelId="{67029EA3-AC4E-48C5-87CF-57A4733799CA}" type="presOf" srcId="{E1D6882F-7F41-4B9B-8326-079D0B7775D3}" destId="{D9C29361-9907-4AA5-9D4C-465D8E4516DA}" srcOrd="1" destOrd="0" presId="urn:microsoft.com/office/officeart/2005/8/layout/radial5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33CA9426-6028-4F9E-ADDB-AA3042A81F7D}" type="presOf" srcId="{6461E40C-FAF1-4C11-9CA4-01B7756558A8}" destId="{8FE55D76-69B8-469D-BE4A-A0F9F69D5110}" srcOrd="0" destOrd="0" presId="urn:microsoft.com/office/officeart/2005/8/layout/radial5"/>
    <dgm:cxn modelId="{459BE59C-8527-4040-AA6D-E00460E9E8BD}" type="presOf" srcId="{D3864EA6-13E7-440F-948B-8118F5878A44}" destId="{7ADCFBEC-172E-41BB-B545-FE2085E0B744}" srcOrd="0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33010AF7-9670-4113-8A43-897FBCF42E9F}" type="presOf" srcId="{CFE62A0D-AFCB-42FF-A2F7-4127DE6E4A06}" destId="{8999D690-D432-4F1A-B2AE-D98A61E6F24A}" srcOrd="0" destOrd="0" presId="urn:microsoft.com/office/officeart/2005/8/layout/radial5"/>
    <dgm:cxn modelId="{9D61B47E-7F41-4639-962A-9097B26F323C}" type="presOf" srcId="{5418FCE5-0AC2-479F-8F47-D35F7A60BD8D}" destId="{AF2E0478-D773-4966-9A95-8E70AD7139B7}" srcOrd="1" destOrd="0" presId="urn:microsoft.com/office/officeart/2005/8/layout/radial5"/>
    <dgm:cxn modelId="{7A2CDD09-A224-4181-B0A8-F745690C8BD3}" type="presParOf" srcId="{EB09D521-9D02-4B4D-80CB-EB847731A63E}" destId="{7ADCFBEC-172E-41BB-B545-FE2085E0B744}" srcOrd="0" destOrd="0" presId="urn:microsoft.com/office/officeart/2005/8/layout/radial5"/>
    <dgm:cxn modelId="{7BB1E9F2-577C-4EDD-9E82-599DABB04466}" type="presParOf" srcId="{EB09D521-9D02-4B4D-80CB-EB847731A63E}" destId="{E09D1B4B-09AE-4B1F-A409-CE344F8F9185}" srcOrd="1" destOrd="0" presId="urn:microsoft.com/office/officeart/2005/8/layout/radial5"/>
    <dgm:cxn modelId="{E09E266F-8E22-44BE-8978-A502F4303C38}" type="presParOf" srcId="{E09D1B4B-09AE-4B1F-A409-CE344F8F9185}" destId="{79A2186A-8429-4E95-A4D2-214813090081}" srcOrd="0" destOrd="0" presId="urn:microsoft.com/office/officeart/2005/8/layout/radial5"/>
    <dgm:cxn modelId="{562B295A-BCD4-4A96-9791-82628D1E85C3}" type="presParOf" srcId="{EB09D521-9D02-4B4D-80CB-EB847731A63E}" destId="{60779230-642B-46DB-B5CA-FC2220C38859}" srcOrd="2" destOrd="0" presId="urn:microsoft.com/office/officeart/2005/8/layout/radial5"/>
    <dgm:cxn modelId="{76D43CBB-CF6F-4D01-B20F-2CB0810F3909}" type="presParOf" srcId="{EB09D521-9D02-4B4D-80CB-EB847731A63E}" destId="{4873F644-A37B-4263-BDD3-7D4AECF93436}" srcOrd="3" destOrd="0" presId="urn:microsoft.com/office/officeart/2005/8/layout/radial5"/>
    <dgm:cxn modelId="{F7130F14-C777-4C76-8C2B-D2E7B75C0D8D}" type="presParOf" srcId="{4873F644-A37B-4263-BDD3-7D4AECF93436}" destId="{AF2E0478-D773-4966-9A95-8E70AD7139B7}" srcOrd="0" destOrd="0" presId="urn:microsoft.com/office/officeart/2005/8/layout/radial5"/>
    <dgm:cxn modelId="{748C0B98-BE3C-46A0-A8A8-2AA989733D23}" type="presParOf" srcId="{EB09D521-9D02-4B4D-80CB-EB847731A63E}" destId="{8FE55D76-69B8-469D-BE4A-A0F9F69D5110}" srcOrd="4" destOrd="0" presId="urn:microsoft.com/office/officeart/2005/8/layout/radial5"/>
    <dgm:cxn modelId="{EC562C87-C506-49BA-968E-C83211612F4F}" type="presParOf" srcId="{EB09D521-9D02-4B4D-80CB-EB847731A63E}" destId="{8999D690-D432-4F1A-B2AE-D98A61E6F24A}" srcOrd="5" destOrd="0" presId="urn:microsoft.com/office/officeart/2005/8/layout/radial5"/>
    <dgm:cxn modelId="{74E4B3E6-EFC4-4928-879C-68AF32A26E78}" type="presParOf" srcId="{8999D690-D432-4F1A-B2AE-D98A61E6F24A}" destId="{5E3992B2-2FF9-4710-BC5D-D3CABAC0944B}" srcOrd="0" destOrd="0" presId="urn:microsoft.com/office/officeart/2005/8/layout/radial5"/>
    <dgm:cxn modelId="{5E7FF7E9-3D1D-4AFC-BBDA-562EA2DFF33D}" type="presParOf" srcId="{EB09D521-9D02-4B4D-80CB-EB847731A63E}" destId="{0B5562C5-56E9-4F94-AD9A-09B6AA6E206F}" srcOrd="6" destOrd="0" presId="urn:microsoft.com/office/officeart/2005/8/layout/radial5"/>
    <dgm:cxn modelId="{482138DA-A8F7-4644-ABD0-5D3B06FD4C6C}" type="presParOf" srcId="{EB09D521-9D02-4B4D-80CB-EB847731A63E}" destId="{FB0FDE60-5A66-47CD-855C-10B0ABFAFF6D}" srcOrd="7" destOrd="0" presId="urn:microsoft.com/office/officeart/2005/8/layout/radial5"/>
    <dgm:cxn modelId="{1F9B27C0-0025-46C4-8307-ED67CBCBBD87}" type="presParOf" srcId="{FB0FDE60-5A66-47CD-855C-10B0ABFAFF6D}" destId="{D9C29361-9907-4AA5-9D4C-465D8E4516DA}" srcOrd="0" destOrd="0" presId="urn:microsoft.com/office/officeart/2005/8/layout/radial5"/>
    <dgm:cxn modelId="{D3C41219-4900-4FC6-8881-A20DCF3E46D0}" type="presParOf" srcId="{EB09D521-9D02-4B4D-80CB-EB847731A63E}" destId="{492A8904-4F29-41B2-8DF6-9E5DB43B598E}" srcOrd="8" destOrd="0" presId="urn:microsoft.com/office/officeart/2005/8/layout/radial5"/>
    <dgm:cxn modelId="{3DBDDBD7-92DA-4E8E-BB11-D608C2318B3A}" type="presParOf" srcId="{EB09D521-9D02-4B4D-80CB-EB847731A63E}" destId="{470BEB95-5498-4076-A7AD-52EA2D6058A0}" srcOrd="9" destOrd="0" presId="urn:microsoft.com/office/officeart/2005/8/layout/radial5"/>
    <dgm:cxn modelId="{4207904B-D79D-4AC2-ACCC-2783E7C87CC7}" type="presParOf" srcId="{470BEB95-5498-4076-A7AD-52EA2D6058A0}" destId="{8C992717-B056-4E89-850B-547F00D86B47}" srcOrd="0" destOrd="0" presId="urn:microsoft.com/office/officeart/2005/8/layout/radial5"/>
    <dgm:cxn modelId="{D795CC3D-0275-46A9-969A-D13C2A89A371}" type="presParOf" srcId="{EB09D521-9D02-4B4D-80CB-EB847731A63E}" destId="{A0AE6ABD-EFF8-41C2-907C-790C07DF522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650026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7C76-C16F-47F1-B4F1-C2CF2270A7E9}">
      <dsp:nvSpPr>
        <dsp:cNvPr id="0" name=""/>
        <dsp:cNvSpPr/>
      </dsp:nvSpPr>
      <dsp:spPr>
        <a:xfrm>
          <a:off x="1222380" y="4725454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B62B-8095-40B1-882D-7B164B0C8B69}">
      <dsp:nvSpPr>
        <dsp:cNvPr id="0" name=""/>
        <dsp:cNvSpPr/>
      </dsp:nvSpPr>
      <dsp:spPr>
        <a:xfrm>
          <a:off x="1179961" y="5179927"/>
          <a:ext cx="2128498" cy="153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INDC – “</a:t>
          </a:r>
          <a:r>
            <a:rPr lang="en-US" sz="2000" kern="1200" dirty="0" err="1" smtClean="0"/>
            <a:t>Sessão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Clínica</a:t>
          </a:r>
          <a:r>
            <a:rPr lang="en-US" sz="2000" kern="1200" dirty="0" smtClean="0"/>
            <a:t>”: o </a:t>
          </a:r>
          <a:r>
            <a:rPr lang="en-US" sz="2000" kern="1200" dirty="0" err="1" smtClean="0"/>
            <a:t>que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não</a:t>
          </a:r>
          <a:r>
            <a:rPr lang="en-US" sz="2000" kern="1200" dirty="0" smtClean="0"/>
            <a:t> se </a:t>
          </a:r>
          <a:r>
            <a:rPr lang="en-US" sz="2000" kern="1200" dirty="0" err="1" smtClean="0"/>
            <a:t>aprende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formação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médica</a:t>
          </a:r>
          <a:r>
            <a:rPr lang="en-US" sz="2000" kern="1200" dirty="0" smtClean="0"/>
            <a:t> (1980)</a:t>
          </a:r>
          <a:endParaRPr lang="en-US" sz="2000" kern="1200" dirty="0"/>
        </a:p>
      </dsp:txBody>
      <dsp:txXfrm>
        <a:off x="1179961" y="5179927"/>
        <a:ext cx="2128498" cy="1534298"/>
      </dsp:txXfrm>
    </dsp:sp>
    <dsp:sp modelId="{F6966716-32A8-5847-B884-D009490A076A}">
      <dsp:nvSpPr>
        <dsp:cNvPr id="0" name=""/>
        <dsp:cNvSpPr/>
      </dsp:nvSpPr>
      <dsp:spPr>
        <a:xfrm>
          <a:off x="2660962" y="3203006"/>
          <a:ext cx="412584" cy="412584"/>
        </a:xfrm>
        <a:prstGeom prst="ellipse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85B16-4262-5645-A978-1DEBCA54D8D4}">
      <dsp:nvSpPr>
        <dsp:cNvPr id="0" name=""/>
        <dsp:cNvSpPr/>
      </dsp:nvSpPr>
      <dsp:spPr>
        <a:xfrm>
          <a:off x="2867255" y="3409298"/>
          <a:ext cx="2166067" cy="294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2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CPPII/HNPI – </a:t>
          </a:r>
          <a:r>
            <a:rPr lang="en-US" sz="2000" kern="1200" dirty="0" err="1" smtClean="0"/>
            <a:t>Enfermaria</a:t>
          </a:r>
          <a:r>
            <a:rPr lang="en-US" sz="2000" kern="1200" dirty="0" smtClean="0"/>
            <a:t> e </a:t>
          </a:r>
          <a:r>
            <a:rPr lang="en-US" sz="2000" kern="1200" dirty="0" err="1" smtClean="0"/>
            <a:t>Ambulatório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encontro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famílias</a:t>
          </a:r>
          <a:r>
            <a:rPr lang="en-US" sz="2000" kern="1200" dirty="0" smtClean="0"/>
            <a:t> (1985)</a:t>
          </a:r>
          <a:endParaRPr lang="en-US" sz="2000" kern="1200" dirty="0"/>
        </a:p>
      </dsp:txBody>
      <dsp:txXfrm>
        <a:off x="2867255" y="3409298"/>
        <a:ext cx="2166067" cy="2946110"/>
      </dsp:txXfrm>
    </dsp:sp>
    <dsp:sp modelId="{8D49C94D-D2A4-4464-8383-D3C12F8B2538}">
      <dsp:nvSpPr>
        <dsp:cNvPr id="0" name=""/>
        <dsp:cNvSpPr/>
      </dsp:nvSpPr>
      <dsp:spPr>
        <a:xfrm>
          <a:off x="4904407" y="2142225"/>
          <a:ext cx="546674" cy="546674"/>
        </a:xfrm>
        <a:prstGeom prst="ellipse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A06C-9747-4CAE-BA21-E9C2A4D6678D}">
      <dsp:nvSpPr>
        <dsp:cNvPr id="0" name=""/>
        <dsp:cNvSpPr/>
      </dsp:nvSpPr>
      <dsp:spPr>
        <a:xfrm>
          <a:off x="4476161" y="3314029"/>
          <a:ext cx="2166067" cy="242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BANCROFT/PEOPLE FIRST/GERGEN: </a:t>
          </a:r>
          <a:r>
            <a:rPr lang="en-US" sz="2000" kern="1200" dirty="0" err="1" smtClean="0"/>
            <a:t>conhecendo</a:t>
          </a:r>
          <a:r>
            <a:rPr lang="en-US" sz="2000" kern="1200" dirty="0" smtClean="0"/>
            <a:t> a </a:t>
          </a:r>
          <a:r>
            <a:rPr lang="en-US" sz="2000" kern="1200" dirty="0" err="1" smtClean="0"/>
            <a:t>construção</a:t>
          </a:r>
          <a:r>
            <a:rPr lang="en-US" sz="2000" kern="1200" dirty="0" smtClean="0"/>
            <a:t> social (1989/1991)</a:t>
          </a:r>
          <a:endParaRPr lang="en-US" sz="2000" kern="1200" dirty="0"/>
        </a:p>
      </dsp:txBody>
      <dsp:txXfrm>
        <a:off x="4476161" y="3314029"/>
        <a:ext cx="2166067" cy="2427103"/>
      </dsp:txXfrm>
    </dsp:sp>
    <dsp:sp modelId="{A9227355-A6E4-4C01-AB6A-08B68C0ABB91}">
      <dsp:nvSpPr>
        <dsp:cNvPr id="0" name=""/>
        <dsp:cNvSpPr/>
      </dsp:nvSpPr>
      <dsp:spPr>
        <a:xfrm>
          <a:off x="6714217" y="1635956"/>
          <a:ext cx="732337" cy="732337"/>
        </a:xfrm>
        <a:prstGeom prst="ellipse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8C7-A5B3-49A1-81CC-0EEDDDF3DB4E}">
      <dsp:nvSpPr>
        <dsp:cNvPr id="0" name=""/>
        <dsp:cNvSpPr/>
      </dsp:nvSpPr>
      <dsp:spPr>
        <a:xfrm>
          <a:off x="6811524" y="2724620"/>
          <a:ext cx="2166067" cy="298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5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CPPII/</a:t>
          </a:r>
          <a:r>
            <a:rPr lang="en-US" sz="2000" kern="1200" dirty="0" err="1" smtClean="0"/>
            <a:t>Congresso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Interno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Programa</a:t>
          </a:r>
          <a:r>
            <a:rPr lang="en-US" sz="2000" kern="1200" dirty="0" smtClean="0"/>
            <a:t> Centro </a:t>
          </a:r>
          <a:r>
            <a:rPr lang="en-US" sz="2000" kern="1200" dirty="0" err="1" smtClean="0"/>
            <a:t>Comunitário</a:t>
          </a:r>
          <a:r>
            <a:rPr lang="en-US" sz="2000" kern="1200" dirty="0" smtClean="0"/>
            <a:t> (</a:t>
          </a:r>
          <a:r>
            <a:rPr lang="en-US" sz="2000" kern="1200" dirty="0" err="1" smtClean="0"/>
            <a:t>Projeto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Vidas</a:t>
          </a:r>
          <a:r>
            <a:rPr lang="en-US" sz="2000" kern="1200" dirty="0" smtClean="0"/>
            <a:t>; </a:t>
          </a:r>
          <a:r>
            <a:rPr lang="en-US" sz="2000" kern="1200" dirty="0" err="1" smtClean="0"/>
            <a:t>Rádio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Revolução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etc</a:t>
          </a:r>
          <a:r>
            <a:rPr lang="en-US" sz="2000" kern="1200" dirty="0" smtClean="0"/>
            <a:t>) (1992-2002)</a:t>
          </a:r>
          <a:endParaRPr lang="en-US" sz="2000" kern="1200" dirty="0"/>
        </a:p>
      </dsp:txBody>
      <dsp:txXfrm>
        <a:off x="6811524" y="2724620"/>
        <a:ext cx="2166067" cy="29836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DCFBEC-172E-41BB-B545-FE2085E0B744}">
      <dsp:nvSpPr>
        <dsp:cNvPr id="0" name=""/>
        <dsp:cNvSpPr/>
      </dsp:nvSpPr>
      <dsp:spPr>
        <a:xfrm>
          <a:off x="3405414" y="1726383"/>
          <a:ext cx="1533070" cy="153307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Política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AcessIN</a:t>
          </a:r>
          <a:endParaRPr lang="en-US" sz="1800" kern="1200" dirty="0"/>
        </a:p>
      </dsp:txBody>
      <dsp:txXfrm>
        <a:off x="3405414" y="1726383"/>
        <a:ext cx="1533070" cy="1533070"/>
      </dsp:txXfrm>
    </dsp:sp>
    <dsp:sp modelId="{E09D1B4B-09AE-4B1F-A409-CE344F8F9185}">
      <dsp:nvSpPr>
        <dsp:cNvPr id="0" name=""/>
        <dsp:cNvSpPr/>
      </dsp:nvSpPr>
      <dsp:spPr>
        <a:xfrm rot="16200000">
          <a:off x="4093073" y="1359350"/>
          <a:ext cx="157753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6200000">
        <a:off x="4093073" y="1359350"/>
        <a:ext cx="157753" cy="445347"/>
      </dsp:txXfrm>
    </dsp:sp>
    <dsp:sp modelId="{60779230-642B-46DB-B5CA-FC2220C38859}">
      <dsp:nvSpPr>
        <dsp:cNvPr id="0" name=""/>
        <dsp:cNvSpPr/>
      </dsp:nvSpPr>
      <dsp:spPr>
        <a:xfrm>
          <a:off x="3401741" y="-111682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Apoio</a:t>
          </a: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 </a:t>
          </a:r>
          <a:r>
            <a:rPr lang="en-US" sz="1600" kern="1200" dirty="0" err="1" smtClean="0"/>
            <a:t>Presidência</a:t>
          </a:r>
          <a:r>
            <a:rPr lang="en-US" sz="1600" kern="1200" dirty="0" smtClean="0"/>
            <a:t> Fiocruz</a:t>
          </a:r>
          <a:endParaRPr lang="en-US" sz="1600" kern="1200" dirty="0"/>
        </a:p>
      </dsp:txBody>
      <dsp:txXfrm>
        <a:off x="3401741" y="-111682"/>
        <a:ext cx="1540417" cy="1540417"/>
      </dsp:txXfrm>
    </dsp:sp>
    <dsp:sp modelId="{4873F644-A37B-4263-BDD3-7D4AECF93436}">
      <dsp:nvSpPr>
        <dsp:cNvPr id="0" name=""/>
        <dsp:cNvSpPr/>
      </dsp:nvSpPr>
      <dsp:spPr>
        <a:xfrm rot="20520000">
          <a:off x="4959385" y="1988763"/>
          <a:ext cx="157753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20520000">
        <a:off x="4959385" y="1988763"/>
        <a:ext cx="157753" cy="445347"/>
      </dsp:txXfrm>
    </dsp:sp>
    <dsp:sp modelId="{8FE55D76-69B8-469D-BE4A-A0F9F69D5110}">
      <dsp:nvSpPr>
        <dsp:cNvPr id="0" name=""/>
        <dsp:cNvSpPr/>
      </dsp:nvSpPr>
      <dsp:spPr>
        <a:xfrm>
          <a:off x="5146351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pc="-10" baseline="0" dirty="0" err="1" smtClean="0"/>
            <a:t>Formação</a:t>
          </a:r>
          <a:r>
            <a:rPr lang="en-US" sz="1800" kern="1200" spc="-10" baseline="0" dirty="0" smtClean="0"/>
            <a:t> </a:t>
          </a:r>
          <a:r>
            <a:rPr lang="en-US" sz="1800" kern="1200" spc="-10" baseline="0" dirty="0" err="1" smtClean="0"/>
            <a:t>Recursos</a:t>
          </a:r>
          <a:r>
            <a:rPr lang="en-US" sz="1800" kern="1200" spc="-10" baseline="0" dirty="0" smtClean="0"/>
            <a:t> </a:t>
          </a:r>
          <a:r>
            <a:rPr lang="en-US" sz="1800" kern="1200" spc="-10" baseline="0" dirty="0" err="1" smtClean="0"/>
            <a:t>Humanos</a:t>
          </a:r>
          <a:endParaRPr lang="en-US" sz="1800" kern="1200" spc="-10" baseline="0" dirty="0"/>
        </a:p>
      </dsp:txBody>
      <dsp:txXfrm>
        <a:off x="5146351" y="1155851"/>
        <a:ext cx="1540417" cy="1540417"/>
      </dsp:txXfrm>
    </dsp:sp>
    <dsp:sp modelId="{8999D690-D432-4F1A-B2AE-D98A61E6F24A}">
      <dsp:nvSpPr>
        <dsp:cNvPr id="0" name=""/>
        <dsp:cNvSpPr/>
      </dsp:nvSpPr>
      <dsp:spPr>
        <a:xfrm rot="3138178">
          <a:off x="4649242" y="2980908"/>
          <a:ext cx="143822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3138178">
        <a:off x="4649242" y="2980908"/>
        <a:ext cx="143822" cy="445347"/>
      </dsp:txXfrm>
    </dsp:sp>
    <dsp:sp modelId="{0B5562C5-56E9-4F94-AD9A-09B6AA6E206F}">
      <dsp:nvSpPr>
        <dsp:cNvPr id="0" name=""/>
        <dsp:cNvSpPr/>
      </dsp:nvSpPr>
      <dsp:spPr>
        <a:xfrm>
          <a:off x="4397919" y="3187709"/>
          <a:ext cx="1812381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Informação</a:t>
          </a:r>
          <a:r>
            <a:rPr lang="en-US" sz="1600" kern="1200" dirty="0" smtClean="0"/>
            <a:t> e </a:t>
          </a:r>
          <a:r>
            <a:rPr lang="en-US" sz="1600" kern="1200" dirty="0" err="1" smtClean="0"/>
            <a:t>Comunicação</a:t>
          </a:r>
          <a:endParaRPr lang="en-US" sz="1600" kern="1200" dirty="0"/>
        </a:p>
      </dsp:txBody>
      <dsp:txXfrm>
        <a:off x="4397919" y="3187709"/>
        <a:ext cx="1812381" cy="1540417"/>
      </dsp:txXfrm>
    </dsp:sp>
    <dsp:sp modelId="{FB0FDE60-5A66-47CD-855C-10B0ABFAFF6D}">
      <dsp:nvSpPr>
        <dsp:cNvPr id="0" name=""/>
        <dsp:cNvSpPr/>
      </dsp:nvSpPr>
      <dsp:spPr>
        <a:xfrm rot="7560000">
          <a:off x="3557662" y="3007174"/>
          <a:ext cx="157753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7560000">
        <a:off x="3557662" y="3007174"/>
        <a:ext cx="157753" cy="445347"/>
      </dsp:txXfrm>
    </dsp:sp>
    <dsp:sp modelId="{492A8904-4F29-41B2-8DF6-9E5DB43B598E}">
      <dsp:nvSpPr>
        <dsp:cNvPr id="0" name=""/>
        <dsp:cNvSpPr/>
      </dsp:nvSpPr>
      <dsp:spPr>
        <a:xfrm>
          <a:off x="2323512" y="3206764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Orçamento</a:t>
          </a:r>
          <a:endParaRPr lang="en-US" sz="1600" kern="1200" dirty="0"/>
        </a:p>
      </dsp:txBody>
      <dsp:txXfrm>
        <a:off x="2323512" y="3206764"/>
        <a:ext cx="1540417" cy="1540417"/>
      </dsp:txXfrm>
    </dsp:sp>
    <dsp:sp modelId="{470BEB95-5498-4076-A7AD-52EA2D6058A0}">
      <dsp:nvSpPr>
        <dsp:cNvPr id="0" name=""/>
        <dsp:cNvSpPr/>
      </dsp:nvSpPr>
      <dsp:spPr>
        <a:xfrm rot="11880000">
          <a:off x="3226761" y="1988763"/>
          <a:ext cx="157753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1880000">
        <a:off x="3226761" y="1988763"/>
        <a:ext cx="157753" cy="445347"/>
      </dsp:txXfrm>
    </dsp:sp>
    <dsp:sp modelId="{A0AE6ABD-EFF8-41C2-907C-790C07DF522C}">
      <dsp:nvSpPr>
        <dsp:cNvPr id="0" name=""/>
        <dsp:cNvSpPr/>
      </dsp:nvSpPr>
      <dsp:spPr>
        <a:xfrm>
          <a:off x="1657130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Apoio</a:t>
          </a:r>
          <a:r>
            <a:rPr lang="en-US" sz="1800" kern="1200" dirty="0" smtClean="0"/>
            <a:t> da </a:t>
          </a:r>
          <a:r>
            <a:rPr lang="en-US" sz="1800" kern="1200" dirty="0" err="1" smtClean="0"/>
            <a:t>Sociedade</a:t>
          </a:r>
          <a:endParaRPr lang="en-US" sz="1800" kern="1200" dirty="0"/>
        </a:p>
      </dsp:txBody>
      <dsp:txXfrm>
        <a:off x="1657130" y="1155851"/>
        <a:ext cx="1540417" cy="1540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Sections can help to organize your slides or facilitate collaboration between multiple authors. On the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Home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 tab, under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Slides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, click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Section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, and then click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Add Section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.</a:t>
            </a:r>
          </a:p>
          <a:p>
            <a:pPr lvl="0"/>
            <a:endParaRPr lang="en-US" sz="1000" b="1" u="none" dirty="0" smtClean="0"/>
          </a:p>
          <a:p>
            <a:pPr lvl="0"/>
            <a:r>
              <a:rPr lang="en-US" sz="1000" b="1" u="none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000" u="none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 Run a test print to make sure your colors work when printed in pure black and white and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are the dependencies</a:t>
            </a:r>
            <a:r>
              <a:rPr lang="en-US" baseline="0" dirty="0" smtClean="0"/>
              <a:t> that affect the timeline, cost, and output of this </a:t>
            </a:r>
            <a:r>
              <a:rPr lang="en-US" baseline="0" smtClean="0"/>
              <a:t>project?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are the dependencies</a:t>
            </a:r>
            <a:r>
              <a:rPr lang="en-US" baseline="0" dirty="0" smtClean="0"/>
              <a:t> that affect the timeline, cost, and output of this </a:t>
            </a:r>
            <a:r>
              <a:rPr lang="en-US" baseline="0" smtClean="0"/>
              <a:t>project?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slides</a:t>
            </a:r>
            <a:r>
              <a:rPr lang="en-US" baseline="0" dirty="0" smtClean="0"/>
              <a:t> show several examples of timelines using SmartArt graphics.</a:t>
            </a:r>
            <a:endParaRPr lang="en-US" dirty="0" smtClean="0"/>
          </a:p>
          <a:p>
            <a:r>
              <a:rPr lang="en-US" dirty="0" smtClean="0"/>
              <a:t>Include a timeline for the project, clearly marking milestones,</a:t>
            </a:r>
            <a:r>
              <a:rPr lang="en-US" baseline="0" dirty="0" smtClean="0"/>
              <a:t> important dates, </a:t>
            </a:r>
            <a:r>
              <a:rPr lang="en-US" dirty="0" smtClean="0"/>
              <a:t>and highlight where the project is now.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 smtClean="0"/>
              <a:t>Nesse sentido, a existência do vocabulário de </a:t>
            </a:r>
            <a:r>
              <a:rPr lang="pt-PT" sz="1200" dirty="0" err="1" smtClean="0"/>
              <a:t>déficit</a:t>
            </a:r>
            <a:r>
              <a:rPr lang="pt-PT" sz="1200" dirty="0" smtClean="0"/>
              <a:t> é semelhante à disponibilidade de armas --- sua presença cria a possibilidade de alvos - e uma vez disparadas, indivíduos "menos ideais são encorajados a entrar em ”programas de tratamento", e se colocam sob cuidados </a:t>
            </a:r>
            <a:r>
              <a:rPr lang="pt-PT" sz="1200" dirty="0" err="1" smtClean="0"/>
              <a:t>psicofarmacológicos</a:t>
            </a:r>
            <a:r>
              <a:rPr lang="pt-PT" sz="1200" dirty="0" smtClean="0"/>
              <a:t>, ou se isolam da sociedade entrando em instituições”</a:t>
            </a:r>
            <a:r>
              <a:rPr lang="pt-BR" sz="12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Relationship Id="rId3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7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12.xml"/><Relationship Id="rId6" Type="http://schemas.openxmlformats.org/officeDocument/2006/relationships/diagramData" Target="../diagrams/data2.xml"/><Relationship Id="rId7" Type="http://schemas.openxmlformats.org/officeDocument/2006/relationships/diagramLayout" Target="../diagrams/layout2.xml"/><Relationship Id="rId8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/>
              <a:t>Direito</a:t>
            </a:r>
            <a:r>
              <a:rPr lang="en-US" u="sng" dirty="0" smtClean="0"/>
              <a:t> </a:t>
            </a:r>
            <a:r>
              <a:rPr lang="en-US" u="sng" dirty="0" err="1" smtClean="0"/>
              <a:t>à</a:t>
            </a:r>
            <a:r>
              <a:rPr lang="en-US" u="sng" dirty="0" smtClean="0"/>
              <a:t> </a:t>
            </a:r>
            <a:r>
              <a:rPr lang="en-US" u="sng" dirty="0" err="1" smtClean="0"/>
              <a:t>Saúde</a:t>
            </a:r>
            <a:r>
              <a:rPr lang="en-US" u="sng" dirty="0" smtClean="0"/>
              <a:t>: </a:t>
            </a:r>
            <a:r>
              <a:rPr lang="en-US" u="sng" dirty="0" err="1" smtClean="0"/>
              <a:t>desafios</a:t>
            </a:r>
            <a:r>
              <a:rPr lang="en-US" u="sng" dirty="0" smtClean="0"/>
              <a:t> do SUS </a:t>
            </a:r>
            <a:r>
              <a:rPr lang="en-US" u="sng" dirty="0" err="1" smtClean="0"/>
              <a:t>para</a:t>
            </a:r>
            <a:r>
              <a:rPr lang="en-US" u="sng" dirty="0" smtClean="0"/>
              <a:t> as </a:t>
            </a:r>
            <a:r>
              <a:rPr lang="en-US" u="sng" dirty="0" err="1" smtClean="0"/>
              <a:t>pessoas</a:t>
            </a:r>
            <a:r>
              <a:rPr lang="en-US" u="sng" dirty="0" smtClean="0"/>
              <a:t> com “</a:t>
            </a:r>
            <a:r>
              <a:rPr lang="en-US" u="sng" dirty="0" err="1" smtClean="0"/>
              <a:t>deficiência</a:t>
            </a:r>
            <a:r>
              <a:rPr lang="en-US" u="sng" dirty="0" smtClean="0"/>
              <a:t>”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Annibal Coelho de Amorim</a:t>
            </a:r>
          </a:p>
          <a:p>
            <a:r>
              <a:rPr lang="en-US" dirty="0" err="1" smtClean="0"/>
              <a:t>Dia</a:t>
            </a:r>
            <a:r>
              <a:rPr lang="en-US" dirty="0" smtClean="0"/>
              <a:t> 20/09/2018 / FIOCRUZ – INCQS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334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“Oh </a:t>
            </a:r>
            <a:r>
              <a:rPr lang="en-US" sz="2000" b="1" dirty="0" err="1" smtClean="0"/>
              <a:t>Alah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livrai-nos</a:t>
            </a:r>
            <a:r>
              <a:rPr lang="en-US" sz="2000" b="1" dirty="0" smtClean="0"/>
              <a:t>, do mar de </a:t>
            </a:r>
            <a:r>
              <a:rPr lang="en-US" sz="2000" b="1" dirty="0" err="1" smtClean="0"/>
              <a:t>nomes</a:t>
            </a:r>
            <a:r>
              <a:rPr lang="en-US" sz="2000" b="1" dirty="0" smtClean="0"/>
              <a:t>” </a:t>
            </a:r>
          </a:p>
          <a:p>
            <a:pPr algn="ctr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(</a:t>
            </a:r>
            <a:r>
              <a:rPr lang="en-US" sz="2000" b="1" dirty="0" err="1" smtClean="0"/>
              <a:t>Ibn’Ul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Arabi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Poeta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Árabe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custDataLst>
      <p:tags r:id="rId1"/>
    </p:custData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4648200" cy="838200"/>
          </a:xfrm>
        </p:spPr>
        <p:txBody>
          <a:bodyPr/>
          <a:lstStyle/>
          <a:p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51054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I</a:t>
            </a:r>
            <a:r>
              <a:rPr lang="en-US" dirty="0" err="1" smtClean="0"/>
              <a:t>tinerário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Define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e de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falo</a:t>
            </a:r>
            <a:r>
              <a:rPr lang="en-US" dirty="0" smtClean="0"/>
              <a:t> …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A TAXIONOMIA DO “DÉFICIT” …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O MODELO DO CMAI …      ATÍPICO, NEURODIVERSO …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724400" cy="35052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6896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Constatação</a:t>
            </a:r>
            <a:r>
              <a:rPr lang="en-US" dirty="0" smtClean="0"/>
              <a:t> da </a:t>
            </a:r>
            <a:r>
              <a:rPr lang="en-US" dirty="0" err="1" smtClean="0"/>
              <a:t>Expansão</a:t>
            </a:r>
            <a:r>
              <a:rPr lang="en-US" dirty="0" smtClean="0"/>
              <a:t> do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linguagem</a:t>
            </a:r>
            <a:r>
              <a:rPr lang="en-US" b="1" dirty="0" smtClean="0"/>
              <a:t> do </a:t>
            </a:r>
            <a:r>
              <a:rPr lang="en-US" b="1" dirty="0" err="1" smtClean="0"/>
              <a:t>déficit</a:t>
            </a:r>
            <a:r>
              <a:rPr lang="en-US" b="1" dirty="0" smtClean="0"/>
              <a:t> e a </a:t>
            </a:r>
            <a:r>
              <a:rPr lang="en-US" b="1" dirty="0" err="1" smtClean="0"/>
              <a:t>enfermidade</a:t>
            </a:r>
            <a:r>
              <a:rPr lang="en-US" b="1" dirty="0" smtClean="0"/>
              <a:t> da </a:t>
            </a:r>
            <a:r>
              <a:rPr lang="en-US" b="1" dirty="0" err="1" smtClean="0"/>
              <a:t>cultura</a:t>
            </a:r>
            <a:r>
              <a:rPr lang="en-US" dirty="0"/>
              <a:t> </a:t>
            </a:r>
            <a:r>
              <a:rPr lang="en-US" dirty="0" smtClean="0"/>
              <a:t>(Annibal Amorim, </a:t>
            </a:r>
            <a:r>
              <a:rPr lang="en-US" dirty="0" err="1" smtClean="0"/>
              <a:t>Artigo</a:t>
            </a:r>
            <a:r>
              <a:rPr lang="en-US" dirty="0" smtClean="0"/>
              <a:t> </a:t>
            </a:r>
            <a:r>
              <a:rPr lang="en-US" dirty="0" err="1" smtClean="0"/>
              <a:t>inédito</a:t>
            </a:r>
            <a:r>
              <a:rPr lang="en-US" dirty="0" smtClean="0"/>
              <a:t>, </a:t>
            </a:r>
            <a:r>
              <a:rPr lang="en-US" dirty="0" err="1" smtClean="0"/>
              <a:t>Pós-Doutorado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Bioética</a:t>
            </a:r>
            <a:r>
              <a:rPr lang="en-US" dirty="0" smtClean="0"/>
              <a:t>,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 e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Coletiva</a:t>
            </a:r>
            <a:r>
              <a:rPr lang="en-US" dirty="0" smtClean="0"/>
              <a:t>, NUBEA/UFRJ, 2018/2019):</a:t>
            </a:r>
          </a:p>
          <a:p>
            <a:pPr marL="0" indent="0">
              <a:buNone/>
            </a:pPr>
            <a:r>
              <a:rPr lang="en-US" dirty="0" smtClean="0"/>
              <a:t>“[…]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, </a:t>
            </a:r>
            <a:r>
              <a:rPr lang="en-US" dirty="0" err="1" smtClean="0"/>
              <a:t>pois</a:t>
            </a:r>
            <a:r>
              <a:rPr lang="en-US" dirty="0" smtClean="0"/>
              <a:t>,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consequência</a:t>
            </a:r>
            <a:r>
              <a:rPr lang="en-US" dirty="0"/>
              <a:t> “natural” do </a:t>
            </a:r>
            <a:r>
              <a:rPr lang="en-US" dirty="0" err="1"/>
              <a:t>crescimento</a:t>
            </a:r>
            <a:r>
              <a:rPr lang="en-US" dirty="0"/>
              <a:t> das </a:t>
            </a:r>
            <a:r>
              <a:rPr lang="en-US" dirty="0" err="1"/>
              <a:t>especialidades</a:t>
            </a:r>
            <a:r>
              <a:rPr lang="en-US" dirty="0"/>
              <a:t> e </a:t>
            </a:r>
            <a:r>
              <a:rPr lang="en-US" dirty="0" err="1"/>
              <a:t>expansão</a:t>
            </a:r>
            <a:r>
              <a:rPr lang="en-US" dirty="0"/>
              <a:t> dos </a:t>
            </a:r>
            <a:r>
              <a:rPr lang="en-US" dirty="0" err="1"/>
              <a:t>vocábulos</a:t>
            </a:r>
            <a:r>
              <a:rPr lang="en-US" dirty="0"/>
              <a:t> do </a:t>
            </a:r>
            <a:r>
              <a:rPr lang="en-US" i="1" dirty="0" err="1" smtClean="0"/>
              <a:t>déficit</a:t>
            </a:r>
            <a:r>
              <a:rPr lang="en-US" i="1" dirty="0" smtClean="0"/>
              <a:t>.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/>
              <a:t>obriga</a:t>
            </a:r>
            <a:r>
              <a:rPr lang="en-US" dirty="0"/>
              <a:t> a </a:t>
            </a:r>
            <a:r>
              <a:rPr lang="en-US" dirty="0" err="1"/>
              <a:t>admitir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caminha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direção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“</a:t>
            </a:r>
            <a:r>
              <a:rPr lang="en-US" dirty="0" err="1"/>
              <a:t>enfermidade</a:t>
            </a:r>
            <a:r>
              <a:rPr lang="en-US" dirty="0"/>
              <a:t> cultural” de </a:t>
            </a:r>
            <a:r>
              <a:rPr lang="en-US" dirty="0" err="1"/>
              <a:t>caráter</a:t>
            </a:r>
            <a:r>
              <a:rPr lang="en-US" dirty="0"/>
              <a:t> </a:t>
            </a:r>
            <a:r>
              <a:rPr lang="en-US" dirty="0" err="1" smtClean="0"/>
              <a:t>incontrolável</a:t>
            </a:r>
            <a:r>
              <a:rPr lang="en-US" dirty="0" smtClean="0"/>
              <a:t> […]” </a:t>
            </a:r>
            <a:endParaRPr lang="pt-BR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11245"/>
              </p:ext>
            </p:extLst>
          </p:nvPr>
        </p:nvGraphicFramePr>
        <p:xfrm>
          <a:off x="1524000" y="4484305"/>
          <a:ext cx="6096000" cy="142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87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ＭＳ 明朝"/>
                          <a:cs typeface="Times New Roman"/>
                        </a:rPr>
                        <a:t>DSM-I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ＭＳ 明朝"/>
                          <a:cs typeface="Times New Roman"/>
                        </a:rPr>
                        <a:t>DSM-II</a:t>
                      </a:r>
                      <a:endParaRPr lang="pt-B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ＭＳ 明朝"/>
                          <a:cs typeface="Times New Roman"/>
                        </a:rPr>
                        <a:t>DSM-III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ＭＳ 明朝"/>
                          <a:cs typeface="Times New Roman"/>
                        </a:rPr>
                        <a:t>DSM-IV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ＭＳ 明朝"/>
                          <a:cs typeface="Times New Roman"/>
                        </a:rPr>
                        <a:t>DSM-V</a:t>
                      </a:r>
                      <a:endParaRPr lang="pt-B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1952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1968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1980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1994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2013</a:t>
                      </a:r>
                      <a:endParaRPr lang="pt-B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130 páginas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134 páginas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494 páginas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886 páginas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1000 </a:t>
                      </a:r>
                      <a:r>
                        <a:rPr lang="en-US" sz="1200" b="1" dirty="0" err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páginas</a:t>
                      </a:r>
                      <a:endParaRPr lang="pt-B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100 categorias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150 categorias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250 categorias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297 categorias</a:t>
                      </a:r>
                      <a:endParaRPr lang="pt-BR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+300 </a:t>
                      </a:r>
                      <a:r>
                        <a:rPr lang="en-US" sz="1200" b="1" dirty="0" err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categorias</a:t>
                      </a:r>
                      <a:endParaRPr lang="pt-B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59248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685800"/>
            <a:ext cx="5410200" cy="685800"/>
          </a:xfrm>
        </p:spPr>
        <p:txBody>
          <a:bodyPr/>
          <a:lstStyle/>
          <a:p>
            <a:r>
              <a:rPr lang="en-US" dirty="0" err="1" smtClean="0"/>
              <a:t>Olhando</a:t>
            </a:r>
            <a:r>
              <a:rPr lang="en-US" dirty="0" smtClean="0"/>
              <a:t> </a:t>
            </a:r>
            <a:r>
              <a:rPr lang="en-US" dirty="0" err="1" smtClean="0"/>
              <a:t>adiante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0" y="1600200"/>
            <a:ext cx="5943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Objetivo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3366FF"/>
                </a:solidFill>
              </a:rPr>
              <a:t>compreeender</a:t>
            </a:r>
            <a:r>
              <a:rPr lang="en-US" b="1" dirty="0" smtClean="0">
                <a:solidFill>
                  <a:srgbClr val="3366FF"/>
                </a:solidFill>
              </a:rPr>
              <a:t> o “</a:t>
            </a:r>
            <a:r>
              <a:rPr lang="en-US" b="1" dirty="0" err="1" smtClean="0">
                <a:solidFill>
                  <a:srgbClr val="3366FF"/>
                </a:solidFill>
              </a:rPr>
              <a:t>uso</a:t>
            </a:r>
            <a:r>
              <a:rPr lang="en-US" b="1" dirty="0" smtClean="0">
                <a:solidFill>
                  <a:srgbClr val="3366FF"/>
                </a:solidFill>
              </a:rPr>
              <a:t> da </a:t>
            </a:r>
            <a:r>
              <a:rPr lang="en-US" b="1" dirty="0" err="1" smtClean="0">
                <a:solidFill>
                  <a:srgbClr val="3366FF"/>
                </a:solidFill>
              </a:rPr>
              <a:t>ciência</a:t>
            </a:r>
            <a:r>
              <a:rPr lang="en-US" b="1" dirty="0" smtClean="0">
                <a:solidFill>
                  <a:srgbClr val="3366FF"/>
                </a:solidFill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Expectativa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3366FF"/>
                </a:solidFill>
              </a:rPr>
              <a:t>encontros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relacionais</a:t>
            </a:r>
            <a:r>
              <a:rPr lang="en-US" b="1" dirty="0" smtClean="0">
                <a:solidFill>
                  <a:srgbClr val="3366FF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O</a:t>
            </a:r>
            <a:r>
              <a:rPr lang="en-US" b="1" dirty="0" err="1" smtClean="0"/>
              <a:t>bstáculos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3366FF"/>
                </a:solidFill>
              </a:rPr>
              <a:t>cenário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político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externo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(PEC 20 </a:t>
            </a:r>
            <a:r>
              <a:rPr lang="en-US" dirty="0" err="1" smtClean="0"/>
              <a:t>anos</a:t>
            </a:r>
            <a:r>
              <a:rPr lang="en-US" dirty="0" smtClean="0"/>
              <a:t>) e </a:t>
            </a:r>
            <a:r>
              <a:rPr lang="en-US" b="1" dirty="0" err="1" smtClean="0">
                <a:solidFill>
                  <a:srgbClr val="3366FF"/>
                </a:solidFill>
              </a:rPr>
              <a:t>novos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ataques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ao</a:t>
            </a:r>
            <a:r>
              <a:rPr lang="en-US" b="1" dirty="0" smtClean="0">
                <a:solidFill>
                  <a:srgbClr val="3366FF"/>
                </a:solidFill>
              </a:rPr>
              <a:t> SUS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Utopias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3366FF"/>
                </a:solidFill>
              </a:rPr>
              <a:t>compreensão</a:t>
            </a:r>
            <a:r>
              <a:rPr lang="en-US" b="1" dirty="0" smtClean="0">
                <a:solidFill>
                  <a:srgbClr val="3366FF"/>
                </a:solidFill>
              </a:rPr>
              <a:t> de </a:t>
            </a:r>
            <a:r>
              <a:rPr lang="en-US" b="1" dirty="0" err="1" smtClean="0">
                <a:solidFill>
                  <a:srgbClr val="3366FF"/>
                </a:solidFill>
              </a:rPr>
              <a:t>duas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metáforas</a:t>
            </a:r>
            <a:r>
              <a:rPr lang="en-US" b="1" dirty="0" smtClean="0">
                <a:solidFill>
                  <a:srgbClr val="3366FF"/>
                </a:solidFill>
              </a:rPr>
              <a:t>,</a:t>
            </a:r>
            <a:r>
              <a:rPr lang="en-US" dirty="0" smtClean="0"/>
              <a:t> a </a:t>
            </a:r>
            <a:r>
              <a:rPr lang="en-US" dirty="0" err="1" smtClean="0"/>
              <a:t>primeira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“</a:t>
            </a:r>
            <a:r>
              <a:rPr lang="en-US" b="1" dirty="0" err="1" smtClean="0">
                <a:solidFill>
                  <a:srgbClr val="3366FF"/>
                </a:solidFill>
              </a:rPr>
              <a:t>todas</a:t>
            </a:r>
            <a:r>
              <a:rPr lang="en-US" b="1" dirty="0" smtClean="0">
                <a:solidFill>
                  <a:srgbClr val="3366FF"/>
                </a:solidFill>
              </a:rPr>
              <a:t> as </a:t>
            </a:r>
            <a:r>
              <a:rPr lang="en-US" b="1" dirty="0" err="1" smtClean="0">
                <a:solidFill>
                  <a:srgbClr val="3366FF"/>
                </a:solidFill>
              </a:rPr>
              <a:t>pessoas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são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textos</a:t>
            </a:r>
            <a:r>
              <a:rPr lang="en-US" b="1" dirty="0" smtClean="0">
                <a:solidFill>
                  <a:srgbClr val="3366FF"/>
                </a:solidFill>
              </a:rPr>
              <a:t> a </a:t>
            </a:r>
            <a:r>
              <a:rPr lang="en-US" b="1" dirty="0" err="1" smtClean="0">
                <a:solidFill>
                  <a:srgbClr val="3366FF"/>
                </a:solidFill>
              </a:rPr>
              <a:t>serem</a:t>
            </a:r>
            <a:r>
              <a:rPr lang="en-US" b="1" dirty="0" smtClean="0">
                <a:solidFill>
                  <a:srgbClr val="3366FF"/>
                </a:solidFill>
              </a:rPr>
              <a:t> lidos”</a:t>
            </a:r>
            <a:r>
              <a:rPr lang="en-US" dirty="0" smtClean="0"/>
              <a:t>. A </a:t>
            </a:r>
            <a:r>
              <a:rPr lang="en-US" dirty="0" err="1" smtClean="0"/>
              <a:t>segunda</a:t>
            </a:r>
            <a:r>
              <a:rPr lang="en-US" dirty="0" smtClean="0"/>
              <a:t>,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“</a:t>
            </a:r>
            <a:r>
              <a:rPr lang="en-US" b="1" dirty="0" err="1" smtClean="0">
                <a:solidFill>
                  <a:srgbClr val="3366FF"/>
                </a:solidFill>
              </a:rPr>
              <a:t>estamos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sendo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convidados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para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uma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dança</a:t>
            </a:r>
            <a:r>
              <a:rPr lang="en-US" b="1" dirty="0" smtClean="0">
                <a:solidFill>
                  <a:srgbClr val="3366FF"/>
                </a:solidFill>
              </a:rPr>
              <a:t>, um </a:t>
            </a:r>
            <a:r>
              <a:rPr lang="en-US" b="1" dirty="0" err="1" smtClean="0">
                <a:solidFill>
                  <a:srgbClr val="3366FF"/>
                </a:solidFill>
              </a:rPr>
              <a:t>encontro</a:t>
            </a:r>
            <a:r>
              <a:rPr lang="en-US" b="1" dirty="0" smtClean="0">
                <a:solidFill>
                  <a:srgbClr val="3366FF"/>
                </a:solidFill>
              </a:rPr>
              <a:t> com </a:t>
            </a:r>
            <a:r>
              <a:rPr lang="en-US" b="1" dirty="0" err="1" smtClean="0">
                <a:solidFill>
                  <a:srgbClr val="3366FF"/>
                </a:solidFill>
              </a:rPr>
              <a:t>outras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histórias</a:t>
            </a:r>
            <a:r>
              <a:rPr lang="en-US" b="1" dirty="0" smtClean="0">
                <a:solidFill>
                  <a:srgbClr val="3366FF"/>
                </a:solidFill>
              </a:rPr>
              <a:t>” …</a:t>
            </a:r>
            <a:endParaRPr lang="en-US" b="1" dirty="0">
              <a:solidFill>
                <a:srgbClr val="3366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Necessários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Política</a:t>
            </a:r>
            <a:r>
              <a:rPr lang="en-US" dirty="0" smtClean="0"/>
              <a:t> Fiocruz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66839"/>
              </p:ext>
            </p:extLst>
          </p:nvPr>
        </p:nvGraphicFramePr>
        <p:xfrm>
          <a:off x="342900" y="1689100"/>
          <a:ext cx="8343900" cy="46355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Kenneth </a:t>
            </a:r>
            <a:r>
              <a:rPr lang="en-US" dirty="0"/>
              <a:t>J. </a:t>
            </a:r>
            <a:r>
              <a:rPr lang="en-US" dirty="0" err="1"/>
              <a:t>Gergen</a:t>
            </a:r>
            <a:r>
              <a:rPr lang="en-US" dirty="0"/>
              <a:t>, </a:t>
            </a:r>
            <a:r>
              <a:rPr lang="en-US" dirty="0" smtClean="0"/>
              <a:t>“Therapeutic Professions and Diffusion of Deficit”, </a:t>
            </a:r>
            <a:r>
              <a:rPr lang="en-US" dirty="0"/>
              <a:t>1990;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O </a:t>
            </a:r>
            <a:r>
              <a:rPr lang="en-US" dirty="0" err="1"/>
              <a:t>espetáculo</a:t>
            </a:r>
            <a:r>
              <a:rPr lang="en-US" dirty="0"/>
              <a:t> da </a:t>
            </a:r>
            <a:r>
              <a:rPr lang="en-US" dirty="0" err="1"/>
              <a:t>loucura</a:t>
            </a:r>
            <a:r>
              <a:rPr lang="en-US" dirty="0"/>
              <a:t> - </a:t>
            </a:r>
            <a:r>
              <a:rPr lang="en-US" dirty="0" err="1"/>
              <a:t>Alienismo</a:t>
            </a:r>
            <a:r>
              <a:rPr lang="en-US" dirty="0"/>
              <a:t> </a:t>
            </a:r>
            <a:r>
              <a:rPr lang="en-US" dirty="0" err="1"/>
              <a:t>oitocentista</a:t>
            </a:r>
            <a:r>
              <a:rPr lang="en-US" dirty="0"/>
              <a:t> … </a:t>
            </a:r>
            <a:r>
              <a:rPr lang="en-US" dirty="0" err="1"/>
              <a:t>Psiquiatria</a:t>
            </a:r>
            <a:r>
              <a:rPr lang="en-US" dirty="0"/>
              <a:t> do III </a:t>
            </a:r>
            <a:r>
              <a:rPr lang="en-US" dirty="0" err="1"/>
              <a:t>Milênio</a:t>
            </a:r>
            <a:r>
              <a:rPr lang="en-US" dirty="0"/>
              <a:t>: a </a:t>
            </a:r>
            <a:r>
              <a:rPr lang="en-US" dirty="0" err="1"/>
              <a:t>construção</a:t>
            </a:r>
            <a:r>
              <a:rPr lang="en-US" dirty="0"/>
              <a:t> social da </a:t>
            </a:r>
            <a:r>
              <a:rPr lang="en-US" dirty="0" err="1"/>
              <a:t>linguagem</a:t>
            </a:r>
            <a:r>
              <a:rPr lang="en-US" dirty="0"/>
              <a:t> do </a:t>
            </a:r>
            <a:r>
              <a:rPr lang="en-US" dirty="0" err="1"/>
              <a:t>déficit</a:t>
            </a:r>
            <a:r>
              <a:rPr lang="en-US" dirty="0"/>
              <a:t> e a </a:t>
            </a:r>
            <a:r>
              <a:rPr lang="en-US" dirty="0" err="1"/>
              <a:t>progressiva</a:t>
            </a:r>
            <a:r>
              <a:rPr lang="en-US" dirty="0"/>
              <a:t> </a:t>
            </a:r>
            <a:r>
              <a:rPr lang="en-US" dirty="0" err="1"/>
              <a:t>enfermidade</a:t>
            </a:r>
            <a:r>
              <a:rPr lang="en-US" dirty="0"/>
              <a:t> da </a:t>
            </a:r>
            <a:r>
              <a:rPr lang="en-US" dirty="0" err="1"/>
              <a:t>cultura</a:t>
            </a:r>
            <a:r>
              <a:rPr lang="en-US" dirty="0"/>
              <a:t>”, </a:t>
            </a:r>
            <a:r>
              <a:rPr lang="en-US" dirty="0" err="1"/>
              <a:t>Dissertação</a:t>
            </a:r>
            <a:r>
              <a:rPr lang="en-US" dirty="0"/>
              <a:t> </a:t>
            </a:r>
            <a:r>
              <a:rPr lang="en-US" dirty="0" err="1"/>
              <a:t>Mestrado</a:t>
            </a:r>
            <a:r>
              <a:rPr lang="en-US" dirty="0"/>
              <a:t>, Amorim, 1997;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A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de </a:t>
            </a:r>
            <a:r>
              <a:rPr lang="en-US" dirty="0" err="1"/>
              <a:t>Humanização</a:t>
            </a:r>
            <a:r>
              <a:rPr lang="en-US" dirty="0"/>
              <a:t>: o </a:t>
            </a:r>
            <a:r>
              <a:rPr lang="en-US" dirty="0" err="1"/>
              <a:t>método</a:t>
            </a:r>
            <a:r>
              <a:rPr lang="en-US" dirty="0"/>
              <a:t> da </a:t>
            </a:r>
            <a:r>
              <a:rPr lang="en-US" dirty="0" err="1"/>
              <a:t>tríplice</a:t>
            </a:r>
            <a:r>
              <a:rPr lang="en-US" dirty="0"/>
              <a:t> </a:t>
            </a:r>
            <a:r>
              <a:rPr lang="en-US" dirty="0" err="1"/>
              <a:t>inclusão</a:t>
            </a:r>
            <a:r>
              <a:rPr lang="en-US" dirty="0"/>
              <a:t> e a </a:t>
            </a:r>
            <a:r>
              <a:rPr lang="en-US" dirty="0" err="1"/>
              <a:t>participação</a:t>
            </a:r>
            <a:r>
              <a:rPr lang="en-US" dirty="0"/>
              <a:t> social de </a:t>
            </a:r>
            <a:r>
              <a:rPr lang="en-US" dirty="0" err="1"/>
              <a:t>gestores</a:t>
            </a:r>
            <a:r>
              <a:rPr lang="en-US" dirty="0"/>
              <a:t>, </a:t>
            </a:r>
            <a:r>
              <a:rPr lang="en-US" dirty="0" err="1"/>
              <a:t>trabalhadores</a:t>
            </a:r>
            <a:r>
              <a:rPr lang="en-US" dirty="0"/>
              <a:t> da </a:t>
            </a:r>
            <a:r>
              <a:rPr lang="en-US" dirty="0" err="1"/>
              <a:t>saúde</a:t>
            </a:r>
            <a:r>
              <a:rPr lang="en-US" dirty="0"/>
              <a:t> e </a:t>
            </a:r>
            <a:r>
              <a:rPr lang="en-US" dirty="0" err="1"/>
              <a:t>usuários</a:t>
            </a:r>
            <a:r>
              <a:rPr lang="en-US" dirty="0"/>
              <a:t> do/no SUS”, TESE </a:t>
            </a:r>
            <a:r>
              <a:rPr lang="en-US" dirty="0" err="1"/>
              <a:t>Doutorado</a:t>
            </a:r>
            <a:r>
              <a:rPr lang="en-US" dirty="0"/>
              <a:t>, Amorim, 2014;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Do DSM- III </a:t>
            </a:r>
            <a:r>
              <a:rPr lang="en-US" dirty="0" err="1"/>
              <a:t>ao</a:t>
            </a:r>
            <a:r>
              <a:rPr lang="en-US" dirty="0"/>
              <a:t> DSM-5: </a:t>
            </a:r>
            <a:r>
              <a:rPr lang="en-US" dirty="0" err="1"/>
              <a:t>Traçando</a:t>
            </a:r>
            <a:r>
              <a:rPr lang="en-US" dirty="0"/>
              <a:t> o </a:t>
            </a:r>
            <a:r>
              <a:rPr lang="en-US" dirty="0" err="1"/>
              <a:t>percurso</a:t>
            </a:r>
            <a:r>
              <a:rPr lang="en-US" dirty="0"/>
              <a:t> </a:t>
            </a:r>
            <a:r>
              <a:rPr lang="en-US" dirty="0" err="1"/>
              <a:t>médico</a:t>
            </a:r>
            <a:r>
              <a:rPr lang="en-US" dirty="0"/>
              <a:t>-industrial da </a:t>
            </a:r>
            <a:r>
              <a:rPr lang="en-US" dirty="0" err="1"/>
              <a:t>Psiquiatria</a:t>
            </a:r>
            <a:r>
              <a:rPr lang="en-US" dirty="0"/>
              <a:t> de Mercado, </a:t>
            </a:r>
            <a:r>
              <a:rPr lang="en-US" dirty="0" smtClean="0"/>
              <a:t>Fernando Ramos</a:t>
            </a:r>
            <a:r>
              <a:rPr lang="en-US" dirty="0"/>
              <a:t>, </a:t>
            </a:r>
            <a:r>
              <a:rPr lang="en-US" dirty="0" smtClean="0"/>
              <a:t>2011;</a:t>
            </a:r>
          </a:p>
          <a:p>
            <a:r>
              <a:rPr lang="en-US" dirty="0" smtClean="0"/>
              <a:t>“O DSM entre a </a:t>
            </a:r>
            <a:r>
              <a:rPr lang="en-US" dirty="0" err="1" smtClean="0"/>
              <a:t>Novilingua</a:t>
            </a:r>
            <a:r>
              <a:rPr lang="en-US" dirty="0" smtClean="0"/>
              <a:t> e a Lingua </a:t>
            </a:r>
            <a:r>
              <a:rPr lang="en-US" dirty="0" err="1" smtClean="0"/>
              <a:t>Tertii</a:t>
            </a:r>
            <a:r>
              <a:rPr lang="en-US" dirty="0" smtClean="0"/>
              <a:t> </a:t>
            </a:r>
            <a:r>
              <a:rPr lang="en-US" dirty="0" err="1" smtClean="0"/>
              <a:t>Imperii</a:t>
            </a:r>
            <a:r>
              <a:rPr lang="en-US" dirty="0" smtClean="0"/>
              <a:t>”, </a:t>
            </a:r>
            <a:r>
              <a:rPr lang="en-US" dirty="0" err="1" smtClean="0"/>
              <a:t>Rossano</a:t>
            </a:r>
            <a:r>
              <a:rPr lang="en-US" dirty="0" smtClean="0"/>
              <a:t> Cabral Lima, 2011</a:t>
            </a:r>
          </a:p>
          <a:p>
            <a:r>
              <a:rPr lang="en-US" dirty="0" smtClean="0"/>
              <a:t>“</a:t>
            </a:r>
            <a:r>
              <a:rPr lang="en-US" dirty="0" err="1"/>
              <a:t>Cartografia</a:t>
            </a:r>
            <a:r>
              <a:rPr lang="en-US" dirty="0"/>
              <a:t> </a:t>
            </a:r>
            <a:r>
              <a:rPr lang="en-US" dirty="0" err="1"/>
              <a:t>histórico-conceitual</a:t>
            </a:r>
            <a:r>
              <a:rPr lang="en-US" dirty="0"/>
              <a:t> da “</a:t>
            </a:r>
            <a:r>
              <a:rPr lang="en-US" dirty="0" err="1"/>
              <a:t>deficiência</a:t>
            </a:r>
            <a:r>
              <a:rPr lang="en-US" dirty="0"/>
              <a:t>”: </a:t>
            </a:r>
            <a:r>
              <a:rPr lang="en-US" dirty="0" err="1"/>
              <a:t>construção</a:t>
            </a:r>
            <a:r>
              <a:rPr lang="en-US" dirty="0"/>
              <a:t> social </a:t>
            </a:r>
            <a:r>
              <a:rPr lang="en-US" dirty="0" err="1"/>
              <a:t>feita</a:t>
            </a:r>
            <a:r>
              <a:rPr lang="en-US" dirty="0"/>
              <a:t> de </a:t>
            </a:r>
            <a:r>
              <a:rPr lang="en-US" dirty="0" err="1"/>
              <a:t>invisibilidade</a:t>
            </a:r>
            <a:r>
              <a:rPr lang="en-US" dirty="0"/>
              <a:t>/</a:t>
            </a:r>
            <a:r>
              <a:rPr lang="en-US" dirty="0" err="1"/>
              <a:t>visibilidades</a:t>
            </a:r>
            <a:r>
              <a:rPr lang="en-US" dirty="0"/>
              <a:t> e de utopias”, Annibal Amorim, Sonia </a:t>
            </a:r>
            <a:r>
              <a:rPr lang="en-US" dirty="0" err="1"/>
              <a:t>Gertner</a:t>
            </a:r>
            <a:r>
              <a:rPr lang="en-US" dirty="0"/>
              <a:t> e Luciana Amorim, 2018, Uma </a:t>
            </a:r>
            <a:r>
              <a:rPr lang="en-US" dirty="0" err="1" smtClean="0"/>
              <a:t>ponte</a:t>
            </a:r>
            <a:r>
              <a:rPr lang="en-US" dirty="0" smtClean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, Org: </a:t>
            </a:r>
            <a:r>
              <a:rPr lang="en-US" dirty="0" err="1"/>
              <a:t>Luiz</a:t>
            </a:r>
            <a:r>
              <a:rPr lang="en-US" dirty="0"/>
              <a:t> C. </a:t>
            </a:r>
            <a:r>
              <a:rPr lang="en-US" dirty="0" err="1"/>
              <a:t>Fadel</a:t>
            </a:r>
            <a:r>
              <a:rPr lang="en-US" dirty="0"/>
              <a:t> e </a:t>
            </a:r>
            <a:r>
              <a:rPr lang="en-US" dirty="0" err="1"/>
              <a:t>Eguinar</a:t>
            </a:r>
            <a:r>
              <a:rPr lang="en-US" dirty="0"/>
              <a:t> </a:t>
            </a:r>
            <a:r>
              <a:rPr lang="en-US" dirty="0" err="1"/>
              <a:t>Chaveiro</a:t>
            </a:r>
            <a:r>
              <a:rPr lang="en-US" dirty="0" smtClean="0"/>
              <a:t>)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Sujeito</a:t>
            </a:r>
            <a:r>
              <a:rPr lang="en-US" dirty="0" smtClean="0"/>
              <a:t> </a:t>
            </a:r>
            <a:r>
              <a:rPr lang="en-US" dirty="0" err="1" smtClean="0"/>
              <a:t>Sanitário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do </a:t>
            </a:r>
            <a:r>
              <a:rPr lang="en-US" dirty="0" err="1" smtClean="0"/>
              <a:t>Direito</a:t>
            </a:r>
            <a:r>
              <a:rPr lang="en-US" dirty="0" smtClean="0"/>
              <a:t> (L. </a:t>
            </a:r>
            <a:r>
              <a:rPr lang="en-US" dirty="0" err="1" smtClean="0"/>
              <a:t>CFadel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smtClean="0"/>
              <a:t>M. Helena Barros</a:t>
            </a:r>
            <a:r>
              <a:rPr lang="en-US" dirty="0"/>
              <a:t>, 2013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“A </a:t>
            </a:r>
            <a:r>
              <a:rPr lang="en-US" dirty="0" err="1" smtClean="0"/>
              <a:t>deficiência</a:t>
            </a:r>
            <a:r>
              <a:rPr lang="en-US" dirty="0" smtClean="0"/>
              <a:t> no </a:t>
            </a:r>
            <a:r>
              <a:rPr lang="en-US" dirty="0" err="1" smtClean="0"/>
              <a:t>jardim</a:t>
            </a:r>
            <a:r>
              <a:rPr lang="en-US" dirty="0" smtClean="0"/>
              <a:t> das </a:t>
            </a:r>
            <a:r>
              <a:rPr lang="en-US" dirty="0" err="1" smtClean="0"/>
              <a:t>espécies</a:t>
            </a:r>
            <a:r>
              <a:rPr lang="en-US" dirty="0" smtClean="0"/>
              <a:t>”-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questão</a:t>
            </a:r>
            <a:r>
              <a:rPr lang="en-US" dirty="0" smtClean="0"/>
              <a:t> de </a:t>
            </a:r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e </a:t>
            </a:r>
            <a:r>
              <a:rPr lang="en-US" dirty="0" err="1" smtClean="0"/>
              <a:t>políticos</a:t>
            </a:r>
            <a:r>
              <a:rPr lang="en-US" dirty="0" smtClean="0"/>
              <a:t>: a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 e a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coletiva</a:t>
            </a:r>
            <a:r>
              <a:rPr lang="en-US" dirty="0" smtClean="0"/>
              <a:t> no III </a:t>
            </a:r>
            <a:r>
              <a:rPr lang="en-US" dirty="0" err="1" smtClean="0"/>
              <a:t>Milênio</a:t>
            </a:r>
            <a:r>
              <a:rPr lang="en-US" dirty="0" smtClean="0"/>
              <a:t>” (Annibal Amorim, </a:t>
            </a:r>
            <a:r>
              <a:rPr lang="en-US" dirty="0" err="1" smtClean="0"/>
              <a:t>Pós-Doutorado</a:t>
            </a:r>
            <a:r>
              <a:rPr lang="en-US" dirty="0" smtClean="0"/>
              <a:t>, NUBEA/UFRJ, 2018/2019) 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5693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Muito</a:t>
            </a:r>
            <a:r>
              <a:rPr lang="en-US" dirty="0" smtClean="0"/>
              <a:t> obrigado 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annibalamorim.fiocruz@gmail.com</a:t>
            </a:r>
            <a:endParaRPr lang="en-US" dirty="0"/>
          </a:p>
        </p:txBody>
      </p:sp>
      <p:pic>
        <p:nvPicPr>
          <p:cNvPr id="4" name="Picture 3" descr="Annibal AMORI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" y="914400"/>
            <a:ext cx="3505200" cy="4724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4648200" cy="1066800"/>
          </a:xfrm>
        </p:spPr>
        <p:txBody>
          <a:bodyPr/>
          <a:lstStyle/>
          <a:p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Antes de </a:t>
            </a:r>
            <a:r>
              <a:rPr lang="en-US" b="1" dirty="0" err="1" smtClean="0"/>
              <a:t>chegar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SUS e </a:t>
            </a:r>
            <a:r>
              <a:rPr lang="en-US" b="1" dirty="0" err="1" smtClean="0"/>
              <a:t>avaliar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seus</a:t>
            </a:r>
            <a:r>
              <a:rPr lang="en-US" b="1" dirty="0" smtClean="0"/>
              <a:t> </a:t>
            </a:r>
            <a:r>
              <a:rPr lang="en-US" b="1" dirty="0" err="1" smtClean="0"/>
              <a:t>desafios</a:t>
            </a:r>
            <a:r>
              <a:rPr lang="en-US" b="1" dirty="0" smtClean="0"/>
              <a:t>, </a:t>
            </a:r>
            <a:r>
              <a:rPr lang="en-US" b="1" dirty="0" err="1" smtClean="0"/>
              <a:t>eu</a:t>
            </a:r>
            <a:r>
              <a:rPr lang="en-US" b="1" dirty="0" smtClean="0"/>
              <a:t> </a:t>
            </a:r>
            <a:r>
              <a:rPr lang="en-US" b="1" dirty="0" err="1" smtClean="0"/>
              <a:t>faço</a:t>
            </a:r>
            <a:r>
              <a:rPr lang="en-US" b="1" dirty="0" smtClean="0"/>
              <a:t> </a:t>
            </a:r>
            <a:r>
              <a:rPr lang="en-US" b="1" dirty="0" err="1" smtClean="0"/>
              <a:t>perguntas</a:t>
            </a:r>
            <a:r>
              <a:rPr lang="en-US" b="1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COMO NOS COMUNICAMOS EM SOCIEDADE ?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QUE TIPO DE LINGUAGEM UTILIZAMOS ?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QUE LINGUAS EXISTEM EM NOSSA SOCIEDADE?</a:t>
            </a:r>
            <a:endParaRPr lang="en-US" b="1" dirty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JÁ OUVIRAM FALAR DA  “LINGUAGEM DO DÉFICIT” 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 DA “PROGRESSIVA ENFERMIDADE DA CULTURA” 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 err="1" smtClean="0"/>
              <a:t>Definem</a:t>
            </a:r>
            <a:r>
              <a:rPr lang="en-US" b="1" dirty="0" smtClean="0"/>
              <a:t> </a:t>
            </a:r>
            <a:r>
              <a:rPr lang="en-US" b="1" dirty="0" err="1" smtClean="0"/>
              <a:t>quem</a:t>
            </a:r>
            <a:r>
              <a:rPr lang="en-US" b="1" dirty="0" smtClean="0"/>
              <a:t> </a:t>
            </a:r>
            <a:r>
              <a:rPr lang="en-US" b="1" dirty="0" err="1" smtClean="0"/>
              <a:t>sou</a:t>
            </a:r>
            <a:r>
              <a:rPr lang="en-US" b="1" dirty="0" smtClean="0"/>
              <a:t> e de </a:t>
            </a:r>
            <a:r>
              <a:rPr lang="en-US" b="1" dirty="0" err="1" smtClean="0"/>
              <a:t>onde</a:t>
            </a:r>
            <a:r>
              <a:rPr lang="en-US" b="1" dirty="0" smtClean="0"/>
              <a:t> </a:t>
            </a:r>
            <a:r>
              <a:rPr lang="en-US" b="1" dirty="0" err="1" smtClean="0"/>
              <a:t>falo</a:t>
            </a:r>
            <a:r>
              <a:rPr lang="en-US" b="1" dirty="0" smtClean="0"/>
              <a:t> …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4648200" cy="1066800"/>
          </a:xfrm>
        </p:spPr>
        <p:txBody>
          <a:bodyPr/>
          <a:lstStyle/>
          <a:p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 “Antes do SUS e </a:t>
            </a:r>
            <a:r>
              <a:rPr lang="en-US" dirty="0" err="1" smtClean="0"/>
              <a:t>durante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crescimento</a:t>
            </a:r>
            <a:r>
              <a:rPr lang="en-US" dirty="0" smtClean="0"/>
              <a:t>”: a </a:t>
            </a:r>
            <a:r>
              <a:rPr lang="en-US" dirty="0" err="1" smtClean="0"/>
              <a:t>história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experiências</a:t>
            </a:r>
            <a:r>
              <a:rPr lang="en-US" dirty="0" smtClean="0"/>
              <a:t> </a:t>
            </a:r>
            <a:r>
              <a:rPr lang="en-US" dirty="0" err="1" smtClean="0"/>
              <a:t>singulares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tinerário</a:t>
            </a:r>
            <a:r>
              <a:rPr lang="en-US" dirty="0" smtClean="0"/>
              <a:t> </a:t>
            </a:r>
            <a:r>
              <a:rPr lang="en-US" dirty="0" err="1" smtClean="0"/>
              <a:t>formativo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r>
              <a:rPr lang="en-US" dirty="0" smtClean="0"/>
              <a:t> </a:t>
            </a:r>
            <a:r>
              <a:rPr lang="en-US" dirty="0"/>
              <a:t>(INDC; Pestalozzi; CPPII; Bancroft; </a:t>
            </a:r>
            <a:r>
              <a:rPr lang="en-US" dirty="0" smtClean="0"/>
              <a:t>JICA/</a:t>
            </a:r>
            <a:r>
              <a:rPr lang="en-US" dirty="0" err="1" smtClean="0"/>
              <a:t>Japão</a:t>
            </a:r>
            <a:r>
              <a:rPr lang="en-US" dirty="0" smtClean="0"/>
              <a:t>, Cambodia, Costa Rica; </a:t>
            </a:r>
            <a:r>
              <a:rPr lang="en-US" dirty="0" err="1" smtClean="0"/>
              <a:t>Ashoka</a:t>
            </a:r>
            <a:r>
              <a:rPr lang="en-US" dirty="0" smtClean="0"/>
              <a:t> (Plan for the Lifetime/ </a:t>
            </a:r>
            <a:r>
              <a:rPr lang="en-US" dirty="0" err="1" smtClean="0"/>
              <a:t>Canadá</a:t>
            </a:r>
            <a:r>
              <a:rPr lang="en-US" dirty="0" smtClean="0"/>
              <a:t>; </a:t>
            </a:r>
            <a:r>
              <a:rPr lang="en-US" dirty="0"/>
              <a:t>Fiocruz; </a:t>
            </a:r>
            <a:r>
              <a:rPr lang="en-US" dirty="0" err="1"/>
              <a:t>Comitê</a:t>
            </a:r>
            <a:r>
              <a:rPr lang="en-US" dirty="0"/>
              <a:t> </a:t>
            </a:r>
            <a:r>
              <a:rPr lang="en-US" dirty="0" smtClean="0"/>
              <a:t>FIOCRUZ, </a:t>
            </a:r>
            <a:r>
              <a:rPr lang="en-US" dirty="0"/>
              <a:t>…)</a:t>
            </a:r>
          </a:p>
          <a:p>
            <a:r>
              <a:rPr lang="en-US" dirty="0" err="1" smtClean="0"/>
              <a:t>Sobre</a:t>
            </a:r>
            <a:r>
              <a:rPr lang="en-US" dirty="0" smtClean="0"/>
              <a:t> a “</a:t>
            </a:r>
            <a:r>
              <a:rPr lang="en-US" dirty="0" err="1" smtClean="0"/>
              <a:t>linguagem</a:t>
            </a:r>
            <a:r>
              <a:rPr lang="en-US" dirty="0" smtClean="0"/>
              <a:t> do </a:t>
            </a:r>
            <a:r>
              <a:rPr lang="en-US" dirty="0" err="1" smtClean="0"/>
              <a:t>déficit</a:t>
            </a:r>
            <a:r>
              <a:rPr lang="en-US" dirty="0" smtClean="0"/>
              <a:t>” e a </a:t>
            </a:r>
            <a:r>
              <a:rPr lang="en-US" dirty="0" err="1" smtClean="0"/>
              <a:t>progressiva</a:t>
            </a:r>
            <a:r>
              <a:rPr lang="en-US" dirty="0" smtClean="0"/>
              <a:t> </a:t>
            </a:r>
            <a:r>
              <a:rPr lang="en-US" dirty="0" err="1" smtClean="0"/>
              <a:t>enfermidade</a:t>
            </a:r>
            <a:r>
              <a:rPr lang="en-US" dirty="0" smtClean="0"/>
              <a:t> da </a:t>
            </a:r>
            <a:r>
              <a:rPr lang="en-US" dirty="0" err="1" smtClean="0"/>
              <a:t>cultura</a:t>
            </a:r>
            <a:r>
              <a:rPr lang="en-US" dirty="0" smtClean="0"/>
              <a:t> (“</a:t>
            </a:r>
            <a:r>
              <a:rPr lang="en-US" dirty="0" err="1" smtClean="0"/>
              <a:t>na</a:t>
            </a:r>
            <a:r>
              <a:rPr lang="en-US" dirty="0" smtClean="0"/>
              <a:t> academia e no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andar</a:t>
            </a:r>
            <a:r>
              <a:rPr lang="en-US" dirty="0" smtClean="0"/>
              <a:t> a </a:t>
            </a:r>
            <a:r>
              <a:rPr lang="en-US" dirty="0" err="1" smtClean="0"/>
              <a:t>vida</a:t>
            </a:r>
            <a:r>
              <a:rPr lang="en-US" dirty="0" smtClean="0"/>
              <a:t>”)</a:t>
            </a:r>
          </a:p>
          <a:p>
            <a:r>
              <a:rPr lang="en-US" dirty="0" err="1" smtClean="0"/>
              <a:t>Emancipação</a:t>
            </a:r>
            <a:r>
              <a:rPr lang="en-US" dirty="0" smtClean="0"/>
              <a:t> e “advocacy” (</a:t>
            </a:r>
            <a:r>
              <a:rPr lang="en-US" dirty="0" err="1" smtClean="0"/>
              <a:t>advocacia-em-causa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): </a:t>
            </a:r>
            <a:r>
              <a:rPr lang="en-US" dirty="0" err="1" smtClean="0"/>
              <a:t>conhecimento</a:t>
            </a:r>
            <a:r>
              <a:rPr lang="en-US" dirty="0" smtClean="0"/>
              <a:t> de </a:t>
            </a:r>
            <a:r>
              <a:rPr lang="en-US" dirty="0" err="1" smtClean="0"/>
              <a:t>causa</a:t>
            </a:r>
            <a:r>
              <a:rPr lang="en-US" dirty="0" smtClean="0"/>
              <a:t> e </a:t>
            </a:r>
            <a:r>
              <a:rPr lang="en-US" dirty="0" err="1" smtClean="0"/>
              <a:t>produção</a:t>
            </a:r>
            <a:r>
              <a:rPr lang="en-US" dirty="0" smtClean="0"/>
              <a:t> de </a:t>
            </a:r>
            <a:r>
              <a:rPr lang="en-US" dirty="0" err="1" smtClean="0"/>
              <a:t>subjetividade</a:t>
            </a:r>
            <a:r>
              <a:rPr lang="en-US" dirty="0" smtClean="0"/>
              <a:t> (o </a:t>
            </a:r>
            <a:r>
              <a:rPr lang="en-US" dirty="0" err="1" smtClean="0"/>
              <a:t>sujeito</a:t>
            </a:r>
            <a:r>
              <a:rPr lang="en-US" dirty="0" smtClean="0"/>
              <a:t> de </a:t>
            </a:r>
            <a:r>
              <a:rPr lang="en-US" dirty="0" err="1" smtClean="0"/>
              <a:t>direitos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Define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e de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falo</a:t>
            </a:r>
            <a:r>
              <a:rPr lang="en-US" dirty="0" smtClean="0"/>
              <a:t> 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3381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4159653"/>
              </p:ext>
            </p:extLst>
          </p:nvPr>
        </p:nvGraphicFramePr>
        <p:xfrm>
          <a:off x="-637209" y="448574"/>
          <a:ext cx="10314609" cy="671422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 err="1" smtClean="0"/>
              <a:t>Linha</a:t>
            </a:r>
            <a:r>
              <a:rPr lang="en-US" sz="2800" dirty="0" smtClean="0"/>
              <a:t> do Tempo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966716-32A8-5847-B884-D009490A0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F6966716-32A8-5847-B884-D009490A0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985B16-4262-5645-A978-1DEBCA54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06985B16-4262-5645-A978-1DEBCA54D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“Status” </a:t>
            </a:r>
            <a:r>
              <a:rPr lang="en-US" dirty="0" err="1" smtClean="0"/>
              <a:t>atualizado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progressos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feitos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passo</a:t>
            </a:r>
            <a:r>
              <a:rPr lang="en-US" dirty="0" smtClean="0"/>
              <a:t>?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reconhecidas</a:t>
            </a:r>
            <a:r>
              <a:rPr lang="en-US" dirty="0" smtClean="0"/>
              <a:t>? A </a:t>
            </a:r>
            <a:r>
              <a:rPr lang="en-US" dirty="0" err="1" smtClean="0"/>
              <a:t>formação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serviço</a:t>
            </a:r>
            <a:r>
              <a:rPr lang="en-US" dirty="0" smtClean="0"/>
              <a:t> no SUS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“</a:t>
            </a:r>
            <a:r>
              <a:rPr lang="en-US" dirty="0" err="1" smtClean="0"/>
              <a:t>enfrentados</a:t>
            </a:r>
            <a:r>
              <a:rPr lang="en-US" dirty="0" smtClean="0"/>
              <a:t>”? </a:t>
            </a:r>
            <a:r>
              <a:rPr lang="en-US" dirty="0" err="1" smtClean="0"/>
              <a:t>Limitação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biomédico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Que</a:t>
            </a:r>
            <a:r>
              <a:rPr lang="en-US" dirty="0" smtClean="0"/>
              <a:t> “</a:t>
            </a:r>
            <a:r>
              <a:rPr lang="en-US" dirty="0" err="1" smtClean="0"/>
              <a:t>horizontes</a:t>
            </a:r>
            <a:r>
              <a:rPr lang="en-US" dirty="0" smtClean="0"/>
              <a:t> de </a:t>
            </a:r>
            <a:r>
              <a:rPr lang="en-US" dirty="0" err="1" smtClean="0"/>
              <a:t>enfrentamento</a:t>
            </a:r>
            <a:r>
              <a:rPr lang="en-US" dirty="0" smtClean="0"/>
              <a:t>” </a:t>
            </a:r>
            <a:r>
              <a:rPr lang="en-US" dirty="0" err="1" smtClean="0"/>
              <a:t>surgiram</a:t>
            </a:r>
            <a:r>
              <a:rPr lang="en-US" dirty="0" smtClean="0"/>
              <a:t>? A </a:t>
            </a:r>
            <a:r>
              <a:rPr lang="en-US" dirty="0" err="1" smtClean="0"/>
              <a:t>linguagem</a:t>
            </a:r>
            <a:r>
              <a:rPr lang="en-US" dirty="0" smtClean="0"/>
              <a:t> do </a:t>
            </a:r>
            <a:r>
              <a:rPr lang="en-US" dirty="0" err="1" smtClean="0"/>
              <a:t>déficit</a:t>
            </a:r>
            <a:r>
              <a:rPr lang="en-US" dirty="0" smtClean="0"/>
              <a:t>; a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dos </a:t>
            </a:r>
            <a:r>
              <a:rPr lang="en-US" dirty="0" err="1" smtClean="0"/>
              <a:t>profissionais</a:t>
            </a:r>
            <a:r>
              <a:rPr lang="en-US" dirty="0" smtClean="0"/>
              <a:t> da </a:t>
            </a:r>
            <a:r>
              <a:rPr lang="en-US" dirty="0" err="1" smtClean="0"/>
              <a:t>saúde</a:t>
            </a:r>
            <a:r>
              <a:rPr lang="en-US" dirty="0" smtClean="0"/>
              <a:t>; </a:t>
            </a:r>
            <a:r>
              <a:rPr lang="en-US" dirty="0" err="1" smtClean="0"/>
              <a:t>mudança</a:t>
            </a:r>
            <a:r>
              <a:rPr lang="en-US" dirty="0" smtClean="0"/>
              <a:t> da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acessibilidade</a:t>
            </a:r>
            <a:r>
              <a:rPr lang="en-US" dirty="0" smtClean="0"/>
              <a:t> e </a:t>
            </a:r>
            <a:r>
              <a:rPr lang="en-US" dirty="0" err="1" smtClean="0"/>
              <a:t>inclusão</a:t>
            </a:r>
            <a:r>
              <a:rPr lang="en-US" dirty="0" smtClean="0"/>
              <a:t>; o </a:t>
            </a:r>
            <a:r>
              <a:rPr lang="en-US" dirty="0" err="1" smtClean="0"/>
              <a:t>antídoto</a:t>
            </a:r>
            <a:r>
              <a:rPr lang="en-US" dirty="0" smtClean="0"/>
              <a:t> contra a “LINGUAGEM DO DÉFICIT” e o “</a:t>
            </a:r>
            <a:r>
              <a:rPr lang="en-US" dirty="0" err="1" smtClean="0"/>
              <a:t>sujeito</a:t>
            </a:r>
            <a:r>
              <a:rPr lang="en-US" dirty="0" smtClean="0"/>
              <a:t> de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err="1" smtClean="0"/>
              <a:t>sanitário</a:t>
            </a:r>
            <a:r>
              <a:rPr lang="en-US" dirty="0" smtClean="0"/>
              <a:t>” …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Como </a:t>
            </a:r>
            <a:r>
              <a:rPr lang="en-US" dirty="0" err="1" smtClean="0"/>
              <a:t>está</a:t>
            </a:r>
            <a:r>
              <a:rPr lang="en-US" dirty="0" smtClean="0"/>
              <a:t> a </a:t>
            </a:r>
            <a:r>
              <a:rPr lang="en-US" dirty="0" err="1" smtClean="0"/>
              <a:t>proposta</a:t>
            </a:r>
            <a:r>
              <a:rPr lang="en-US" dirty="0" smtClean="0"/>
              <a:t>, “</a:t>
            </a:r>
            <a:r>
              <a:rPr lang="en-US" dirty="0" err="1" smtClean="0"/>
              <a:t>dentro</a:t>
            </a:r>
            <a:r>
              <a:rPr lang="en-US" dirty="0" smtClean="0"/>
              <a:t> do </a:t>
            </a:r>
            <a:r>
              <a:rPr lang="en-US" dirty="0" err="1" smtClean="0"/>
              <a:t>prazo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atrasada</a:t>
            </a:r>
            <a:r>
              <a:rPr lang="en-US" dirty="0" smtClean="0"/>
              <a:t>? Michel Foucault, </a:t>
            </a:r>
            <a:r>
              <a:rPr lang="en-US" dirty="0" err="1" smtClean="0"/>
              <a:t>Basaglia</a:t>
            </a:r>
            <a:r>
              <a:rPr lang="en-US" dirty="0" smtClean="0"/>
              <a:t>, Luc </a:t>
            </a:r>
            <a:r>
              <a:rPr lang="en-US" dirty="0" err="1" smtClean="0"/>
              <a:t>Boltanski</a:t>
            </a:r>
            <a:r>
              <a:rPr lang="en-US" dirty="0" smtClean="0"/>
              <a:t>, </a:t>
            </a:r>
            <a:r>
              <a:rPr lang="en-US" dirty="0" err="1" smtClean="0"/>
              <a:t>Blikstein</a:t>
            </a:r>
            <a:r>
              <a:rPr lang="en-US" dirty="0" smtClean="0"/>
              <a:t>, Gramsci, </a:t>
            </a:r>
            <a:r>
              <a:rPr lang="en-US" dirty="0" err="1" smtClean="0"/>
              <a:t>Simmel</a:t>
            </a:r>
            <a:r>
              <a:rPr lang="en-US" dirty="0" smtClean="0"/>
              <a:t>, </a:t>
            </a:r>
            <a:r>
              <a:rPr lang="en-US" dirty="0" err="1" smtClean="0"/>
              <a:t>Mauss</a:t>
            </a:r>
            <a:r>
              <a:rPr lang="en-US" dirty="0" smtClean="0"/>
              <a:t>, K. </a:t>
            </a:r>
            <a:r>
              <a:rPr lang="en-US" dirty="0" err="1" smtClean="0"/>
              <a:t>Gergen</a:t>
            </a:r>
            <a:r>
              <a:rPr lang="en-US" dirty="0" smtClean="0"/>
              <a:t>, </a:t>
            </a:r>
            <a:r>
              <a:rPr lang="en-US" b="1" dirty="0" err="1" smtClean="0"/>
              <a:t>diriam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b="1" dirty="0" err="1" smtClean="0"/>
              <a:t>muito</a:t>
            </a:r>
            <a:r>
              <a:rPr lang="en-US" b="1" dirty="0" smtClean="0"/>
              <a:t> </a:t>
            </a:r>
            <a:r>
              <a:rPr lang="en-US" b="1" dirty="0" err="1" smtClean="0"/>
              <a:t>atrasada</a:t>
            </a:r>
            <a:r>
              <a:rPr lang="en-US" b="1" dirty="0" smtClean="0"/>
              <a:t>  </a:t>
            </a:r>
            <a:endParaRPr lang="en-US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“Status” </a:t>
            </a:r>
            <a:r>
              <a:rPr lang="en-US" dirty="0" err="1" smtClean="0"/>
              <a:t>atualizado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RESPONDO AS PERGUNTAS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comunicamos</a:t>
            </a:r>
            <a:r>
              <a:rPr lang="en-US" b="1" dirty="0" smtClean="0"/>
              <a:t> </a:t>
            </a:r>
            <a:r>
              <a:rPr lang="en-US" b="1" dirty="0" err="1" smtClean="0"/>
              <a:t>através</a:t>
            </a:r>
            <a:r>
              <a:rPr lang="en-US" b="1" dirty="0" smtClean="0"/>
              <a:t> da </a:t>
            </a:r>
            <a:r>
              <a:rPr lang="en-US" b="1" dirty="0" err="1" smtClean="0"/>
              <a:t>linguagem</a:t>
            </a:r>
            <a:r>
              <a:rPr lang="en-US" b="1" dirty="0" smtClean="0"/>
              <a:t> </a:t>
            </a: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nossa</a:t>
            </a:r>
            <a:r>
              <a:rPr lang="en-US" b="1" dirty="0" smtClean="0"/>
              <a:t> </a:t>
            </a:r>
            <a:r>
              <a:rPr lang="en-US" b="1" dirty="0" err="1" smtClean="0"/>
              <a:t>realidade</a:t>
            </a:r>
            <a:r>
              <a:rPr lang="en-US" b="1" dirty="0" smtClean="0"/>
              <a:t>, c0nheço TRÊS LÍNGUAS:</a:t>
            </a: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3366FF"/>
                </a:solidFill>
              </a:rPr>
              <a:t>PORTUGUÊS, LIBRAS e MEDLÍNGUA</a:t>
            </a:r>
            <a:endParaRPr lang="en-US" b="1" i="1" dirty="0">
              <a:solidFill>
                <a:srgbClr val="3366FF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i="1" dirty="0" smtClean="0"/>
              <a:t>Michel Foucault, Luc </a:t>
            </a:r>
            <a:r>
              <a:rPr lang="en-US" b="1" i="1" dirty="0" err="1" smtClean="0"/>
              <a:t>Boltanski</a:t>
            </a:r>
            <a:r>
              <a:rPr lang="en-US" b="1" i="1" dirty="0" smtClean="0"/>
              <a:t>, </a:t>
            </a:r>
            <a:r>
              <a:rPr lang="en-US" b="1" i="1" dirty="0" err="1" smtClean="0"/>
              <a:t>Isidoro</a:t>
            </a:r>
            <a:r>
              <a:rPr lang="en-US" b="1" i="1" dirty="0" smtClean="0"/>
              <a:t> </a:t>
            </a:r>
            <a:r>
              <a:rPr lang="en-US" b="1" i="1" dirty="0" err="1" smtClean="0"/>
              <a:t>Blikstein</a:t>
            </a:r>
            <a:r>
              <a:rPr lang="en-US" b="1" i="1" dirty="0" smtClean="0"/>
              <a:t> , K. </a:t>
            </a:r>
            <a:r>
              <a:rPr lang="en-US" b="1" i="1" dirty="0" err="1" smtClean="0"/>
              <a:t>Gergen</a:t>
            </a:r>
            <a:r>
              <a:rPr lang="en-US" dirty="0" smtClean="0"/>
              <a:t>, </a:t>
            </a:r>
            <a:r>
              <a:rPr lang="en-US" b="1" dirty="0" err="1" smtClean="0"/>
              <a:t>afirmam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longo</a:t>
            </a:r>
            <a:r>
              <a:rPr lang="en-US" b="1" dirty="0" smtClean="0"/>
              <a:t> da </a:t>
            </a:r>
            <a:r>
              <a:rPr lang="en-US" b="1" dirty="0" err="1" smtClean="0"/>
              <a:t>história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médicos</a:t>
            </a:r>
            <a:r>
              <a:rPr lang="en-US" b="1" dirty="0" smtClean="0"/>
              <a:t> </a:t>
            </a:r>
            <a:r>
              <a:rPr lang="en-US" b="1" dirty="0" err="1" smtClean="0"/>
              <a:t>construiram</a:t>
            </a:r>
            <a:r>
              <a:rPr lang="en-US" b="1" dirty="0" smtClean="0"/>
              <a:t>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própria</a:t>
            </a:r>
            <a:r>
              <a:rPr lang="en-US" b="1" dirty="0" smtClean="0"/>
              <a:t> </a:t>
            </a:r>
            <a:r>
              <a:rPr lang="en-US" b="1" dirty="0" err="1" smtClean="0"/>
              <a:t>língua</a:t>
            </a:r>
            <a:r>
              <a:rPr lang="en-US" b="1" dirty="0" smtClean="0"/>
              <a:t>, a </a:t>
            </a:r>
            <a:r>
              <a:rPr lang="en-US" b="1" i="1" dirty="0" smtClean="0">
                <a:solidFill>
                  <a:srgbClr val="3366FF"/>
                </a:solidFill>
              </a:rPr>
              <a:t>MEDLÍNGUA: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Jargão</a:t>
            </a:r>
            <a:r>
              <a:rPr lang="en-US" b="1" dirty="0" smtClean="0"/>
              <a:t> </a:t>
            </a:r>
            <a:r>
              <a:rPr lang="en-US" b="1" dirty="0" err="1" smtClean="0"/>
              <a:t>médico</a:t>
            </a:r>
            <a:r>
              <a:rPr lang="en-US" b="1" dirty="0" smtClean="0"/>
              <a:t>: </a:t>
            </a:r>
            <a:r>
              <a:rPr lang="en-US" b="1" dirty="0" err="1" smtClean="0"/>
              <a:t>altamente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r>
              <a:rPr lang="en-US" b="1" dirty="0" smtClean="0"/>
              <a:t>, </a:t>
            </a:r>
            <a:r>
              <a:rPr lang="en-US" b="1" dirty="0" err="1" smtClean="0"/>
              <a:t>traduz</a:t>
            </a:r>
            <a:r>
              <a:rPr lang="en-US" b="1" dirty="0" smtClean="0"/>
              <a:t> a </a:t>
            </a:r>
            <a:r>
              <a:rPr lang="en-US" b="1" dirty="0" err="1" smtClean="0"/>
              <a:t>linguagem</a:t>
            </a:r>
            <a:r>
              <a:rPr lang="en-US" b="1" dirty="0" smtClean="0"/>
              <a:t> </a:t>
            </a:r>
            <a:r>
              <a:rPr lang="en-US" b="1" dirty="0" err="1" smtClean="0"/>
              <a:t>profana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linguagem</a:t>
            </a:r>
            <a:r>
              <a:rPr lang="en-US" b="1" dirty="0" smtClean="0"/>
              <a:t> </a:t>
            </a:r>
            <a:r>
              <a:rPr lang="en-US" b="1" dirty="0" err="1" smtClean="0"/>
              <a:t>sagrada</a:t>
            </a:r>
            <a:r>
              <a:rPr lang="en-US" b="1" dirty="0" smtClean="0"/>
              <a:t>, </a:t>
            </a:r>
            <a:r>
              <a:rPr lang="en-US" b="1" dirty="0" err="1" smtClean="0"/>
              <a:t>recheada</a:t>
            </a:r>
            <a:r>
              <a:rPr lang="en-US" b="1" dirty="0" smtClean="0"/>
              <a:t> de </a:t>
            </a:r>
            <a:r>
              <a:rPr lang="en-US" b="1" dirty="0" err="1" smtClean="0"/>
              <a:t>hierarquias</a:t>
            </a:r>
            <a:r>
              <a:rPr lang="en-US" b="1" dirty="0" smtClean="0"/>
              <a:t>,  com </a:t>
            </a:r>
            <a:r>
              <a:rPr lang="en-US" b="1" dirty="0" err="1" smtClean="0"/>
              <a:t>valências</a:t>
            </a:r>
            <a:r>
              <a:rPr lang="en-US" b="1" dirty="0" smtClean="0"/>
              <a:t> </a:t>
            </a:r>
            <a:r>
              <a:rPr lang="en-US" b="1" dirty="0" err="1" smtClean="0"/>
              <a:t>positivas</a:t>
            </a:r>
            <a:r>
              <a:rPr lang="en-US" b="1" dirty="0" smtClean="0"/>
              <a:t> e </a:t>
            </a:r>
            <a:r>
              <a:rPr lang="en-US" b="1" dirty="0" err="1" smtClean="0"/>
              <a:t>negativas</a:t>
            </a:r>
            <a:r>
              <a:rPr lang="en-US" b="1" dirty="0" smtClean="0"/>
              <a:t> (</a:t>
            </a:r>
            <a:r>
              <a:rPr lang="en-US" b="1" dirty="0" err="1" smtClean="0"/>
              <a:t>pejorativas</a:t>
            </a:r>
            <a:r>
              <a:rPr lang="en-US" b="1" dirty="0" smtClean="0"/>
              <a:t> e </a:t>
            </a:r>
            <a:r>
              <a:rPr lang="en-US" b="1" dirty="0" err="1" smtClean="0"/>
              <a:t>deficitárias</a:t>
            </a:r>
            <a:r>
              <a:rPr lang="en-US" b="1" dirty="0" smtClean="0"/>
              <a:t>) …   </a:t>
            </a:r>
            <a:endParaRPr lang="en-US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50926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e </a:t>
            </a:r>
            <a:r>
              <a:rPr lang="en-US" dirty="0" err="1" smtClean="0"/>
              <a:t>Resoluções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3366FF"/>
                </a:solidFill>
              </a:rPr>
              <a:t>Descrição</a:t>
            </a:r>
            <a:r>
              <a:rPr lang="en-US" b="1" dirty="0" smtClean="0">
                <a:solidFill>
                  <a:srgbClr val="3366FF"/>
                </a:solidFill>
              </a:rPr>
              <a:t> do </a:t>
            </a:r>
            <a:r>
              <a:rPr lang="en-US" b="1" dirty="0" err="1" smtClean="0">
                <a:solidFill>
                  <a:srgbClr val="3366FF"/>
                </a:solidFill>
              </a:rPr>
              <a:t>problema</a:t>
            </a:r>
            <a:r>
              <a:rPr lang="en-US" b="1" dirty="0" smtClean="0">
                <a:solidFill>
                  <a:srgbClr val="3366FF"/>
                </a:solidFill>
              </a:rPr>
              <a:t>: a </a:t>
            </a:r>
            <a:r>
              <a:rPr lang="en-US" b="1" dirty="0" err="1" smtClean="0">
                <a:solidFill>
                  <a:srgbClr val="3366FF"/>
                </a:solidFill>
              </a:rPr>
              <a:t>linguagem</a:t>
            </a:r>
            <a:r>
              <a:rPr lang="en-US" b="1" dirty="0" smtClean="0">
                <a:solidFill>
                  <a:srgbClr val="3366FF"/>
                </a:solidFill>
              </a:rPr>
              <a:t> do </a:t>
            </a:r>
            <a:r>
              <a:rPr lang="en-US" b="1" dirty="0" err="1" smtClean="0">
                <a:solidFill>
                  <a:srgbClr val="3366FF"/>
                </a:solidFill>
              </a:rPr>
              <a:t>déficit</a:t>
            </a:r>
            <a:r>
              <a:rPr lang="en-US" b="1" dirty="0" smtClean="0">
                <a:solidFill>
                  <a:srgbClr val="3366FF"/>
                </a:solidFill>
              </a:rPr>
              <a:t> e a </a:t>
            </a:r>
            <a:r>
              <a:rPr lang="en-US" b="1" dirty="0" err="1" smtClean="0">
                <a:solidFill>
                  <a:srgbClr val="3366FF"/>
                </a:solidFill>
              </a:rPr>
              <a:t>enfermidade</a:t>
            </a:r>
            <a:r>
              <a:rPr lang="en-US" b="1" dirty="0" smtClean="0">
                <a:solidFill>
                  <a:srgbClr val="3366FF"/>
                </a:solidFill>
              </a:rPr>
              <a:t> da </a:t>
            </a:r>
            <a:r>
              <a:rPr lang="en-US" b="1" dirty="0" err="1" smtClean="0">
                <a:solidFill>
                  <a:srgbClr val="3366FF"/>
                </a:solidFill>
              </a:rPr>
              <a:t>cultura</a:t>
            </a:r>
            <a:endParaRPr lang="en-US" dirty="0">
              <a:solidFill>
                <a:srgbClr val="3366FF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/>
              <a:t>Como </a:t>
            </a:r>
            <a:r>
              <a:rPr lang="en-US" b="1" dirty="0" err="1" smtClean="0"/>
              <a:t>foi</a:t>
            </a:r>
            <a:r>
              <a:rPr lang="en-US" b="1" dirty="0" smtClean="0"/>
              <a:t> </a:t>
            </a:r>
            <a:r>
              <a:rPr lang="en-US" b="1" dirty="0" err="1" smtClean="0"/>
              <a:t>resolvido</a:t>
            </a:r>
            <a:r>
              <a:rPr lang="en-US" b="1" dirty="0" smtClean="0"/>
              <a:t>? </a:t>
            </a:r>
            <a:r>
              <a:rPr lang="en-US" b="1" dirty="0" err="1" smtClean="0">
                <a:solidFill>
                  <a:srgbClr val="3366FF"/>
                </a:solidFill>
              </a:rPr>
              <a:t>Ainda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não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foi</a:t>
            </a:r>
            <a:r>
              <a:rPr lang="en-US" b="1" dirty="0" smtClean="0">
                <a:solidFill>
                  <a:srgbClr val="3366FF"/>
                </a:solidFill>
              </a:rPr>
              <a:t>  </a:t>
            </a:r>
            <a:r>
              <a:rPr lang="en-US" b="1" dirty="0" smtClean="0"/>
              <a:t>…. </a:t>
            </a:r>
            <a:r>
              <a:rPr lang="en-US" b="1" dirty="0" err="1" smtClean="0"/>
              <a:t>Cabe</a:t>
            </a:r>
            <a:r>
              <a:rPr lang="en-US" b="1" dirty="0" smtClean="0"/>
              <a:t> a </a:t>
            </a:r>
            <a:r>
              <a:rPr lang="en-US" b="1" dirty="0" err="1" smtClean="0"/>
              <a:t>cada</a:t>
            </a:r>
            <a:r>
              <a:rPr lang="en-US" b="1" dirty="0" smtClean="0"/>
              <a:t> um de </a:t>
            </a:r>
            <a:r>
              <a:rPr lang="en-US" b="1" dirty="0" err="1" smtClean="0"/>
              <a:t>nós</a:t>
            </a:r>
            <a:r>
              <a:rPr lang="en-US" b="1" dirty="0" smtClean="0"/>
              <a:t> !</a:t>
            </a:r>
            <a:endParaRPr lang="en-US" b="1" dirty="0"/>
          </a:p>
          <a:p>
            <a:r>
              <a:rPr lang="en-US" b="1" dirty="0"/>
              <a:t>C</a:t>
            </a:r>
            <a:r>
              <a:rPr lang="en-US" b="1" dirty="0" smtClean="0"/>
              <a:t>omo </a:t>
            </a:r>
            <a:r>
              <a:rPr lang="en-US" b="1" dirty="0" err="1" smtClean="0"/>
              <a:t>isto</a:t>
            </a:r>
            <a:r>
              <a:rPr lang="en-US" b="1" dirty="0" smtClean="0"/>
              <a:t> </a:t>
            </a:r>
            <a:r>
              <a:rPr lang="en-US" b="1" dirty="0" err="1" smtClean="0"/>
              <a:t>afeta</a:t>
            </a:r>
            <a:r>
              <a:rPr lang="en-US" b="1" dirty="0" smtClean="0"/>
              <a:t> o </a:t>
            </a:r>
            <a:r>
              <a:rPr lang="en-US" b="1" dirty="0" err="1" smtClean="0"/>
              <a:t>direito</a:t>
            </a:r>
            <a:r>
              <a:rPr lang="en-US" b="1" dirty="0" smtClean="0"/>
              <a:t> </a:t>
            </a:r>
            <a:r>
              <a:rPr lang="en-US" b="1" dirty="0" err="1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saúde</a:t>
            </a:r>
            <a:r>
              <a:rPr lang="en-US" b="1" dirty="0"/>
              <a:t> d</a:t>
            </a:r>
            <a:r>
              <a:rPr lang="en-US" b="1" dirty="0" smtClean="0"/>
              <a:t>as </a:t>
            </a:r>
            <a:r>
              <a:rPr lang="en-US" b="1" dirty="0" err="1" smtClean="0"/>
              <a:t>pessoas</a:t>
            </a:r>
            <a:r>
              <a:rPr lang="en-US" b="1" dirty="0" smtClean="0"/>
              <a:t> com “</a:t>
            </a:r>
            <a:r>
              <a:rPr lang="en-US" b="1" dirty="0" err="1" smtClean="0"/>
              <a:t>deficiência</a:t>
            </a:r>
            <a:r>
              <a:rPr lang="en-US" b="1" dirty="0" smtClean="0"/>
              <a:t>” no SUS? 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rgbClr val="3366FF"/>
                </a:solidFill>
              </a:rPr>
              <a:t>Afeta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diretamente</a:t>
            </a:r>
            <a:r>
              <a:rPr lang="en-US" b="1" dirty="0" smtClean="0">
                <a:solidFill>
                  <a:srgbClr val="3366FF"/>
                </a:solidFill>
              </a:rPr>
              <a:t> o “</a:t>
            </a:r>
            <a:r>
              <a:rPr lang="en-US" b="1" dirty="0" err="1" smtClean="0">
                <a:solidFill>
                  <a:srgbClr val="3366FF"/>
                </a:solidFill>
              </a:rPr>
              <a:t>sujeito</a:t>
            </a:r>
            <a:r>
              <a:rPr lang="en-US" b="1" dirty="0" smtClean="0">
                <a:solidFill>
                  <a:srgbClr val="3366FF"/>
                </a:solidFill>
              </a:rPr>
              <a:t>  </a:t>
            </a:r>
            <a:r>
              <a:rPr lang="en-US" b="1" dirty="0" err="1" smtClean="0">
                <a:solidFill>
                  <a:srgbClr val="3366FF"/>
                </a:solidFill>
              </a:rPr>
              <a:t>sanitário</a:t>
            </a:r>
            <a:r>
              <a:rPr lang="en-US" b="1" dirty="0" smtClean="0">
                <a:solidFill>
                  <a:srgbClr val="3366FF"/>
                </a:solidFill>
              </a:rPr>
              <a:t>” </a:t>
            </a:r>
            <a:r>
              <a:rPr lang="en-US" b="1" dirty="0" err="1" smtClean="0">
                <a:solidFill>
                  <a:srgbClr val="3366FF"/>
                </a:solidFill>
              </a:rPr>
              <a:t>na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err="1" smtClean="0">
                <a:solidFill>
                  <a:srgbClr val="3366FF"/>
                </a:solidFill>
              </a:rPr>
              <a:t>perspectiva</a:t>
            </a:r>
            <a:r>
              <a:rPr lang="en-US" b="1" dirty="0" smtClean="0">
                <a:solidFill>
                  <a:srgbClr val="3366FF"/>
                </a:solidFill>
              </a:rPr>
              <a:t> de </a:t>
            </a:r>
            <a:r>
              <a:rPr lang="en-US" b="1" dirty="0" err="1" smtClean="0">
                <a:solidFill>
                  <a:srgbClr val="3366FF"/>
                </a:solidFill>
              </a:rPr>
              <a:t>direito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Fadel</a:t>
            </a:r>
            <a:r>
              <a:rPr lang="en-US" b="1" dirty="0" smtClean="0"/>
              <a:t> e Barros, 2013)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b="1" dirty="0" err="1" smtClean="0"/>
              <a:t>Custo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3366FF"/>
                </a:solidFill>
              </a:rPr>
              <a:t>SIGNIFICATIVO PORQUE LIDA COM O DEMASIADAMENTE HUMANO</a:t>
            </a:r>
            <a:endParaRPr lang="en-US" b="1" dirty="0">
              <a:solidFill>
                <a:srgbClr val="3366FF"/>
              </a:solidFill>
            </a:endParaRPr>
          </a:p>
          <a:p>
            <a:pPr marL="342900" lvl="1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Descrição</a:t>
            </a:r>
            <a:r>
              <a:rPr lang="en-US" b="1" dirty="0" smtClean="0"/>
              <a:t> do </a:t>
            </a:r>
            <a:r>
              <a:rPr lang="en-US" b="1" dirty="0" err="1" smtClean="0"/>
              <a:t>problema</a:t>
            </a:r>
            <a:r>
              <a:rPr lang="en-US" b="1" dirty="0" smtClean="0"/>
              <a:t>: a </a:t>
            </a:r>
            <a:r>
              <a:rPr lang="en-US" b="1" dirty="0" err="1" smtClean="0"/>
              <a:t>linguagem</a:t>
            </a:r>
            <a:r>
              <a:rPr lang="en-US" b="1" dirty="0" smtClean="0"/>
              <a:t> do </a:t>
            </a:r>
            <a:r>
              <a:rPr lang="en-US" b="1" dirty="0" err="1" smtClean="0"/>
              <a:t>déficit</a:t>
            </a:r>
            <a:r>
              <a:rPr lang="en-US" b="1" dirty="0" smtClean="0"/>
              <a:t> e a </a:t>
            </a:r>
            <a:r>
              <a:rPr lang="en-US" b="1" dirty="0" err="1" smtClean="0"/>
              <a:t>enfermidade</a:t>
            </a:r>
            <a:r>
              <a:rPr lang="en-US" b="1" dirty="0" smtClean="0"/>
              <a:t> da </a:t>
            </a:r>
            <a:r>
              <a:rPr lang="en-US" b="1" dirty="0" err="1" smtClean="0"/>
              <a:t>cultura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pt-PT" sz="1700" dirty="0"/>
              <a:t>“[...] </a:t>
            </a:r>
            <a:r>
              <a:rPr lang="pt-PT" sz="1700" b="1" dirty="0" smtClean="0">
                <a:solidFill>
                  <a:srgbClr val="3366FF"/>
                </a:solidFill>
              </a:rPr>
              <a:t>As terminologias, fabricadas em sua maioria no interior das práticas médicas (</a:t>
            </a:r>
            <a:r>
              <a:rPr lang="pt-PT" sz="1700" b="1" dirty="0" err="1" smtClean="0">
                <a:solidFill>
                  <a:srgbClr val="3366FF"/>
                </a:solidFill>
              </a:rPr>
              <a:t>Gergen</a:t>
            </a:r>
            <a:r>
              <a:rPr lang="pt-PT" sz="1700" b="1" dirty="0" smtClean="0">
                <a:solidFill>
                  <a:srgbClr val="3366FF"/>
                </a:solidFill>
              </a:rPr>
              <a:t>, 1990), acabam se descolando do discurso especializado e se difundem culturalmente, como elementos do imaginário social </a:t>
            </a:r>
            <a:r>
              <a:rPr lang="pt-PT" sz="1700" dirty="0" smtClean="0"/>
              <a:t>[...]” 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err="1" smtClean="0"/>
              <a:t>Fases</a:t>
            </a:r>
            <a:r>
              <a:rPr lang="en-US" sz="1800" b="1" dirty="0" smtClean="0"/>
              <a:t> da </a:t>
            </a:r>
            <a:r>
              <a:rPr lang="en-US" sz="1800" b="1" dirty="0" err="1" smtClean="0"/>
              <a:t>progressiva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expansão</a:t>
            </a:r>
            <a:r>
              <a:rPr lang="en-US" sz="1800" b="1" dirty="0" smtClean="0"/>
              <a:t> da </a:t>
            </a:r>
            <a:r>
              <a:rPr lang="en-US" sz="1800" b="1" dirty="0" err="1" smtClean="0"/>
              <a:t>inguagem</a:t>
            </a:r>
            <a:r>
              <a:rPr lang="en-US" sz="1800" b="1" dirty="0" smtClean="0"/>
              <a:t> do </a:t>
            </a:r>
            <a:r>
              <a:rPr lang="en-US" sz="1800" b="1" dirty="0" err="1"/>
              <a:t>déficit</a:t>
            </a:r>
            <a:r>
              <a:rPr lang="en-US" sz="1800" b="1" dirty="0"/>
              <a:t> </a:t>
            </a:r>
            <a:r>
              <a:rPr lang="en-US" sz="1800" b="1" dirty="0" err="1" smtClean="0"/>
              <a:t>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cultura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AutoNum type="arabicPeriod"/>
            </a:pPr>
            <a:r>
              <a:rPr lang="en-US" sz="1800" b="1" dirty="0" err="1" smtClean="0">
                <a:solidFill>
                  <a:srgbClr val="3366FF"/>
                </a:solidFill>
              </a:rPr>
              <a:t>Tradução</a:t>
            </a:r>
            <a:r>
              <a:rPr lang="en-US" sz="1800" b="1" dirty="0" smtClean="0">
                <a:solidFill>
                  <a:srgbClr val="3366FF"/>
                </a:solidFill>
              </a:rPr>
              <a:t> do </a:t>
            </a:r>
            <a:r>
              <a:rPr lang="en-US" sz="1800" b="1" dirty="0" err="1" smtClean="0">
                <a:solidFill>
                  <a:srgbClr val="3366FF"/>
                </a:solidFill>
              </a:rPr>
              <a:t>déficit</a:t>
            </a:r>
            <a:r>
              <a:rPr lang="en-US" sz="1800" b="1" dirty="0" smtClean="0">
                <a:solidFill>
                  <a:srgbClr val="3366FF"/>
                </a:solidFill>
              </a:rPr>
              <a:t> </a:t>
            </a:r>
          </a:p>
          <a:p>
            <a:pPr>
              <a:buAutoNum type="arabicPeriod"/>
            </a:pPr>
            <a:r>
              <a:rPr lang="en-US" sz="1800" b="1" dirty="0" smtClean="0">
                <a:solidFill>
                  <a:srgbClr val="3366FF"/>
                </a:solidFill>
              </a:rPr>
              <a:t> </a:t>
            </a:r>
            <a:r>
              <a:rPr lang="en-US" sz="1800" b="1" dirty="0" err="1" smtClean="0">
                <a:solidFill>
                  <a:srgbClr val="3366FF"/>
                </a:solidFill>
              </a:rPr>
              <a:t>Disseminação</a:t>
            </a:r>
            <a:r>
              <a:rPr lang="en-US" sz="1800" b="1" dirty="0" smtClean="0">
                <a:solidFill>
                  <a:srgbClr val="3366FF"/>
                </a:solidFill>
              </a:rPr>
              <a:t> Cultural </a:t>
            </a:r>
          </a:p>
          <a:p>
            <a:pPr>
              <a:buAutoNum type="arabicPeriod"/>
            </a:pPr>
            <a:r>
              <a:rPr lang="en-US" sz="1800" b="1" dirty="0" smtClean="0">
                <a:solidFill>
                  <a:srgbClr val="3366FF"/>
                </a:solidFill>
              </a:rPr>
              <a:t> </a:t>
            </a:r>
            <a:r>
              <a:rPr lang="en-US" sz="1800" b="1" dirty="0" err="1" smtClean="0">
                <a:solidFill>
                  <a:srgbClr val="3366FF"/>
                </a:solidFill>
              </a:rPr>
              <a:t>Construção</a:t>
            </a:r>
            <a:r>
              <a:rPr lang="en-US" sz="1800" b="1" dirty="0" smtClean="0">
                <a:solidFill>
                  <a:srgbClr val="3366FF"/>
                </a:solidFill>
              </a:rPr>
              <a:t> cultural da “</a:t>
            </a:r>
            <a:r>
              <a:rPr lang="en-US" sz="1800" b="1" dirty="0" err="1" smtClean="0">
                <a:solidFill>
                  <a:srgbClr val="3366FF"/>
                </a:solidFill>
              </a:rPr>
              <a:t>doença</a:t>
            </a:r>
            <a:r>
              <a:rPr lang="en-US" sz="1800" b="1" dirty="0" smtClean="0">
                <a:solidFill>
                  <a:srgbClr val="3366FF"/>
                </a:solidFill>
              </a:rPr>
              <a:t>” </a:t>
            </a:r>
          </a:p>
          <a:p>
            <a:pPr>
              <a:buAutoNum type="arabicPeriod"/>
            </a:pPr>
            <a:r>
              <a:rPr lang="en-US" sz="1800" b="1" dirty="0" smtClean="0">
                <a:solidFill>
                  <a:srgbClr val="3366FF"/>
                </a:solidFill>
              </a:rPr>
              <a:t> </a:t>
            </a:r>
            <a:r>
              <a:rPr lang="en-US" sz="1800" b="1" dirty="0" err="1" smtClean="0">
                <a:solidFill>
                  <a:srgbClr val="3366FF"/>
                </a:solidFill>
              </a:rPr>
              <a:t>Demandas</a:t>
            </a:r>
            <a:r>
              <a:rPr lang="en-US" sz="1800" b="1" dirty="0" smtClean="0">
                <a:solidFill>
                  <a:srgbClr val="3366FF"/>
                </a:solidFill>
              </a:rPr>
              <a:t> da </a:t>
            </a:r>
            <a:r>
              <a:rPr lang="en-US" sz="1800" b="1" dirty="0" err="1" smtClean="0">
                <a:solidFill>
                  <a:srgbClr val="3366FF"/>
                </a:solidFill>
              </a:rPr>
              <a:t>estruturação</a:t>
            </a:r>
            <a:r>
              <a:rPr lang="en-US" sz="1800" b="1" dirty="0" smtClean="0">
                <a:solidFill>
                  <a:srgbClr val="3366FF"/>
                </a:solidFill>
              </a:rPr>
              <a:t> de </a:t>
            </a:r>
            <a:r>
              <a:rPr lang="en-US" sz="1800" b="1" dirty="0" err="1" smtClean="0">
                <a:solidFill>
                  <a:srgbClr val="3366FF"/>
                </a:solidFill>
              </a:rPr>
              <a:t>serviços</a:t>
            </a:r>
            <a:r>
              <a:rPr lang="en-US" sz="1800" b="1" dirty="0" smtClean="0">
                <a:solidFill>
                  <a:srgbClr val="3366FF"/>
                </a:solidFill>
              </a:rPr>
              <a:t> </a:t>
            </a:r>
            <a:r>
              <a:rPr lang="en-US" sz="1800" b="1" dirty="0" smtClean="0"/>
              <a:t>e </a:t>
            </a:r>
          </a:p>
          <a:p>
            <a:pPr>
              <a:buAutoNum type="arabicPeriod"/>
            </a:pPr>
            <a:r>
              <a:rPr lang="en-US" sz="1800" b="1" dirty="0" smtClean="0">
                <a:solidFill>
                  <a:srgbClr val="3366FF"/>
                </a:solidFill>
              </a:rPr>
              <a:t> </a:t>
            </a:r>
            <a:r>
              <a:rPr lang="en-US" sz="1800" b="1" dirty="0" err="1" smtClean="0">
                <a:solidFill>
                  <a:srgbClr val="3366FF"/>
                </a:solidFill>
              </a:rPr>
              <a:t>Expansão</a:t>
            </a:r>
            <a:r>
              <a:rPr lang="en-US" sz="1800" b="1" dirty="0" smtClean="0">
                <a:solidFill>
                  <a:srgbClr val="3366FF"/>
                </a:solidFill>
              </a:rPr>
              <a:t> do </a:t>
            </a:r>
            <a:r>
              <a:rPr lang="en-US" sz="1800" b="1" dirty="0" err="1" smtClean="0">
                <a:solidFill>
                  <a:srgbClr val="3366FF"/>
                </a:solidFill>
              </a:rPr>
              <a:t>vocabulário</a:t>
            </a:r>
            <a:r>
              <a:rPr lang="en-US" sz="1800" b="1" dirty="0" smtClean="0">
                <a:solidFill>
                  <a:srgbClr val="3366FF"/>
                </a:solidFill>
              </a:rPr>
              <a:t> do </a:t>
            </a:r>
            <a:r>
              <a:rPr lang="en-US" sz="1800" b="1" dirty="0" err="1" smtClean="0">
                <a:solidFill>
                  <a:srgbClr val="3366FF"/>
                </a:solidFill>
              </a:rPr>
              <a:t>déficit</a:t>
            </a:r>
            <a:r>
              <a:rPr lang="en-US" sz="1800" b="1" dirty="0" smtClean="0"/>
              <a:t>. </a:t>
            </a:r>
            <a:endParaRPr lang="pt-BR" sz="1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592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err="1" smtClean="0"/>
              <a:t>Constatação</a:t>
            </a:r>
            <a:r>
              <a:rPr lang="en-US" dirty="0" smtClean="0"/>
              <a:t> da </a:t>
            </a:r>
            <a:r>
              <a:rPr lang="en-US" dirty="0" err="1" smtClean="0"/>
              <a:t>Expansão</a:t>
            </a:r>
            <a:r>
              <a:rPr lang="en-US" dirty="0" smtClean="0"/>
              <a:t> do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/>
              <a:t>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linguagem</a:t>
            </a:r>
            <a:r>
              <a:rPr lang="en-US" sz="5600" b="1" dirty="0" smtClean="0"/>
              <a:t> do </a:t>
            </a:r>
            <a:r>
              <a:rPr lang="en-US" sz="5600" b="1" dirty="0" err="1" smtClean="0"/>
              <a:t>déficit</a:t>
            </a:r>
            <a:r>
              <a:rPr lang="en-US" sz="5600" b="1" dirty="0" smtClean="0"/>
              <a:t> e a </a:t>
            </a:r>
            <a:r>
              <a:rPr lang="en-US" sz="5600" b="1" dirty="0" err="1" smtClean="0"/>
              <a:t>enfermidade</a:t>
            </a:r>
            <a:r>
              <a:rPr lang="en-US" sz="5600" b="1" dirty="0" smtClean="0"/>
              <a:t> da/</a:t>
            </a:r>
            <a:r>
              <a:rPr lang="en-US" sz="5600" b="1" dirty="0" err="1" smtClean="0"/>
              <a:t>na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cultura</a:t>
            </a:r>
            <a:r>
              <a:rPr lang="en-US" sz="5600" dirty="0" smtClean="0"/>
              <a:t> (</a:t>
            </a:r>
            <a:r>
              <a:rPr lang="en-US" sz="5600" dirty="0"/>
              <a:t>Kenneth J. </a:t>
            </a:r>
            <a:r>
              <a:rPr lang="en-US" sz="5600" dirty="0" err="1" smtClean="0"/>
              <a:t>Gergen</a:t>
            </a:r>
            <a:r>
              <a:rPr lang="en-US" sz="5600" dirty="0" smtClean="0"/>
              <a:t>, 1990; Fernando Ramos, 2014; </a:t>
            </a:r>
            <a:r>
              <a:rPr lang="en-US" sz="5600" dirty="0" err="1" smtClean="0"/>
              <a:t>Rosano</a:t>
            </a:r>
            <a:r>
              <a:rPr lang="en-US" sz="5600" dirty="0" smtClean="0"/>
              <a:t> Cabral Lima, 2014)</a:t>
            </a:r>
          </a:p>
          <a:p>
            <a:pPr marL="0" indent="0">
              <a:buNone/>
            </a:pPr>
            <a:endParaRPr lang="en-US" sz="5600" dirty="0" smtClean="0"/>
          </a:p>
          <a:p>
            <a:r>
              <a:rPr lang="en-US" sz="5600" b="1" dirty="0" err="1" smtClean="0"/>
              <a:t>Analogia</a:t>
            </a:r>
            <a:r>
              <a:rPr lang="en-US" sz="5600" b="1" dirty="0" smtClean="0"/>
              <a:t> da </a:t>
            </a:r>
            <a:r>
              <a:rPr lang="en-US" sz="5600" b="1" dirty="0" err="1" smtClean="0"/>
              <a:t>linguagem</a:t>
            </a:r>
            <a:r>
              <a:rPr lang="en-US" sz="5600" b="1" dirty="0" smtClean="0"/>
              <a:t> do “</a:t>
            </a:r>
            <a:r>
              <a:rPr lang="en-US" sz="5600" b="1" dirty="0" err="1" smtClean="0"/>
              <a:t>déficit</a:t>
            </a:r>
            <a:r>
              <a:rPr lang="en-US" sz="5600" b="1" dirty="0" smtClean="0"/>
              <a:t>” com 1984 (</a:t>
            </a:r>
            <a:r>
              <a:rPr lang="en-US" sz="5600" b="1" dirty="0" err="1" smtClean="0"/>
              <a:t>Novilíngua</a:t>
            </a:r>
            <a:r>
              <a:rPr lang="en-US" sz="5600" b="1" dirty="0" smtClean="0"/>
              <a:t>/George Orwell) e a LTI (</a:t>
            </a:r>
            <a:r>
              <a:rPr lang="en-US" sz="5600" b="1" dirty="0" err="1" smtClean="0"/>
              <a:t>Língua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Tertii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Imperii</a:t>
            </a:r>
            <a:r>
              <a:rPr lang="en-US" sz="5600" b="1" dirty="0" smtClean="0"/>
              <a:t>) (Victor Klemperer):</a:t>
            </a:r>
          </a:p>
          <a:p>
            <a:pPr marL="0" indent="0">
              <a:buNone/>
            </a:pPr>
            <a:r>
              <a:rPr lang="en-US" sz="5600" b="1" dirty="0" smtClean="0"/>
              <a:t>      </a:t>
            </a:r>
            <a:r>
              <a:rPr lang="en-US" sz="5600" b="1" dirty="0" smtClean="0">
                <a:solidFill>
                  <a:srgbClr val="800000"/>
                </a:solidFill>
              </a:rPr>
              <a:t> …</a:t>
            </a:r>
            <a:r>
              <a:rPr lang="en-US" sz="5600" b="1" dirty="0" err="1" smtClean="0">
                <a:solidFill>
                  <a:srgbClr val="800000"/>
                </a:solidFill>
              </a:rPr>
              <a:t>Transtorno</a:t>
            </a:r>
            <a:r>
              <a:rPr lang="en-US" sz="5600" b="1" dirty="0" smtClean="0">
                <a:solidFill>
                  <a:srgbClr val="800000"/>
                </a:solidFill>
              </a:rPr>
              <a:t> do </a:t>
            </a:r>
            <a:r>
              <a:rPr lang="en-US" sz="5600" b="1" dirty="0" err="1" smtClean="0">
                <a:solidFill>
                  <a:srgbClr val="800000"/>
                </a:solidFill>
              </a:rPr>
              <a:t>Déficit</a:t>
            </a:r>
            <a:r>
              <a:rPr lang="en-US" sz="5600" b="1" dirty="0" smtClean="0">
                <a:solidFill>
                  <a:srgbClr val="800000"/>
                </a:solidFill>
              </a:rPr>
              <a:t> de </a:t>
            </a:r>
            <a:r>
              <a:rPr lang="en-US" sz="5600" b="1" dirty="0" err="1" smtClean="0">
                <a:solidFill>
                  <a:srgbClr val="800000"/>
                </a:solidFill>
              </a:rPr>
              <a:t>Atenção</a:t>
            </a:r>
            <a:r>
              <a:rPr lang="en-US" sz="5600" b="1" dirty="0" smtClean="0">
                <a:solidFill>
                  <a:srgbClr val="800000"/>
                </a:solidFill>
              </a:rPr>
              <a:t> (TDAH)  ….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800000"/>
                </a:solidFill>
              </a:rPr>
              <a:t> </a:t>
            </a:r>
            <a:r>
              <a:rPr lang="en-US" sz="5600" b="1" dirty="0" smtClean="0">
                <a:solidFill>
                  <a:srgbClr val="800000"/>
                </a:solidFill>
              </a:rPr>
              <a:t>      … </a:t>
            </a:r>
            <a:r>
              <a:rPr lang="en-US" sz="5600" b="1" dirty="0" err="1" smtClean="0">
                <a:solidFill>
                  <a:srgbClr val="800000"/>
                </a:solidFill>
              </a:rPr>
              <a:t>Transtorno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Invasivos</a:t>
            </a:r>
            <a:r>
              <a:rPr lang="en-US" sz="5600" b="1" dirty="0" smtClean="0">
                <a:solidFill>
                  <a:srgbClr val="800000"/>
                </a:solidFill>
              </a:rPr>
              <a:t> do </a:t>
            </a:r>
            <a:r>
              <a:rPr lang="en-US" sz="5600" b="1" dirty="0" err="1" smtClean="0">
                <a:solidFill>
                  <a:srgbClr val="800000"/>
                </a:solidFill>
              </a:rPr>
              <a:t>Desenvolvimento</a:t>
            </a:r>
            <a:r>
              <a:rPr lang="en-US" sz="5600" b="1" dirty="0" smtClean="0">
                <a:solidFill>
                  <a:srgbClr val="800000"/>
                </a:solidFill>
              </a:rPr>
              <a:t>  - </a:t>
            </a:r>
            <a:r>
              <a:rPr lang="en-US" sz="5600" b="1" dirty="0" err="1" smtClean="0">
                <a:solidFill>
                  <a:srgbClr val="800000"/>
                </a:solidFill>
              </a:rPr>
              <a:t>Sem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Outra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Especificação</a:t>
            </a:r>
            <a:r>
              <a:rPr lang="en-US" sz="5600" b="1" dirty="0" smtClean="0">
                <a:solidFill>
                  <a:srgbClr val="800000"/>
                </a:solidFill>
              </a:rPr>
              <a:t> (TID – SOE)  ….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800000"/>
                </a:solidFill>
              </a:rPr>
              <a:t> </a:t>
            </a:r>
            <a:r>
              <a:rPr lang="en-US" sz="5600" b="1" dirty="0" smtClean="0">
                <a:solidFill>
                  <a:srgbClr val="800000"/>
                </a:solidFill>
              </a:rPr>
              <a:t>      …  </a:t>
            </a:r>
            <a:r>
              <a:rPr lang="en-US" sz="5600" b="1" dirty="0" err="1" smtClean="0">
                <a:solidFill>
                  <a:srgbClr val="800000"/>
                </a:solidFill>
              </a:rPr>
              <a:t>Transtorno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Obsessivo</a:t>
            </a:r>
            <a:r>
              <a:rPr lang="en-US" sz="5600" b="1" dirty="0" smtClean="0">
                <a:solidFill>
                  <a:srgbClr val="800000"/>
                </a:solidFill>
              </a:rPr>
              <a:t> do </a:t>
            </a:r>
            <a:r>
              <a:rPr lang="en-US" sz="5600" b="1" dirty="0" err="1" smtClean="0">
                <a:solidFill>
                  <a:srgbClr val="800000"/>
                </a:solidFill>
              </a:rPr>
              <a:t>Comportamento</a:t>
            </a:r>
            <a:r>
              <a:rPr lang="en-US" sz="5600" b="1" dirty="0" smtClean="0">
                <a:solidFill>
                  <a:srgbClr val="800000"/>
                </a:solidFill>
              </a:rPr>
              <a:t> (TOC)  …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800000"/>
                </a:solidFill>
              </a:rPr>
              <a:t> </a:t>
            </a:r>
            <a:r>
              <a:rPr lang="en-US" sz="5600" b="1" dirty="0" smtClean="0">
                <a:solidFill>
                  <a:srgbClr val="800000"/>
                </a:solidFill>
              </a:rPr>
              <a:t>       … </a:t>
            </a:r>
            <a:r>
              <a:rPr lang="en-US" sz="5600" b="1" dirty="0" err="1" smtClean="0">
                <a:solidFill>
                  <a:srgbClr val="800000"/>
                </a:solidFill>
              </a:rPr>
              <a:t>Transtorno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Estresse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Pós-Traumático</a:t>
            </a:r>
            <a:r>
              <a:rPr lang="en-US" sz="5600" b="1" dirty="0" smtClean="0">
                <a:solidFill>
                  <a:srgbClr val="800000"/>
                </a:solidFill>
              </a:rPr>
              <a:t> (TEPT) ….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800000"/>
                </a:solidFill>
              </a:rPr>
              <a:t> </a:t>
            </a:r>
            <a:r>
              <a:rPr lang="en-US" sz="5600" b="1" dirty="0" smtClean="0">
                <a:solidFill>
                  <a:srgbClr val="800000"/>
                </a:solidFill>
              </a:rPr>
              <a:t>       … </a:t>
            </a:r>
            <a:r>
              <a:rPr lang="en-US" sz="5600" b="1" dirty="0" err="1" smtClean="0">
                <a:solidFill>
                  <a:srgbClr val="800000"/>
                </a:solidFill>
              </a:rPr>
              <a:t>Deficiência</a:t>
            </a:r>
            <a:r>
              <a:rPr lang="en-US" sz="5600" b="1" dirty="0" smtClean="0">
                <a:solidFill>
                  <a:srgbClr val="800000"/>
                </a:solidFill>
              </a:rPr>
              <a:t> Mental (DM) </a:t>
            </a:r>
            <a:r>
              <a:rPr lang="en-US" sz="5600" b="1" dirty="0" err="1" smtClean="0">
                <a:solidFill>
                  <a:srgbClr val="800000"/>
                </a:solidFill>
              </a:rPr>
              <a:t>ou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Deficiência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Intelectual</a:t>
            </a:r>
            <a:r>
              <a:rPr lang="en-US" sz="5600" b="1" dirty="0" smtClean="0">
                <a:solidFill>
                  <a:srgbClr val="800000"/>
                </a:solidFill>
              </a:rPr>
              <a:t> (DI) </a:t>
            </a:r>
            <a:r>
              <a:rPr lang="en-US" sz="5600" b="1" dirty="0" err="1" smtClean="0">
                <a:solidFill>
                  <a:srgbClr val="800000"/>
                </a:solidFill>
              </a:rPr>
              <a:t>ou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Deficiência</a:t>
            </a:r>
            <a:r>
              <a:rPr lang="en-US" sz="5600" b="1" dirty="0" smtClean="0">
                <a:solidFill>
                  <a:srgbClr val="800000"/>
                </a:solidFill>
              </a:rPr>
              <a:t> </a:t>
            </a:r>
            <a:r>
              <a:rPr lang="en-US" sz="5600" b="1" dirty="0" err="1" smtClean="0">
                <a:solidFill>
                  <a:srgbClr val="800000"/>
                </a:solidFill>
              </a:rPr>
              <a:t>Cognitiva</a:t>
            </a:r>
            <a:r>
              <a:rPr lang="en-US" sz="5600" b="1" dirty="0" smtClean="0">
                <a:solidFill>
                  <a:srgbClr val="800000"/>
                </a:solidFill>
              </a:rPr>
              <a:t> (DC) …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800000"/>
                </a:solidFill>
              </a:rPr>
              <a:t> </a:t>
            </a:r>
            <a:r>
              <a:rPr lang="en-US" sz="5600" b="1" dirty="0" smtClean="0">
                <a:solidFill>
                  <a:srgbClr val="800000"/>
                </a:solidFill>
              </a:rPr>
              <a:t>       … Pessoa com </a:t>
            </a:r>
            <a:r>
              <a:rPr lang="en-US" sz="5600" b="1" dirty="0" err="1" smtClean="0">
                <a:solidFill>
                  <a:srgbClr val="800000"/>
                </a:solidFill>
              </a:rPr>
              <a:t>Deficiência</a:t>
            </a:r>
            <a:r>
              <a:rPr lang="en-US" sz="5600" b="1" dirty="0" smtClean="0">
                <a:solidFill>
                  <a:srgbClr val="800000"/>
                </a:solidFill>
              </a:rPr>
              <a:t> (</a:t>
            </a:r>
            <a:r>
              <a:rPr lang="en-US" sz="5600" b="1" dirty="0" err="1" smtClean="0">
                <a:solidFill>
                  <a:srgbClr val="800000"/>
                </a:solidFill>
              </a:rPr>
              <a:t>PcD</a:t>
            </a:r>
            <a:r>
              <a:rPr lang="en-US" sz="5600" b="1" dirty="0" smtClean="0">
                <a:solidFill>
                  <a:srgbClr val="800000"/>
                </a:solidFill>
              </a:rPr>
              <a:t>)  …</a:t>
            </a:r>
          </a:p>
          <a:p>
            <a:pPr marL="0" indent="0">
              <a:buNone/>
            </a:pPr>
            <a:endParaRPr lang="en-US" sz="5600" b="1" dirty="0" smtClean="0">
              <a:solidFill>
                <a:srgbClr val="800000"/>
              </a:solidFill>
            </a:endParaRPr>
          </a:p>
          <a:p>
            <a:pPr>
              <a:buFont typeface="Arial"/>
              <a:buChar char="•"/>
            </a:pPr>
            <a:r>
              <a:rPr lang="en-US" sz="5600" b="1" dirty="0" smtClean="0"/>
              <a:t>Estes </a:t>
            </a:r>
            <a:r>
              <a:rPr lang="en-US" sz="5600" b="1" dirty="0" err="1" smtClean="0"/>
              <a:t>vocábulos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contém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valores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pejorativos</a:t>
            </a:r>
            <a:r>
              <a:rPr lang="en-US" sz="5600" b="1" dirty="0" smtClean="0"/>
              <a:t>, </a:t>
            </a:r>
            <a:r>
              <a:rPr lang="en-US" sz="5600" b="1" dirty="0" err="1" smtClean="0"/>
              <a:t>que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ao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serem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usados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apequenam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sujeitos</a:t>
            </a:r>
            <a:r>
              <a:rPr lang="en-US" sz="5600" b="1" dirty="0" smtClean="0"/>
              <a:t> e </a:t>
            </a:r>
            <a:r>
              <a:rPr lang="en-US" sz="5600" b="1" dirty="0" err="1" smtClean="0"/>
              <a:t>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reduzem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à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condição</a:t>
            </a:r>
            <a:r>
              <a:rPr lang="en-US" sz="5600" b="1" dirty="0" smtClean="0"/>
              <a:t> de “</a:t>
            </a:r>
            <a:r>
              <a:rPr lang="en-US" sz="5600" b="1" dirty="0" err="1" smtClean="0"/>
              <a:t>menos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pessoas</a:t>
            </a:r>
            <a:r>
              <a:rPr lang="en-US" sz="5600" b="1" dirty="0" smtClean="0"/>
              <a:t>”: </a:t>
            </a:r>
            <a:r>
              <a:rPr lang="en-US" sz="5600" b="1" dirty="0" err="1" smtClean="0"/>
              <a:t>os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tornam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objetos</a:t>
            </a:r>
            <a:r>
              <a:rPr lang="en-US" sz="5600" b="1" dirty="0" smtClean="0"/>
              <a:t> de um “saber </a:t>
            </a:r>
            <a:r>
              <a:rPr lang="en-US" sz="5600" b="1" dirty="0" err="1" smtClean="0"/>
              <a:t>especializado</a:t>
            </a:r>
            <a:r>
              <a:rPr lang="en-US" sz="5600" b="1" dirty="0" smtClean="0"/>
              <a:t>” …</a:t>
            </a:r>
          </a:p>
          <a:p>
            <a:pPr marL="0" indent="0">
              <a:buNone/>
            </a:pPr>
            <a:endParaRPr lang="en-US" sz="5600" b="1" dirty="0" smtClean="0"/>
          </a:p>
          <a:p>
            <a:pPr>
              <a:buFont typeface="Arial"/>
              <a:buChar char="•"/>
            </a:pPr>
            <a:r>
              <a:rPr lang="en-US" sz="5600" b="1" dirty="0" err="1" smtClean="0"/>
              <a:t>Pessoas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passam</a:t>
            </a:r>
            <a:r>
              <a:rPr lang="en-US" sz="5600" b="1" dirty="0" smtClean="0"/>
              <a:t> a </a:t>
            </a:r>
            <a:r>
              <a:rPr lang="en-US" sz="5600" b="1" dirty="0" err="1" smtClean="0"/>
              <a:t>ser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descritas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como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sua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essência</a:t>
            </a:r>
            <a:r>
              <a:rPr lang="en-US" sz="5600" b="1" dirty="0" smtClean="0"/>
              <a:t> fosse a “</a:t>
            </a:r>
            <a:r>
              <a:rPr lang="en-US" sz="5600" b="1" dirty="0" err="1" smtClean="0"/>
              <a:t>DEFiciência</a:t>
            </a:r>
            <a:r>
              <a:rPr lang="en-US" sz="5600" b="1" dirty="0" smtClean="0"/>
              <a:t>”; a “</a:t>
            </a:r>
            <a:r>
              <a:rPr lang="en-US" sz="5600" b="1" dirty="0" err="1" smtClean="0"/>
              <a:t>INcapacidade</a:t>
            </a:r>
            <a:r>
              <a:rPr lang="en-US" sz="5600" b="1" dirty="0" smtClean="0"/>
              <a:t>”; a ”</a:t>
            </a:r>
            <a:r>
              <a:rPr lang="en-US" sz="5600" b="1" dirty="0" err="1" smtClean="0"/>
              <a:t>DESvantagem</a:t>
            </a:r>
            <a:r>
              <a:rPr lang="en-US" sz="5600" b="1" dirty="0" smtClean="0"/>
              <a:t>”   </a:t>
            </a:r>
          </a:p>
          <a:p>
            <a:pPr marL="0" indent="0">
              <a:buNone/>
            </a:pPr>
            <a:endParaRPr lang="en-US" sz="56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56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4300" b="1" dirty="0" smtClean="0"/>
              <a:t>             </a:t>
            </a:r>
            <a:endParaRPr lang="en-US" sz="43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500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sz="3500" b="1" dirty="0"/>
          </a:p>
          <a:p>
            <a:pPr marL="342900" lvl="1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9255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Ex7i1o5WFYMUt4c6svz0o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GeXH6ortg5F8MBDBCXffNY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GeXH6ortg5F8MBDBCXffNY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GeXH6ortg5F8MBDBCXffNY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wjzqUzkCEyRs7MDbtn22K6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GeXH6ortg5F8MBDBCXffNY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2oXR3Z3jBsekg7NRQLn8qd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MKFWXxGAyYfCtF4ddJkuV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IaLJDTdCySrUB2DNXQJ7PB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mQNEFOha65AcJnopmApIDZ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K4nqtrpMJHznzW6iQWuGbY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4Uz8NaUn7hy4zTckDsXZ6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NHRDqqfSBn57oHO3LqrDuk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mQNEFOha65AcJnopmApIDZ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4Uz8NaUn7hy4zTckDsXZ6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pbN8jrcRkzLTOV54VyMEqh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FWTzd7aXBssOmYs9yuGiml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Ex7i1o5WFYMUt4c6svz0o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FWTzd7aXBssOmYs9yuGim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Report.potx</Template>
  <TotalTime>0</TotalTime>
  <Words>2054</Words>
  <Application>Microsoft Macintosh PowerPoint</Application>
  <PresentationFormat>On-screen Show (4:3)</PresentationFormat>
  <Paragraphs>210</Paragraphs>
  <Slides>15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Project Status Report</vt:lpstr>
      <vt:lpstr>Direito à Saúde: desafios do SUS para as pessoas com “deficiência”</vt:lpstr>
      <vt:lpstr>Sobre a apresentação</vt:lpstr>
      <vt:lpstr>Sobre a apresentação</vt:lpstr>
      <vt:lpstr>Linha do Tempo</vt:lpstr>
      <vt:lpstr> “Status” atualizado</vt:lpstr>
      <vt:lpstr> “Status” atualizado</vt:lpstr>
      <vt:lpstr>Problemas e Resoluções</vt:lpstr>
      <vt:lpstr>Problemas </vt:lpstr>
      <vt:lpstr>Constatação da Expansão do Déficit na Cultura </vt:lpstr>
      <vt:lpstr>Sobre a apresentação</vt:lpstr>
      <vt:lpstr>Constatação da Expansão do Déficit na Cultura </vt:lpstr>
      <vt:lpstr>Olhando adiante …</vt:lpstr>
      <vt:lpstr>Recursos Necessários para a Política Fiocruz</vt:lpstr>
      <vt:lpstr>Bibliografia </vt:lpstr>
      <vt:lpstr>Muito obrigado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2018-09-27T22:46:11Z</dcterms:created>
  <dcterms:modified xsi:type="dcterms:W3CDTF">2018-09-27T22:49:14Z</dcterms:modified>
</cp:coreProperties>
</file>