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7"/>
  </p:notesMasterIdLst>
  <p:sldIdLst>
    <p:sldId id="256" r:id="rId2"/>
    <p:sldId id="466" r:id="rId3"/>
    <p:sldId id="516" r:id="rId4"/>
    <p:sldId id="541" r:id="rId5"/>
    <p:sldId id="528" r:id="rId6"/>
    <p:sldId id="552" r:id="rId7"/>
    <p:sldId id="551" r:id="rId8"/>
    <p:sldId id="522" r:id="rId9"/>
    <p:sldId id="523" r:id="rId10"/>
    <p:sldId id="577" r:id="rId11"/>
    <p:sldId id="570" r:id="rId12"/>
    <p:sldId id="571" r:id="rId13"/>
    <p:sldId id="550" r:id="rId14"/>
    <p:sldId id="572" r:id="rId15"/>
    <p:sldId id="573" r:id="rId16"/>
    <p:sldId id="534" r:id="rId17"/>
    <p:sldId id="578" r:id="rId18"/>
    <p:sldId id="574" r:id="rId19"/>
    <p:sldId id="575" r:id="rId20"/>
    <p:sldId id="576" r:id="rId21"/>
    <p:sldId id="532" r:id="rId22"/>
    <p:sldId id="503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1" r:id="rId31"/>
    <p:sldId id="512" r:id="rId32"/>
    <p:sldId id="533" r:id="rId33"/>
    <p:sldId id="514" r:id="rId34"/>
    <p:sldId id="515" r:id="rId35"/>
    <p:sldId id="294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4" y="-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49CE2-8C73-4587-9FEF-1423163EC4D1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FEC6-0B30-4652-81D0-5D6E7D3201B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989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168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882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026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30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79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665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34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94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28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321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05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CFB1-61AD-4718-BCE5-0963AE5A7367}" type="datetimeFigureOut">
              <a:rPr lang="pt-BR" smtClean="0"/>
              <a:pPr/>
              <a:t>1/27/18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97CA3-3413-4DCC-9954-36409A47B5E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890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mailto:cisttcns@saude.gov.br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eordecisouza@hotmail.com" TargetMode="External"/><Relationship Id="rId4" Type="http://schemas.openxmlformats.org/officeDocument/2006/relationships/hyperlink" Target="http://www.conselho.saude.gov.br/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conselho.saude.gov.br/web_comissoes/composicao/COFIN.pdf" TargetMode="External"/><Relationship Id="rId20" Type="http://schemas.openxmlformats.org/officeDocument/2006/relationships/hyperlink" Target="http://www.conselho.saude.gov.br/web_comissoes/conep/index.html" TargetMode="External"/><Relationship Id="rId10" Type="http://schemas.openxmlformats.org/officeDocument/2006/relationships/hyperlink" Target="http://www.conselho.saude.gov.br/web_comissoes/composicao/CIPPE.pdf" TargetMode="External"/><Relationship Id="rId11" Type="http://schemas.openxmlformats.org/officeDocument/2006/relationships/hyperlink" Target="http://www.conselho.saude.gov.br/web_comissoes/composicao/CIPPSPICS.pdf" TargetMode="External"/><Relationship Id="rId12" Type="http://schemas.openxmlformats.org/officeDocument/2006/relationships/hyperlink" Target="http://www.conselho.saude.gov.br/web_comissoes/composicao/CIRHRT.pdf" TargetMode="External"/><Relationship Id="rId13" Type="http://schemas.openxmlformats.org/officeDocument/2006/relationships/hyperlink" Target="http://www.conselho.saude.gov.br/web_comissoes/composicao/CISB.pdf" TargetMode="External"/><Relationship Id="rId14" Type="http://schemas.openxmlformats.org/officeDocument/2006/relationships/hyperlink" Target="http://www.conselho.saude.gov.br/web_comissoes/composicao/CISMU.pdf" TargetMode="External"/><Relationship Id="rId15" Type="http://schemas.openxmlformats.org/officeDocument/2006/relationships/hyperlink" Target="http://www.conselho.saude.gov.br/web_comissoes/composicao/CISTT.pdf" TargetMode="External"/><Relationship Id="rId16" Type="http://schemas.openxmlformats.org/officeDocument/2006/relationships/hyperlink" Target="http://www.conselho.saude.gov.br/web_comissoes/composicao/CISI.pdf" TargetMode="External"/><Relationship Id="rId17" Type="http://schemas.openxmlformats.org/officeDocument/2006/relationships/hyperlink" Target="http://www.conselho.saude.gov.br/web_comissoes/composicao/CISM.pdf" TargetMode="External"/><Relationship Id="rId18" Type="http://schemas.openxmlformats.org/officeDocument/2006/relationships/hyperlink" Target="http://www.conselho.saude.gov.br/web_comissoes/composicao/CISS.pdf" TargetMode="External"/><Relationship Id="rId19" Type="http://schemas.openxmlformats.org/officeDocument/2006/relationships/hyperlink" Target="http://www.conselho.saude.gov.br/web_comissoes/composicao/CIVS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://www.conselho.saude.gov.br/web_comissoes/composicao/CIASPP.pdf" TargetMode="External"/><Relationship Id="rId4" Type="http://schemas.openxmlformats.org/officeDocument/2006/relationships/hyperlink" Target="http://www.conselho.saude.gov.br/web_comissoes/composicao/CIAN.pdf" TargetMode="External"/><Relationship Id="rId5" Type="http://schemas.openxmlformats.org/officeDocument/2006/relationships/hyperlink" Target="http://www.conselho.saude.gov.br/web_comissoes/composicao/CIASPD.pdf" TargetMode="External"/><Relationship Id="rId6" Type="http://schemas.openxmlformats.org/officeDocument/2006/relationships/hyperlink" Target="http://www.conselho.saude.gov.br/web_comissoes/composicao/CIASCV.pdf" TargetMode="External"/><Relationship Id="rId7" Type="http://schemas.openxmlformats.org/officeDocument/2006/relationships/hyperlink" Target="http://www.conselho.saude.gov.br/web_comissoes/composicao/CICTAF.pdf" TargetMode="External"/><Relationship Id="rId8" Type="http://schemas.openxmlformats.org/officeDocument/2006/relationships/hyperlink" Target="http://www.conselho.saude.gov.br/web_comissoes/composicao/CIEPCS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86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540978" y="1124744"/>
            <a:ext cx="8207486" cy="40324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400" b="1" dirty="0" smtClean="0">
                <a:solidFill>
                  <a:srgbClr val="C00000"/>
                </a:solidFill>
              </a:rPr>
              <a:t>OFICINA TEMÁTICA DA 1ª REUNIÃO ORDINÁRIA DO FÓRUM INTERSINDICAL SAÚDE-TRABALHO-DIREITO/RJ</a:t>
            </a:r>
            <a:br>
              <a:rPr lang="pt-BR" sz="3400" b="1" dirty="0" smtClean="0">
                <a:solidFill>
                  <a:srgbClr val="C00000"/>
                </a:solidFill>
              </a:rPr>
            </a:br>
            <a:r>
              <a:rPr lang="pt-BR" altLang="pt-BR" sz="2400" i="1" dirty="0" smtClean="0">
                <a:solidFill>
                  <a:srgbClr val="C00000"/>
                </a:solidFill>
                <a:ea typeface="+mn-ea"/>
                <a:cs typeface="Arial" charset="0"/>
              </a:rPr>
              <a:t/>
            </a:r>
            <a:br>
              <a:rPr lang="pt-BR" altLang="pt-BR" sz="2400" i="1" dirty="0" smtClean="0">
                <a:solidFill>
                  <a:srgbClr val="C00000"/>
                </a:solidFill>
                <a:ea typeface="+mn-ea"/>
                <a:cs typeface="Arial" charset="0"/>
              </a:rPr>
            </a:br>
            <a:endParaRPr lang="pt-BR" altLang="pt-BR" sz="2400" i="1" dirty="0">
              <a:solidFill>
                <a:srgbClr val="C00000"/>
              </a:solidFill>
              <a:ea typeface="+mn-ea"/>
              <a:cs typeface="Arial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71105" y="4509120"/>
            <a:ext cx="79883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300" b="1" dirty="0" smtClean="0"/>
              <a:t>Rio de Janeiro (RJ), 26 de janeiro de 2018 </a:t>
            </a:r>
            <a:endParaRPr lang="pt-BR" altLang="pt-BR" sz="23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41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79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7"/>
          <p:cNvSpPr txBox="1">
            <a:spLocks/>
          </p:cNvSpPr>
          <p:nvPr/>
        </p:nvSpPr>
        <p:spPr>
          <a:xfrm>
            <a:off x="457200" y="1600201"/>
            <a:ext cx="8229600" cy="4565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288" y="2997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smtClean="0"/>
              <a:t>ATIVIDADES PREVISTAS</a:t>
            </a:r>
            <a:endParaRPr lang="pt-BR" altLang="pt-BR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48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79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7"/>
          <p:cNvSpPr txBox="1">
            <a:spLocks/>
          </p:cNvSpPr>
          <p:nvPr/>
        </p:nvSpPr>
        <p:spPr>
          <a:xfrm>
            <a:off x="457200" y="1600201"/>
            <a:ext cx="8229600" cy="4565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1520" y="2060848"/>
            <a:ext cx="8568952" cy="104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900" b="1" dirty="0" smtClean="0"/>
              <a:t>16ª CONFERÊNCIA NACIONAL DE SAÚDE</a:t>
            </a:r>
            <a:endParaRPr lang="pt-BR" altLang="pt-BR" sz="3900" b="1" dirty="0" smtClean="0">
              <a:solidFill>
                <a:srgbClr val="C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0444" y="3095362"/>
            <a:ext cx="6923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800" b="1" i="1" dirty="0">
                <a:solidFill>
                  <a:srgbClr val="C00000"/>
                </a:solidFill>
              </a:rPr>
              <a:t> “Democracia e Saúde: Saúde como Direito e Consolidação e Financiamento do SUS”.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71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79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7"/>
          <p:cNvSpPr txBox="1">
            <a:spLocks/>
          </p:cNvSpPr>
          <p:nvPr/>
        </p:nvSpPr>
        <p:spPr>
          <a:xfrm>
            <a:off x="457200" y="1600201"/>
            <a:ext cx="8229600" cy="4565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4193" y="1015524"/>
            <a:ext cx="836627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500" dirty="0">
                <a:cs typeface="Arial" pitchFamily="34" charset="0"/>
              </a:rPr>
              <a:t> Atividades temáticas, nas áreas abaixo relacionadas, a serem </a:t>
            </a:r>
            <a:r>
              <a:rPr lang="pt-BR" sz="2500" b="1" dirty="0">
                <a:solidFill>
                  <a:srgbClr val="C00000"/>
                </a:solidFill>
                <a:cs typeface="Arial" pitchFamily="34" charset="0"/>
              </a:rPr>
              <a:t>coordenadas pelas Comissões Intersetoriais do </a:t>
            </a:r>
            <a:r>
              <a:rPr lang="pt-BR" sz="2500" b="1" dirty="0" err="1">
                <a:solidFill>
                  <a:srgbClr val="C00000"/>
                </a:solidFill>
                <a:cs typeface="Arial" pitchFamily="34" charset="0"/>
              </a:rPr>
              <a:t>CNS</a:t>
            </a:r>
            <a:r>
              <a:rPr lang="pt-BR" sz="2500" dirty="0">
                <a:cs typeface="Arial" pitchFamily="34" charset="0"/>
              </a:rPr>
              <a:t> de forma articulada com as questões transversais de </a:t>
            </a:r>
            <a:r>
              <a:rPr lang="pt-BR" sz="2500" b="1" dirty="0">
                <a:solidFill>
                  <a:srgbClr val="C00000"/>
                </a:solidFill>
                <a:cs typeface="Arial" pitchFamily="34" charset="0"/>
              </a:rPr>
              <a:t>equidade, saúde de pessoas com patologias, ciclos de vida, promoção, proteção e práticas integrativas, alimentação e nutrição e educação permanente</a:t>
            </a:r>
            <a:r>
              <a:rPr lang="pt-BR" sz="2500" dirty="0">
                <a:cs typeface="Arial" pitchFamily="34" charset="0"/>
              </a:rPr>
              <a:t>: </a:t>
            </a:r>
            <a:endParaRPr lang="pt-BR" sz="2500" dirty="0" smtClean="0">
              <a:cs typeface="Arial" pitchFamily="34" charset="0"/>
            </a:endParaRPr>
          </a:p>
          <a:p>
            <a:pPr algn="just">
              <a:defRPr/>
            </a:pPr>
            <a:r>
              <a:rPr lang="pt-BR" sz="2500" dirty="0" smtClean="0">
                <a:cs typeface="Arial" pitchFamily="34" charset="0"/>
              </a:rPr>
              <a:t>I. Saúde </a:t>
            </a:r>
            <a:r>
              <a:rPr lang="pt-BR" sz="2500" dirty="0">
                <a:cs typeface="Arial" pitchFamily="34" charset="0"/>
              </a:rPr>
              <a:t>das Pessoas com Deficiência; </a:t>
            </a:r>
            <a:endParaRPr lang="pt-BR" sz="2500" dirty="0" smtClean="0">
              <a:cs typeface="Arial" pitchFamily="34" charset="0"/>
            </a:endParaRPr>
          </a:p>
          <a:p>
            <a:pPr algn="just">
              <a:defRPr/>
            </a:pPr>
            <a:r>
              <a:rPr lang="pt-BR" sz="2500" dirty="0" smtClean="0">
                <a:cs typeface="Arial" pitchFamily="34" charset="0"/>
              </a:rPr>
              <a:t>II</a:t>
            </a:r>
            <a:r>
              <a:rPr lang="pt-BR" sz="2500" dirty="0">
                <a:cs typeface="Arial" pitchFamily="34" charset="0"/>
              </a:rPr>
              <a:t>. Assistência Farmacêutica e Ciência e Tecnologia; </a:t>
            </a:r>
            <a:endParaRPr lang="pt-BR" sz="2500" dirty="0" smtClean="0">
              <a:cs typeface="Arial" pitchFamily="34" charset="0"/>
            </a:endParaRPr>
          </a:p>
          <a:p>
            <a:pPr algn="just">
              <a:defRPr/>
            </a:pPr>
            <a:r>
              <a:rPr lang="pt-BR" sz="2500" dirty="0" err="1" smtClean="0">
                <a:cs typeface="Arial" pitchFamily="34" charset="0"/>
              </a:rPr>
              <a:t>III</a:t>
            </a:r>
            <a:r>
              <a:rPr lang="pt-BR" sz="2500" dirty="0">
                <a:cs typeface="Arial" pitchFamily="34" charset="0"/>
              </a:rPr>
              <a:t>. Saúde Bucal; </a:t>
            </a:r>
            <a:endParaRPr lang="pt-BR" sz="2500" dirty="0" smtClean="0">
              <a:cs typeface="Arial" pitchFamily="34" charset="0"/>
            </a:endParaRPr>
          </a:p>
          <a:p>
            <a:pPr algn="just">
              <a:defRPr/>
            </a:pPr>
            <a:r>
              <a:rPr lang="pt-BR" sz="2500" b="1" dirty="0" err="1" smtClean="0">
                <a:solidFill>
                  <a:srgbClr val="C00000"/>
                </a:solidFill>
                <a:cs typeface="Arial" pitchFamily="34" charset="0"/>
              </a:rPr>
              <a:t>IV</a:t>
            </a:r>
            <a:r>
              <a:rPr lang="pt-BR" sz="2500" b="1" dirty="0">
                <a:solidFill>
                  <a:srgbClr val="C00000"/>
                </a:solidFill>
                <a:cs typeface="Arial" pitchFamily="34" charset="0"/>
              </a:rPr>
              <a:t>. Saúde do Trabalhador e da Trabalhadora; </a:t>
            </a:r>
            <a:endParaRPr lang="pt-BR" sz="25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pt-BR" sz="2500" dirty="0" smtClean="0">
                <a:cs typeface="Arial" pitchFamily="34" charset="0"/>
              </a:rPr>
              <a:t>V</a:t>
            </a:r>
            <a:r>
              <a:rPr lang="pt-BR" sz="2500" dirty="0">
                <a:cs typeface="Arial" pitchFamily="34" charset="0"/>
              </a:rPr>
              <a:t>. Saúde Mental; </a:t>
            </a:r>
            <a:endParaRPr lang="pt-BR" sz="2500" dirty="0" smtClean="0">
              <a:cs typeface="Arial" pitchFamily="34" charset="0"/>
            </a:endParaRPr>
          </a:p>
          <a:p>
            <a:pPr algn="just">
              <a:defRPr/>
            </a:pPr>
            <a:r>
              <a:rPr lang="pt-BR" sz="2500" dirty="0" smtClean="0">
                <a:cs typeface="Arial" pitchFamily="34" charset="0"/>
              </a:rPr>
              <a:t>VI</a:t>
            </a:r>
            <a:r>
              <a:rPr lang="pt-BR" sz="2500" dirty="0">
                <a:cs typeface="Arial" pitchFamily="34" charset="0"/>
              </a:rPr>
              <a:t>. Saúde da População Negra; </a:t>
            </a:r>
            <a:endParaRPr lang="pt-BR" sz="2500" dirty="0" smtClean="0">
              <a:cs typeface="Arial" pitchFamily="34" charset="0"/>
            </a:endParaRPr>
          </a:p>
          <a:p>
            <a:pPr algn="just">
              <a:defRPr/>
            </a:pPr>
            <a:r>
              <a:rPr lang="pt-BR" sz="2500" dirty="0" err="1" smtClean="0">
                <a:cs typeface="Arial" pitchFamily="34" charset="0"/>
              </a:rPr>
              <a:t>VII</a:t>
            </a:r>
            <a:r>
              <a:rPr lang="pt-BR" sz="2500" dirty="0">
                <a:cs typeface="Arial" pitchFamily="34" charset="0"/>
              </a:rPr>
              <a:t>. Recursos Humanos e Relações de Trabalho; e </a:t>
            </a:r>
            <a:endParaRPr lang="pt-BR" sz="2500" dirty="0" smtClean="0">
              <a:cs typeface="Arial" pitchFamily="34" charset="0"/>
            </a:endParaRPr>
          </a:p>
          <a:p>
            <a:pPr algn="just">
              <a:defRPr/>
            </a:pPr>
            <a:r>
              <a:rPr lang="pt-BR" sz="2500" dirty="0" err="1" smtClean="0">
                <a:cs typeface="Arial" pitchFamily="34" charset="0"/>
              </a:rPr>
              <a:t>VIII</a:t>
            </a:r>
            <a:r>
              <a:rPr lang="pt-BR" sz="2500" dirty="0">
                <a:cs typeface="Arial" pitchFamily="34" charset="0"/>
              </a:rPr>
              <a:t>. Orçamento e financiamento.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260648"/>
            <a:ext cx="6264696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marL="571500" indent="-571500" algn="ctr">
              <a:spcBef>
                <a:spcPct val="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568/2017 – 16ª </a:t>
            </a:r>
            <a:r>
              <a:rPr 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30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79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7"/>
          <p:cNvSpPr txBox="1">
            <a:spLocks/>
          </p:cNvSpPr>
          <p:nvPr/>
        </p:nvSpPr>
        <p:spPr>
          <a:xfrm>
            <a:off x="457200" y="1600201"/>
            <a:ext cx="8229600" cy="4565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0906" y="1072074"/>
            <a:ext cx="86409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500" dirty="0">
                <a:cs typeface="Arial" pitchFamily="34" charset="0"/>
              </a:rPr>
              <a:t>Fórum Social Mundial (Saúde do Trabalhador) – 13 a 17 março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500" dirty="0">
                <a:cs typeface="Arial" pitchFamily="34" charset="0"/>
              </a:rPr>
              <a:t>Semana da Saúde – 2 a 8 de abril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500" dirty="0">
                <a:cs typeface="Arial" pitchFamily="34" charset="0"/>
              </a:rPr>
              <a:t>21ª Plenária Nacional de Conselhos de Saúde – Abril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500" dirty="0" smtClean="0">
                <a:cs typeface="Arial" pitchFamily="34" charset="0"/>
              </a:rPr>
              <a:t>9º Encontro Nacional das </a:t>
            </a:r>
            <a:r>
              <a:rPr lang="pt-BR" sz="2500" dirty="0" err="1" smtClean="0">
                <a:cs typeface="Arial" pitchFamily="34" charset="0"/>
              </a:rPr>
              <a:t>CISTT’s</a:t>
            </a:r>
            <a:r>
              <a:rPr lang="pt-BR" sz="2500" dirty="0" smtClean="0">
                <a:cs typeface="Arial" pitchFamily="34" charset="0"/>
              </a:rPr>
              <a:t> (9º </a:t>
            </a:r>
            <a:r>
              <a:rPr lang="pt-BR" sz="2500" dirty="0" err="1" smtClean="0">
                <a:cs typeface="Arial" pitchFamily="34" charset="0"/>
              </a:rPr>
              <a:t>CISTTÃO</a:t>
            </a:r>
            <a:r>
              <a:rPr lang="pt-BR" sz="2500" dirty="0" smtClean="0">
                <a:cs typeface="Arial" pitchFamily="34" charset="0"/>
              </a:rPr>
              <a:t>) – 1º semestre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500" dirty="0">
                <a:cs typeface="Arial" pitchFamily="34" charset="0"/>
              </a:rPr>
              <a:t>II Seminário Internacional sobre o Amianto – 15 a 19 maio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500" dirty="0">
                <a:cs typeface="Arial" pitchFamily="34" charset="0"/>
              </a:rPr>
              <a:t>Seminário Internacional de Saúde do Trabalhador – 19 a 21 junho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500" dirty="0" smtClean="0">
                <a:cs typeface="Arial" pitchFamily="34" charset="0"/>
              </a:rPr>
              <a:t>Seminário Nacional de Nanotecnologia e os impactos na saúde do trabalhador – 2º semestre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500" dirty="0" smtClean="0">
                <a:cs typeface="Arial" pitchFamily="34" charset="0"/>
              </a:rPr>
              <a:t>2ª Jornada Nacional de Saúde do Trabalhador e da Trabalhadora</a:t>
            </a:r>
            <a:r>
              <a:rPr lang="pt-BR" sz="2500" dirty="0">
                <a:cs typeface="Arial" pitchFamily="34" charset="0"/>
              </a:rPr>
              <a:t> </a:t>
            </a:r>
            <a:r>
              <a:rPr lang="pt-BR" sz="2500" dirty="0" smtClean="0">
                <a:cs typeface="Arial" pitchFamily="34" charset="0"/>
              </a:rPr>
              <a:t> – </a:t>
            </a:r>
            <a:r>
              <a:rPr lang="pt-BR" sz="2500" dirty="0">
                <a:cs typeface="Arial" pitchFamily="34" charset="0"/>
              </a:rPr>
              <a:t>2º semestre</a:t>
            </a:r>
            <a:endParaRPr lang="pt-BR" sz="2500" dirty="0" smtClean="0">
              <a:cs typeface="Arial" pitchFamily="34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500" dirty="0" smtClean="0">
                <a:cs typeface="Arial" pitchFamily="34" charset="0"/>
              </a:rPr>
              <a:t>Fórum Sindical de Saúde do Trabalhador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48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810" y="1250396"/>
            <a:ext cx="8496944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 – CONSELHO NACIONAL DE SAUDE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1277" y="1999754"/>
            <a:ext cx="8064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254" y="3195529"/>
            <a:ext cx="8496944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marL="571500" indent="-571500" algn="ctr">
              <a:spcBef>
                <a:spcPct val="0"/>
              </a:spcBef>
            </a:pPr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 – COMISSÃO INTERGESTORES TRIPARTITE</a:t>
            </a:r>
            <a:endParaRPr lang="pt-BR" altLang="pt-BR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3844" y="3679577"/>
            <a:ext cx="8064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MS</a:t>
            </a:r>
          </a:p>
          <a:p>
            <a:pPr algn="ctr">
              <a:defRPr/>
            </a:pPr>
            <a:r>
              <a:rPr lang="pt-BR" sz="3000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CONASS</a:t>
            </a:r>
            <a:endParaRPr lang="pt-BR" sz="30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3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CONASEMS</a:t>
            </a:r>
            <a:endParaRPr lang="pt-BR" sz="3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1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275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196752"/>
            <a:ext cx="8496944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marL="571500" indent="-571500" algn="ctr">
              <a:spcBef>
                <a:spcPct val="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MUDANÇAS ESTRUTURAIS NO SUS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4868" y="249289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 smtClean="0"/>
              <a:t>Blocos de Financiamento</a:t>
            </a:r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3200" b="1" i="1" dirty="0" smtClean="0"/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 smtClean="0"/>
              <a:t>Consolidação de Portarias </a:t>
            </a:r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3200" b="1" i="1" dirty="0" smtClean="0"/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 smtClean="0"/>
              <a:t>Planos de saúde acessíveis </a:t>
            </a:r>
            <a:endParaRPr lang="pt-BR" sz="3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56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9" y="-2435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684213" y="1341438"/>
            <a:ext cx="73437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rial" charset="0"/>
              </a:rPr>
              <a:t>Consolidação de Portarias (6)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rial" charset="0"/>
              </a:rPr>
              <a:t>X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800" b="1" dirty="0" smtClean="0">
                <a:latin typeface="Arial" charset="0"/>
              </a:rPr>
              <a:t>Políticas </a:t>
            </a:r>
            <a:r>
              <a:rPr lang="pt-BR" altLang="pt-BR" sz="4800" b="1" dirty="0">
                <a:latin typeface="Arial" charset="0"/>
              </a:rPr>
              <a:t>de Saúde do Trabalhador</a:t>
            </a:r>
            <a:endParaRPr lang="pt-BR" altLang="pt-BR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78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9" y="-2435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6632948"/>
              </p:ext>
            </p:extLst>
          </p:nvPr>
        </p:nvGraphicFramePr>
        <p:xfrm>
          <a:off x="539552" y="1196750"/>
          <a:ext cx="8280919" cy="4664934"/>
        </p:xfrm>
        <a:graphic>
          <a:graphicData uri="http://schemas.openxmlformats.org/drawingml/2006/table">
            <a:tbl>
              <a:tblPr/>
              <a:tblGrid>
                <a:gridCol w="1053148"/>
                <a:gridCol w="7227771"/>
              </a:tblGrid>
              <a:tr h="40215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400" b="1" dirty="0">
                          <a:effectLst/>
                        </a:rPr>
                        <a:t>Portarias de Consolidação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00654">
                <a:tc>
                  <a:txBody>
                    <a:bodyPr/>
                    <a:lstStyle/>
                    <a:p>
                      <a:pPr algn="l" fontAlgn="base"/>
                      <a:r>
                        <a:rPr lang="pt-BR">
                          <a:effectLst/>
                        </a:rPr>
                        <a:t>PRC nº 1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>
                          <a:effectLst/>
                        </a:rPr>
                        <a:t>Consolida as normas sobre os direitos e deveres dos usuários da saúde, a organização e o funcionamento do SUS.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654">
                <a:tc>
                  <a:txBody>
                    <a:bodyPr/>
                    <a:lstStyle/>
                    <a:p>
                      <a:pPr algn="l" fontAlgn="base"/>
                      <a:r>
                        <a:rPr lang="pt-BR">
                          <a:effectLst/>
                        </a:rPr>
                        <a:t>PRC nº 2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>
                          <a:effectLst/>
                        </a:rPr>
                        <a:t>Consolida as normas sobre as políticas nacionais de saúde do SUS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654">
                <a:tc>
                  <a:txBody>
                    <a:bodyPr/>
                    <a:lstStyle/>
                    <a:p>
                      <a:pPr algn="l" fontAlgn="base"/>
                      <a:r>
                        <a:rPr lang="pt-BR" dirty="0">
                          <a:effectLst/>
                        </a:rPr>
                        <a:t>PRC nº 3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>
                          <a:effectLst/>
                        </a:rPr>
                        <a:t>Consolida as normas sobre as redes do SUS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654">
                <a:tc>
                  <a:txBody>
                    <a:bodyPr/>
                    <a:lstStyle/>
                    <a:p>
                      <a:pPr algn="l" fontAlgn="base"/>
                      <a:r>
                        <a:rPr lang="pt-BR">
                          <a:effectLst/>
                        </a:rPr>
                        <a:t>PRC nº 4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>
                          <a:effectLst/>
                        </a:rPr>
                        <a:t>Consolida as normas sobre os sistemas e os subsistemas do SUS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654">
                <a:tc>
                  <a:txBody>
                    <a:bodyPr/>
                    <a:lstStyle/>
                    <a:p>
                      <a:pPr algn="l" fontAlgn="base"/>
                      <a:r>
                        <a:rPr lang="pt-BR">
                          <a:effectLst/>
                        </a:rPr>
                        <a:t>PRC nº 5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>
                          <a:effectLst/>
                        </a:rPr>
                        <a:t>Consolida as normas sobre as ações e os serviços de saúde do SUS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654">
                <a:tc>
                  <a:txBody>
                    <a:bodyPr/>
                    <a:lstStyle/>
                    <a:p>
                      <a:pPr algn="l" fontAlgn="base"/>
                      <a:r>
                        <a:rPr lang="pt-BR">
                          <a:effectLst/>
                        </a:rPr>
                        <a:t>PRC nº 6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dirty="0">
                          <a:effectLst/>
                        </a:rPr>
                        <a:t>Consolida as normas sobre o financiamento e a transferência dos recursos federais para as ações e os serviços de saúde do SUS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2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323528" y="1186007"/>
            <a:ext cx="820826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800" b="1" u="sng" dirty="0" smtClean="0">
                <a:solidFill>
                  <a:srgbClr val="C00000"/>
                </a:solidFill>
                <a:latin typeface="Arial" charset="0"/>
              </a:rPr>
              <a:t>TCU Acórdão 1.130/2017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3600" b="1" dirty="0" smtClean="0">
              <a:latin typeface="Arial" charset="0"/>
            </a:endParaRPr>
          </a:p>
          <a:p>
            <a:pPr marL="571500" indent="-571500" algn="ctr">
              <a:spcBef>
                <a:spcPct val="0"/>
              </a:spcBef>
            </a:pPr>
            <a:r>
              <a:rPr lang="pt-BR" altLang="pt-BR" sz="3600" b="1" dirty="0" smtClean="0">
                <a:latin typeface="Arial" charset="0"/>
              </a:rPr>
              <a:t>Regionalização</a:t>
            </a:r>
          </a:p>
          <a:p>
            <a:pPr marL="571500" indent="-571500" algn="ctr">
              <a:spcBef>
                <a:spcPct val="0"/>
              </a:spcBef>
            </a:pPr>
            <a:r>
              <a:rPr lang="pt-BR" altLang="pt-BR" sz="3600" b="1" dirty="0" smtClean="0">
                <a:latin typeface="Arial" charset="0"/>
              </a:rPr>
              <a:t>Perfil do gestor da saúde</a:t>
            </a:r>
            <a:endParaRPr lang="pt-BR" altLang="pt-BR" sz="3600" b="1" dirty="0">
              <a:latin typeface="Arial" charset="0"/>
            </a:endParaRPr>
          </a:p>
          <a:p>
            <a:pPr marL="571500" indent="-571500" algn="ctr">
              <a:spcBef>
                <a:spcPct val="0"/>
              </a:spcBef>
            </a:pPr>
            <a:r>
              <a:rPr lang="pt-BR" altLang="pt-BR" sz="3600" b="1" dirty="0" smtClean="0">
                <a:latin typeface="Arial" charset="0"/>
              </a:rPr>
              <a:t>Proibição do gestor na </a:t>
            </a:r>
            <a:r>
              <a:rPr lang="pt-BR" altLang="pt-BR" sz="3600" b="1" dirty="0" err="1" smtClean="0">
                <a:latin typeface="Arial" charset="0"/>
              </a:rPr>
              <a:t>Pte</a:t>
            </a:r>
            <a:r>
              <a:rPr lang="pt-BR" altLang="pt-BR" sz="3600" b="1" dirty="0" smtClean="0">
                <a:latin typeface="Arial" charset="0"/>
              </a:rPr>
              <a:t>.</a:t>
            </a:r>
          </a:p>
          <a:p>
            <a:pPr marL="571500" indent="-571500" algn="ctr">
              <a:spcBef>
                <a:spcPct val="0"/>
              </a:spcBef>
            </a:pPr>
            <a:r>
              <a:rPr lang="pt-BR" altLang="pt-BR" sz="3600" b="1" dirty="0" smtClean="0">
                <a:latin typeface="Arial" charset="0"/>
              </a:rPr>
              <a:t>CNS como governança máxima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18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467864" y="1412776"/>
            <a:ext cx="820826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u="sng" dirty="0" smtClean="0">
                <a:solidFill>
                  <a:srgbClr val="C00000"/>
                </a:solidFill>
                <a:latin typeface="Arial" charset="0"/>
              </a:rPr>
              <a:t>REFORMA TRABALHISTA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4000" b="1" u="sng" dirty="0">
              <a:solidFill>
                <a:srgbClr val="C0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u="sng" dirty="0" smtClean="0">
                <a:solidFill>
                  <a:srgbClr val="C00000"/>
                </a:solidFill>
                <a:latin typeface="Arial" charset="0"/>
              </a:rPr>
              <a:t>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4000" b="1" u="sng" dirty="0">
              <a:solidFill>
                <a:srgbClr val="C0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u="sng" dirty="0" smtClean="0">
                <a:solidFill>
                  <a:srgbClr val="C00000"/>
                </a:solidFill>
                <a:latin typeface="Arial" charset="0"/>
              </a:rPr>
              <a:t>REFORMA DA PREVIDÊNCIA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36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47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84" y="1665348"/>
            <a:ext cx="790575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ixaDeTexto 2"/>
          <p:cNvSpPr txBox="1">
            <a:spLocks noChangeArrowheads="1"/>
          </p:cNvSpPr>
          <p:nvPr/>
        </p:nvSpPr>
        <p:spPr bwMode="auto">
          <a:xfrm>
            <a:off x="368300" y="4292600"/>
            <a:ext cx="8137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Gadugi" pitchFamily="34" charset="0"/>
              </a:rPr>
              <a:t>	</a:t>
            </a:r>
            <a:endParaRPr lang="pt-BR" altLang="pt-BR" sz="2000" dirty="0">
              <a:latin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9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882" y="1124744"/>
            <a:ext cx="9143118" cy="573082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504" y="45358"/>
            <a:ext cx="6552729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OBSERVATÓRIO DIGITAL DE 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SAÚDE  </a:t>
            </a:r>
            <a:endParaRPr lang="pt-BR" sz="28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E SEGURANÇA NO TRABALHO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29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2276475"/>
            <a:ext cx="8496944" cy="1131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COMISSÃO INTERSETORIAL DE SAÚDE DO TRABALHADOR E TRABALHADORA – CISTT 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0131" y="3861047"/>
            <a:ext cx="87237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cs typeface="Arial" panose="020B0604020202020204" pitchFamily="34" charset="0"/>
              </a:rPr>
              <a:t>Resolução CNS nº 493/2013 – </a:t>
            </a:r>
            <a:endParaRPr lang="pt-BR" sz="3000" b="1" dirty="0" smtClean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3000" b="1" dirty="0" smtClean="0">
                <a:cs typeface="Arial" panose="020B0604020202020204" pitchFamily="34" charset="0"/>
              </a:rPr>
              <a:t>Constituição, Objetivos, Funcionamento e Finalidades</a:t>
            </a:r>
            <a:endParaRPr lang="pt-BR" sz="3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51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7336" y="1780327"/>
            <a:ext cx="8569325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latin typeface="+mn-lt"/>
                <a:cs typeface="Arial" panose="020B0604020202020204" pitchFamily="34" charset="0"/>
              </a:rPr>
              <a:t>Resolução CNS nº 493/2013 – Criação da </a:t>
            </a:r>
            <a:r>
              <a:rPr lang="pt-BR" sz="2600" b="1" dirty="0" smtClean="0">
                <a:latin typeface="+mn-lt"/>
                <a:cs typeface="Arial" panose="020B0604020202020204" pitchFamily="34" charset="0"/>
              </a:rPr>
              <a:t>CISTT</a:t>
            </a:r>
            <a:endParaRPr lang="pt-BR" sz="2600" b="1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pt-BR" sz="2600" dirty="0">
              <a:latin typeface="+mn-lt"/>
              <a:cs typeface="Arial" panose="020B0604020202020204" pitchFamily="34" charset="0"/>
            </a:endParaRPr>
          </a:p>
          <a:p>
            <a:pPr indent="531813">
              <a:defRPr/>
            </a:pPr>
            <a:r>
              <a:rPr lang="pt-BR" sz="2600" b="1" u="sng" dirty="0">
                <a:latin typeface="+mn-lt"/>
                <a:cs typeface="Arial" panose="020B0604020202020204" pitchFamily="34" charset="0"/>
              </a:rPr>
              <a:t>RESOLVE:</a:t>
            </a:r>
            <a:r>
              <a:rPr lang="pt-BR" sz="26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indent="531813" algn="just">
              <a:defRPr/>
            </a:pPr>
            <a:r>
              <a:rPr lang="pt-BR" sz="2600" dirty="0">
                <a:latin typeface="+mn-lt"/>
                <a:cs typeface="Arial" panose="020B0604020202020204" pitchFamily="34" charset="0"/>
              </a:rPr>
              <a:t>Que os Conselhos de Saúde nos âmbitos Estadual, Distrital e Municipal, promovam a criação da </a:t>
            </a:r>
            <a:r>
              <a:rPr lang="pt-BR" sz="2600" dirty="0" smtClean="0">
                <a:latin typeface="+mn-lt"/>
                <a:cs typeface="Arial" panose="020B0604020202020204" pitchFamily="34" charset="0"/>
              </a:rPr>
              <a:t>CISTT, </a:t>
            </a:r>
            <a:r>
              <a:rPr lang="pt-BR" sz="2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por meio de resolução </a:t>
            </a:r>
            <a:r>
              <a:rPr lang="pt-BR" sz="2600" dirty="0">
                <a:latin typeface="+mn-lt"/>
                <a:cs typeface="Arial" panose="020B0604020202020204" pitchFamily="34" charset="0"/>
              </a:rPr>
              <a:t>para </a:t>
            </a:r>
            <a:r>
              <a:rPr lang="pt-BR" sz="2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assessorar ao Plenário do referido Conselho resgatando e reiterando os princípios do SUS e do controle social</a:t>
            </a:r>
            <a:r>
              <a:rPr lang="pt-BR" sz="2600" dirty="0">
                <a:latin typeface="+mn-lt"/>
                <a:cs typeface="Arial" panose="020B0604020202020204" pitchFamily="34" charset="0"/>
              </a:rPr>
              <a:t>, seguindo as orientações abaixo: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364851"/>
            <a:ext cx="6552728" cy="677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COMISSÃO INTERSETORIAL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 SAÚDE 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TRABALHADOR E DA TRABALHADORA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CISTT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10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8792" y="1196752"/>
            <a:ext cx="8742363" cy="5046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cs typeface="Arial" panose="020B0604020202020204" pitchFamily="34" charset="0"/>
              </a:rPr>
              <a:t>Resolução CNS nº 493/2013 – Criação da </a:t>
            </a:r>
            <a:r>
              <a:rPr lang="pt-BR" sz="2400" b="1" dirty="0" smtClean="0">
                <a:cs typeface="Arial" panose="020B0604020202020204" pitchFamily="34" charset="0"/>
              </a:rPr>
              <a:t>CISTT</a:t>
            </a:r>
            <a:endParaRPr lang="pt-BR" sz="2400" b="1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3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DA </a:t>
            </a:r>
            <a:r>
              <a:rPr lang="pt-BR" sz="23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COMPOSIÇÃO DA </a:t>
            </a:r>
            <a:r>
              <a:rPr lang="pt-BR" sz="2300" b="1" u="sng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CISTT</a:t>
            </a:r>
            <a:r>
              <a:rPr lang="pt-BR" sz="23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pt-BR" sz="23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pt-BR" sz="23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300" dirty="0">
                <a:latin typeface="+mn-lt"/>
                <a:cs typeface="Arial" panose="020B0604020202020204" pitchFamily="34" charset="0"/>
              </a:rPr>
              <a:t>- O pleno do conselho de saúde, </a:t>
            </a:r>
            <a:r>
              <a:rPr lang="pt-BR" sz="23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por meio de resolução</a:t>
            </a:r>
            <a:r>
              <a:rPr lang="pt-BR" sz="2300" dirty="0">
                <a:latin typeface="+mn-lt"/>
                <a:cs typeface="Arial" panose="020B0604020202020204" pitchFamily="34" charset="0"/>
              </a:rPr>
              <a:t>, deliberará sobre o número de participantes e quais as entidades que comporão a comissão.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300" dirty="0">
                <a:latin typeface="+mn-lt"/>
                <a:cs typeface="Arial" panose="020B0604020202020204" pitchFamily="34" charset="0"/>
              </a:rPr>
              <a:t>- A composição deve ser o mais representativa possível, garantindo a presença de conselheiros de saúde (titulares e/ou suplentes), órgãos/gestores ligados à política de Saúde do Trabalhador e entidades que atuem em saúde do trabalhador como, por exemplo: centrais sindicais, sindicatos, associação de moradores/bairros, representação de empregadores, universidades, etc. </a:t>
            </a:r>
            <a:r>
              <a:rPr lang="pt-BR" sz="23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Portanto, não necessariamente deve seguir a paridade do conselho de saúde (25% gestores e prestadores de saúde; 25% trabalhadores da saúde e 50% de usuários da saúde).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64851"/>
            <a:ext cx="6552728" cy="677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COMISSÃO INTERSETORIAL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 SAÚDE 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TRABALHADOR E DA TRABALHADORA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CISTT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97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6225" y="1058863"/>
            <a:ext cx="8742363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cs typeface="Arial" panose="020B0604020202020204" pitchFamily="34" charset="0"/>
              </a:rPr>
              <a:t>Resolução CNS nº 493/2013 – Criação da </a:t>
            </a:r>
            <a:r>
              <a:rPr lang="pt-BR" sz="2600" b="1" dirty="0" smtClean="0">
                <a:cs typeface="Arial" panose="020B0604020202020204" pitchFamily="34" charset="0"/>
              </a:rPr>
              <a:t>CISTT</a:t>
            </a:r>
            <a:endParaRPr lang="pt-BR" sz="2600" b="1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6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DA </a:t>
            </a:r>
            <a:r>
              <a:rPr lang="pt-BR" sz="26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COORDENAÇÃO DA </a:t>
            </a:r>
            <a:r>
              <a:rPr lang="pt-BR" sz="26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CISTT:</a:t>
            </a:r>
            <a:r>
              <a:rPr lang="pt-BR" sz="2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pt-BR" sz="26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600" dirty="0">
                <a:latin typeface="+mn-lt"/>
                <a:cs typeface="Arial" panose="020B0604020202020204" pitchFamily="34" charset="0"/>
              </a:rPr>
              <a:t>- </a:t>
            </a:r>
            <a:r>
              <a:rPr lang="pt-BR" sz="26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O Coordenador e o Coordenador-Adjunto</a:t>
            </a:r>
            <a:r>
              <a:rPr lang="pt-BR" sz="2600" dirty="0">
                <a:latin typeface="+mn-lt"/>
                <a:cs typeface="Arial" panose="020B0604020202020204" pitchFamily="34" charset="0"/>
              </a:rPr>
              <a:t>, ambos conselheiros de saúde, devendo pelo menos um deles ser conselheiro titular. </a:t>
            </a:r>
          </a:p>
          <a:p>
            <a:pPr algn="ctr">
              <a:defRPr/>
            </a:pPr>
            <a:r>
              <a:rPr lang="pt-BR" sz="26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DO FUNCIONAMENTO DA </a:t>
            </a:r>
            <a:r>
              <a:rPr lang="pt-BR" sz="26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CISTT:</a:t>
            </a:r>
            <a:r>
              <a:rPr lang="pt-BR" sz="2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pt-BR" sz="26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600" dirty="0">
                <a:latin typeface="+mn-lt"/>
                <a:cs typeface="Arial" panose="020B0604020202020204" pitchFamily="34" charset="0"/>
              </a:rPr>
              <a:t>- O Conselho de Saúde deve garantir a condição necessária para o seu pleno funcionamento, tanto do ponto de vista político como de infraestrutura para realização das reuniões.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600" dirty="0">
                <a:latin typeface="+mn-lt"/>
                <a:cs typeface="Arial" panose="020B0604020202020204" pitchFamily="34" charset="0"/>
              </a:rPr>
              <a:t>- </a:t>
            </a:r>
            <a:r>
              <a:rPr lang="pt-BR" sz="2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 comissão deve discutir e submeter à aprovação do pleno do Conselho de Saúde, seu calendário de reuniões, o plano de ação e suas recomendações.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64851"/>
            <a:ext cx="6552728" cy="677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COMISSÃO INTERSETORIAL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 SAÚDE 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TRABALHADOR E DA TRABALHADORA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CISTT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1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7336" y="1196752"/>
            <a:ext cx="8569325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cs typeface="Arial" panose="020B0604020202020204" pitchFamily="34" charset="0"/>
              </a:rPr>
              <a:t>Conforme a Resolução </a:t>
            </a:r>
            <a:r>
              <a:rPr lang="pt-BR" sz="2800" b="1" dirty="0">
                <a:cs typeface="Arial" panose="020B0604020202020204" pitchFamily="34" charset="0"/>
              </a:rPr>
              <a:t>CNS nº </a:t>
            </a:r>
            <a:r>
              <a:rPr lang="pt-BR" sz="2800" b="1" dirty="0" smtClean="0">
                <a:cs typeface="Arial" panose="020B0604020202020204" pitchFamily="34" charset="0"/>
              </a:rPr>
              <a:t>493/2013 :</a:t>
            </a:r>
            <a:endParaRPr lang="pt-BR" sz="2800" b="1" dirty="0">
              <a:cs typeface="Arial" panose="020B0604020202020204" pitchFamily="34" charset="0"/>
            </a:endParaRPr>
          </a:p>
          <a:p>
            <a:pPr indent="531813" algn="just">
              <a:defRPr/>
            </a:pPr>
            <a:endParaRPr lang="pt-BR" sz="28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indent="531813" algn="just">
              <a:defRPr/>
            </a:pPr>
            <a:r>
              <a:rPr lang="pt-B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 função CISTT é assessorar </a:t>
            </a:r>
            <a:r>
              <a:rPr lang="pt-BR" sz="2800" b="1" dirty="0">
                <a:solidFill>
                  <a:srgbClr val="C00000"/>
                </a:solidFill>
                <a:cs typeface="Arial" panose="020B0604020202020204" pitchFamily="34" charset="0"/>
              </a:rPr>
              <a:t>ao Plenário do referido Conselho resgatando e reiterando os princípios do SUS e do controle </a:t>
            </a:r>
            <a:r>
              <a:rPr lang="pt-B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social.</a:t>
            </a:r>
            <a:r>
              <a:rPr lang="pt-BR" sz="2800" dirty="0" smtClean="0">
                <a:cs typeface="Arial" panose="020B0604020202020204" pitchFamily="34" charset="0"/>
              </a:rPr>
              <a:t>  </a:t>
            </a:r>
          </a:p>
          <a:p>
            <a:pPr indent="531813" algn="just">
              <a:defRPr/>
            </a:pPr>
            <a:endParaRPr lang="pt-BR" sz="2800" dirty="0">
              <a:cs typeface="Arial" panose="020B0604020202020204" pitchFamily="34" charset="0"/>
            </a:endParaRPr>
          </a:p>
          <a:p>
            <a:pPr indent="531813" algn="just">
              <a:defRPr/>
            </a:pPr>
            <a:r>
              <a:rPr lang="pt-B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 </a:t>
            </a:r>
            <a:r>
              <a:rPr lang="pt-BR" sz="2800" b="1" dirty="0">
                <a:solidFill>
                  <a:srgbClr val="C00000"/>
                </a:solidFill>
                <a:cs typeface="Arial" panose="020B0604020202020204" pitchFamily="34" charset="0"/>
              </a:rPr>
              <a:t>composição da </a:t>
            </a:r>
            <a:r>
              <a:rPr lang="pt-B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CISTT não estar obrigada a </a:t>
            </a:r>
            <a:r>
              <a:rPr lang="pt-BR" sz="2800" b="1" dirty="0">
                <a:solidFill>
                  <a:srgbClr val="C00000"/>
                </a:solidFill>
                <a:cs typeface="Arial" panose="020B0604020202020204" pitchFamily="34" charset="0"/>
              </a:rPr>
              <a:t>seguir a paridade do conselho de saúde (25% gestores e prestadores de saúde; 25% trabalhadores da saúde e 50% de usuários da saúde). </a:t>
            </a:r>
          </a:p>
          <a:p>
            <a:pPr indent="531813" algn="just">
              <a:defRPr/>
            </a:pPr>
            <a:endParaRPr lang="pt-BR" sz="2800" dirty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64851"/>
            <a:ext cx="6552728" cy="677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COMISSÃO INTERSETORIAL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 SAÚDE 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TRABALHADOR E DA TRABALHADORA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CISTT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3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0430" y="2132856"/>
            <a:ext cx="8569325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cs typeface="Arial" panose="020B0604020202020204" pitchFamily="34" charset="0"/>
              </a:rPr>
              <a:t>Resolução CNS nº 493/2013 – Criação da </a:t>
            </a:r>
            <a:r>
              <a:rPr lang="pt-BR" sz="2600" b="1" dirty="0" smtClean="0">
                <a:cs typeface="Arial" panose="020B0604020202020204" pitchFamily="34" charset="0"/>
              </a:rPr>
              <a:t>CISTT</a:t>
            </a:r>
            <a:endParaRPr lang="pt-BR" sz="2600" b="1" dirty="0">
              <a:cs typeface="Arial" panose="020B0604020202020204" pitchFamily="34" charset="0"/>
            </a:endParaRPr>
          </a:p>
          <a:p>
            <a:pPr>
              <a:defRPr/>
            </a:pPr>
            <a:endParaRPr lang="pt-BR" sz="2600" dirty="0"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50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OBJETIVOS </a:t>
            </a:r>
            <a:r>
              <a:rPr lang="pt-BR" sz="50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 </a:t>
            </a:r>
            <a:r>
              <a:rPr lang="pt-BR" sz="50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FINALIDADES</a:t>
            </a:r>
          </a:p>
          <a:p>
            <a:pPr algn="ctr">
              <a:defRPr/>
            </a:pPr>
            <a:r>
              <a:rPr lang="pt-BR" sz="50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sz="50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DA </a:t>
            </a:r>
            <a:r>
              <a:rPr lang="pt-BR" sz="50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CIST</a:t>
            </a:r>
            <a:r>
              <a:rPr lang="pt-BR" sz="5000" b="1" u="sng" dirty="0">
                <a:solidFill>
                  <a:srgbClr val="C00000"/>
                </a:solidFill>
                <a:cs typeface="Arial" panose="020B0604020202020204" pitchFamily="34" charset="0"/>
              </a:rPr>
              <a:t>T</a:t>
            </a:r>
            <a:endParaRPr lang="pt-BR" sz="50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pt-BR" sz="2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364851"/>
            <a:ext cx="6552728" cy="677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COMISSÃO INTERSETORIAL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 SAÚDE 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TRABALHADOR E DA TRABALHADORA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CISTT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89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0293" y="1096318"/>
            <a:ext cx="8569325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cs typeface="Arial" panose="020B0604020202020204" pitchFamily="34" charset="0"/>
              </a:rPr>
              <a:t>Resolução CNS nº 493/2013 – Criação da </a:t>
            </a:r>
            <a:r>
              <a:rPr lang="pt-BR" sz="2600" b="1" dirty="0" smtClean="0">
                <a:cs typeface="Arial" panose="020B0604020202020204" pitchFamily="34" charset="0"/>
              </a:rPr>
              <a:t>CISTT</a:t>
            </a:r>
            <a:endParaRPr lang="pt-BR" sz="2600" b="1" dirty="0">
              <a:cs typeface="Arial" panose="020B0604020202020204" pitchFamily="34" charset="0"/>
            </a:endParaRPr>
          </a:p>
          <a:p>
            <a:pPr>
              <a:defRPr/>
            </a:pPr>
            <a:endParaRPr lang="pt-BR" sz="2600" dirty="0"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pt-BR" sz="26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DOS OBJETIVOS E FINALIDADES DA </a:t>
            </a:r>
            <a:r>
              <a:rPr lang="pt-BR" sz="26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CISTT:</a:t>
            </a:r>
            <a:r>
              <a:rPr lang="pt-BR" sz="2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pt-BR" sz="26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361950" indent="-361950">
              <a:buFontTx/>
              <a:buChar char="•"/>
              <a:defRPr/>
            </a:pPr>
            <a:r>
              <a:rPr lang="pt-BR" sz="2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pt-BR" sz="2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acompanhar e fiscalizar os serviços e as ações realizadas pelos Centros de Referência em Saúde do Trabalhador (</a:t>
            </a:r>
            <a:r>
              <a:rPr lang="pt-BR" sz="26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CEREST</a:t>
            </a:r>
            <a:r>
              <a:rPr lang="pt-BR" sz="2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), observando seus planos de trabalho; </a:t>
            </a:r>
          </a:p>
          <a:p>
            <a:pPr marL="361950" indent="-361950">
              <a:buFontTx/>
              <a:buChar char="•"/>
              <a:defRPr/>
            </a:pPr>
            <a:r>
              <a:rPr lang="pt-BR" sz="2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- participar da construção ou sugerir ações no Plano de Trabalho dos Centros de Referência em Saúde do Trabalhador (</a:t>
            </a:r>
            <a:r>
              <a:rPr lang="pt-BR" sz="26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CEREST</a:t>
            </a:r>
            <a:r>
              <a:rPr lang="pt-BR" sz="2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); </a:t>
            </a:r>
          </a:p>
          <a:p>
            <a:pPr marL="361950" indent="-361950">
              <a:buFontTx/>
              <a:buChar char="•"/>
              <a:defRPr/>
            </a:pPr>
            <a:r>
              <a:rPr lang="pt-BR" sz="2600" dirty="0">
                <a:latin typeface="+mn-lt"/>
                <a:cs typeface="Arial" panose="020B0604020202020204" pitchFamily="34" charset="0"/>
              </a:rPr>
              <a:t>- articular políticas e programas de interesse para saúde do trabalhador cuja execução envolva áreas compreendidas e não compreendidas no âmbito do SUS;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364851"/>
            <a:ext cx="6552728" cy="677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COMISSÃO INTERSETORIAL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 SAÚDE 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TRABALHADOR E DA TRABALHADORA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CISTT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1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1519" y="1085085"/>
            <a:ext cx="8569325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cs typeface="Arial" panose="020B0604020202020204" pitchFamily="34" charset="0"/>
              </a:rPr>
              <a:t>Resolução CNS nº 493/2013 – Criação da </a:t>
            </a:r>
            <a:r>
              <a:rPr lang="pt-BR" sz="2600" b="1" dirty="0" smtClean="0">
                <a:cs typeface="Arial" panose="020B0604020202020204" pitchFamily="34" charset="0"/>
              </a:rPr>
              <a:t>CISTT</a:t>
            </a:r>
            <a:endParaRPr lang="pt-BR" sz="2600" b="1" dirty="0">
              <a:cs typeface="Arial" panose="020B0604020202020204" pitchFamily="34" charset="0"/>
            </a:endParaRPr>
          </a:p>
          <a:p>
            <a:pPr>
              <a:defRPr/>
            </a:pPr>
            <a:endParaRPr lang="pt-BR" sz="2600" dirty="0"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pt-BR" sz="26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DOS OBJETIVOS E FINALIDADES DA </a:t>
            </a:r>
            <a:r>
              <a:rPr lang="pt-BR" sz="26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CISTT:</a:t>
            </a:r>
            <a:r>
              <a:rPr lang="pt-BR" sz="2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pt-BR" sz="26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361950" indent="-361950">
              <a:buFontTx/>
              <a:buChar char="•"/>
              <a:defRPr/>
            </a:pPr>
            <a:r>
              <a:rPr lang="pt-BR" sz="2600" dirty="0">
                <a:cs typeface="Arial" panose="020B0604020202020204" pitchFamily="34" charset="0"/>
              </a:rPr>
              <a:t>- propor às instituições e entidades envolvidas que, no âmbito de suas competências, atuem no sentido de eliminar ou reduzir os riscos à saúde do trabalhador; </a:t>
            </a:r>
          </a:p>
          <a:p>
            <a:pPr marL="361950" indent="-361950">
              <a:buFontTx/>
              <a:buChar char="•"/>
              <a:defRPr/>
            </a:pPr>
            <a:r>
              <a:rPr lang="pt-BR" sz="2600" dirty="0">
                <a:cs typeface="Arial" panose="020B0604020202020204" pitchFamily="34" charset="0"/>
              </a:rPr>
              <a:t>- propor e acompanhar a implantação de medidas que objetive a melhoria dos serviços de saúde do trabalhador público e privado; </a:t>
            </a:r>
          </a:p>
          <a:p>
            <a:pPr marL="361950" indent="-361950">
              <a:buFontTx/>
              <a:buChar char="•"/>
              <a:defRPr/>
            </a:pPr>
            <a:r>
              <a:rPr lang="pt-BR" sz="2600" dirty="0">
                <a:cs typeface="Arial" panose="020B0604020202020204" pitchFamily="34" charset="0"/>
              </a:rPr>
              <a:t>- integrar as diversas instâncias envolvidas nas ações em saúde do trabalhador em torno de um projeto comum, visando à efetivação dos princípios do SUS;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64851"/>
            <a:ext cx="6552728" cy="677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COMISSÃO INTERSETORIAL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 SAÚDE 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TRABALHADOR E DA TRABALHADORA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CISTT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46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68288" y="1071465"/>
            <a:ext cx="8742362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cs typeface="Arial" panose="020B0604020202020204" pitchFamily="34" charset="0"/>
              </a:rPr>
              <a:t>Resolução CNS nº 493/2013 – Criação da </a:t>
            </a:r>
            <a:r>
              <a:rPr lang="pt-BR" sz="2600" b="1" dirty="0" smtClean="0">
                <a:cs typeface="Arial" panose="020B0604020202020204" pitchFamily="34" charset="0"/>
              </a:rPr>
              <a:t>CISTT</a:t>
            </a:r>
            <a:endParaRPr lang="pt-BR" sz="2600" b="1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600" dirty="0" smtClean="0">
                <a:latin typeface="+mn-lt"/>
                <a:cs typeface="Arial" panose="020B0604020202020204" pitchFamily="34" charset="0"/>
              </a:rPr>
              <a:t>     </a:t>
            </a:r>
            <a:r>
              <a:rPr lang="pt-BR" sz="26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DOS OBJETIVOS E FINALIDADES DA </a:t>
            </a:r>
            <a:r>
              <a:rPr lang="pt-BR" sz="26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CISTT:</a:t>
            </a:r>
            <a:r>
              <a:rPr lang="pt-BR" sz="2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pt-BR" sz="26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361950" indent="-361950">
              <a:buFontTx/>
              <a:buChar char="•"/>
              <a:defRPr/>
            </a:pPr>
            <a:r>
              <a:rPr lang="pt-BR" sz="2600" dirty="0">
                <a:latin typeface="+mn-lt"/>
                <a:cs typeface="Arial" panose="020B0604020202020204" pitchFamily="34" charset="0"/>
              </a:rPr>
              <a:t>- avaliar/analisar os </a:t>
            </a:r>
            <a:r>
              <a:rPr lang="pt-BR" sz="2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projetos e plano de saúde apresentados pela Secretaria de Saúde</a:t>
            </a:r>
            <a:r>
              <a:rPr lang="pt-BR" sz="2600" dirty="0">
                <a:latin typeface="+mn-lt"/>
                <a:cs typeface="Arial" panose="020B0604020202020204" pitchFamily="34" charset="0"/>
              </a:rPr>
              <a:t> por meio de seus técnicos, focando nas ações relacionadas à saúde do trabalhador, recomendando ao pleno do conselho de saúde </a:t>
            </a:r>
            <a:r>
              <a:rPr lang="pt-BR" sz="2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alterações, complementações que se fizerem necessárias, bem como sua aprovação ou rejeição;</a:t>
            </a:r>
            <a:r>
              <a:rPr lang="pt-BR" sz="26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361950" indent="-361950">
              <a:buFontTx/>
              <a:buChar char="•"/>
              <a:defRPr/>
            </a:pPr>
            <a:r>
              <a:rPr lang="pt-BR" sz="2600" dirty="0">
                <a:latin typeface="+mn-lt"/>
                <a:cs typeface="Arial" panose="020B0604020202020204" pitchFamily="34" charset="0"/>
              </a:rPr>
              <a:t>- acompanhar a implantação/implementação dos projetos e planos de saúde, recomendando ao Conselho de Saúde que fiscalize e tome as providências cabíveis caso verifique questões que não estejam de acordo com o aprovado;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64851"/>
            <a:ext cx="6552728" cy="677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COMISSÃO INTERSETORIAL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 SAÚDE 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TRABALHADOR E DA TRABALHADORA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CISTT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15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Espaço Reservado para Conteúdo 7"/>
          <p:cNvSpPr txBox="1">
            <a:spLocks/>
          </p:cNvSpPr>
          <p:nvPr/>
        </p:nvSpPr>
        <p:spPr bwMode="auto">
          <a:xfrm>
            <a:off x="457200" y="1600200"/>
            <a:ext cx="82296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endParaRPr lang="pt-BR" altLang="pt-BR" sz="2800" b="1">
              <a:latin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8313" y="1052513"/>
            <a:ext cx="8229600" cy="5256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1700" b="1" dirty="0" smtClean="0">
                <a:solidFill>
                  <a:schemeClr val="tx1"/>
                </a:solidFill>
              </a:rPr>
              <a:t>É órgão vinculado ao Ministério da Saúde composto por representantes de entidades e movimentos representativos de usuários, entidades representativas de trabalhadores da área da saúde, governo e prestadores de serviços de saúde, sendo o seu Presidente eleito entre os membros do Conselho.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1700" b="1" dirty="0" smtClean="0">
                <a:solidFill>
                  <a:schemeClr val="tx1"/>
                </a:solidFill>
              </a:rPr>
              <a:t>O </a:t>
            </a:r>
            <a:r>
              <a:rPr lang="pt-BR" altLang="pt-BR" sz="1700" b="1" dirty="0" err="1" smtClean="0">
                <a:solidFill>
                  <a:schemeClr val="tx1"/>
                </a:solidFill>
              </a:rPr>
              <a:t>CNS</a:t>
            </a:r>
            <a:r>
              <a:rPr lang="pt-BR" altLang="pt-BR" sz="1700" b="1" dirty="0" smtClean="0">
                <a:solidFill>
                  <a:schemeClr val="tx1"/>
                </a:solidFill>
              </a:rPr>
              <a:t> é composto por 144 conselheiros, sendo destes 48 titulares;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17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Mesa Diretora composta de 8 conselheiros;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17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18 Comissões Intersetoriais composta de conselheiros e representantes de entidades nacionais integrantes/não integrantes do </a:t>
            </a:r>
            <a:r>
              <a:rPr lang="pt-BR" altLang="pt-BR" sz="17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CNS</a:t>
            </a:r>
            <a:r>
              <a:rPr lang="pt-BR" altLang="pt-BR" sz="17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totalizando uma média de 450 participantes;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1700" b="1" dirty="0" smtClean="0">
                <a:solidFill>
                  <a:schemeClr val="tx1"/>
                </a:solidFill>
              </a:rPr>
              <a:t>Coordenação de Plenária composta por 81 Coordenadores Estaduais, sendo destes 27 titulares;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1700" b="1" dirty="0" smtClean="0">
                <a:solidFill>
                  <a:schemeClr val="tx1"/>
                </a:solidFill>
              </a:rPr>
              <a:t>Grupos de Trabalho;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1700" b="1" dirty="0" smtClean="0">
                <a:solidFill>
                  <a:schemeClr val="tx1"/>
                </a:solidFill>
              </a:rPr>
              <a:t>Câmara Técnica.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1700" b="1" u="sng" dirty="0" smtClean="0">
                <a:solidFill>
                  <a:srgbClr val="C00000"/>
                </a:solidFill>
              </a:rPr>
              <a:t>Instrumentos Normativos</a:t>
            </a:r>
            <a:r>
              <a:rPr lang="pt-BR" altLang="pt-BR" sz="1700" b="1" dirty="0" smtClean="0">
                <a:solidFill>
                  <a:srgbClr val="C00000"/>
                </a:solidFill>
              </a:rPr>
              <a:t>:</a:t>
            </a:r>
            <a:r>
              <a:rPr lang="pt-BR" altLang="pt-BR" sz="1700" b="1" dirty="0" smtClean="0">
                <a:solidFill>
                  <a:schemeClr val="tx1"/>
                </a:solidFill>
              </a:rPr>
              <a:t> Resolução, Recomendação, Moção, Nota Técnica e Parecer Técnico.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1700" b="1" dirty="0" err="1" smtClean="0">
                <a:solidFill>
                  <a:schemeClr val="tx1"/>
                </a:solidFill>
              </a:rPr>
              <a:t>Reune-se</a:t>
            </a:r>
            <a:r>
              <a:rPr lang="pt-BR" altLang="pt-BR" sz="1700" b="1" dirty="0" smtClean="0">
                <a:solidFill>
                  <a:schemeClr val="tx1"/>
                </a:solidFill>
              </a:rPr>
              <a:t> ordinariamente 12 (doze) vezes ao ano.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0825" y="333375"/>
            <a:ext cx="6481415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571500" indent="-571500" algn="ctr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altLang="pt-BR" dirty="0"/>
              <a:t>CONSELHO NACIONAL DE SAÚDE - </a:t>
            </a:r>
            <a:r>
              <a:rPr lang="pt-BR" altLang="pt-BR" dirty="0" err="1"/>
              <a:t>CNS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5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69875" y="1052513"/>
            <a:ext cx="8742363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cs typeface="Arial" panose="020B0604020202020204" pitchFamily="34" charset="0"/>
              </a:rPr>
              <a:t>Resolução CNS nº 493/2013 – Criação da </a:t>
            </a:r>
            <a:r>
              <a:rPr lang="pt-BR" sz="2600" b="1" dirty="0" smtClean="0">
                <a:cs typeface="Arial" panose="020B0604020202020204" pitchFamily="34" charset="0"/>
              </a:rPr>
              <a:t>CISTT</a:t>
            </a:r>
            <a:endParaRPr lang="pt-BR" sz="2600" b="1" dirty="0">
              <a:cs typeface="Arial" panose="020B0604020202020204" pitchFamily="34" charset="0"/>
            </a:endParaRPr>
          </a:p>
          <a:p>
            <a:pPr>
              <a:defRPr/>
            </a:pPr>
            <a:endParaRPr lang="pt-BR" sz="2600" dirty="0"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6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DOS OBJETIVOS E FINALIDADES DA </a:t>
            </a:r>
            <a:r>
              <a:rPr lang="pt-BR" sz="26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CISTT:</a:t>
            </a:r>
            <a:r>
              <a:rPr lang="pt-BR" sz="2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pt-BR" sz="26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pt-BR" sz="26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361950" indent="-361950">
              <a:buFontTx/>
              <a:buChar char="•"/>
              <a:defRPr/>
            </a:pPr>
            <a:r>
              <a:rPr lang="pt-BR" sz="2600" dirty="0">
                <a:latin typeface="+mn-lt"/>
                <a:cs typeface="Arial" panose="020B0604020202020204" pitchFamily="34" charset="0"/>
              </a:rPr>
              <a:t>- contribuir para a promoção da Sensibilização e Educação Permanente dos gestores/prestadores, trabalhadores e usuários do SUS sobre a importância da discussão sobre saúde do trabalhador; e </a:t>
            </a:r>
          </a:p>
          <a:p>
            <a:pPr>
              <a:defRPr/>
            </a:pPr>
            <a:endParaRPr lang="pt-BR" sz="2600" dirty="0">
              <a:latin typeface="+mn-lt"/>
              <a:cs typeface="Arial" panose="020B0604020202020204" pitchFamily="34" charset="0"/>
            </a:endParaRPr>
          </a:p>
          <a:p>
            <a:pPr marL="361950" indent="-361950">
              <a:buFontTx/>
              <a:buChar char="•"/>
              <a:defRPr/>
            </a:pPr>
            <a:r>
              <a:rPr lang="pt-BR" sz="2600" dirty="0">
                <a:latin typeface="+mn-lt"/>
                <a:cs typeface="Arial" panose="020B0604020202020204" pitchFamily="34" charset="0"/>
              </a:rPr>
              <a:t>- contribuir para dar conhecimento à sociedade em geral da legislação em Saúde do Trabalhador não só do SUS.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64851"/>
            <a:ext cx="6552728" cy="677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COMISSÃO INTERSETORIAL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 SAÚDE 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TRABALHADOR E DA TRABALHADORA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CISTT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5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2875" y="1286763"/>
            <a:ext cx="8677597" cy="5238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A CISTT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foi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criada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com o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objetivo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de 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participar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em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conjunto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com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entidades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representativas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dos 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empregados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empregadores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instituições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da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sociedade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civil e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órgãos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públicos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direta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ou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indiretamente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responsáveis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pela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preservação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e 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recuperação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da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saúde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do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trabalhador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(a);</a:t>
            </a:r>
          </a:p>
          <a:p>
            <a:pPr algn="just">
              <a:lnSpc>
                <a:spcPct val="90000"/>
              </a:lnSpc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pt-BR" sz="2900" b="1" dirty="0" smtClean="0">
                <a:solidFill>
                  <a:srgbClr val="C00000"/>
                </a:solidFill>
                <a:ea typeface="ＭＳ Ｐゴシック" pitchFamily="34" charset="-128"/>
              </a:rPr>
              <a:t>A CISTT é uma comissão do Conselho de Saúde;</a:t>
            </a:r>
          </a:p>
          <a:p>
            <a:pPr algn="just">
              <a:lnSpc>
                <a:spcPct val="90000"/>
              </a:lnSpc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A CISTT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não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delibera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; </a:t>
            </a:r>
            <a:endParaRPr lang="pt-BR" sz="2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>
              <a:lnSpc>
                <a:spcPct val="90000"/>
              </a:lnSpc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A CISTT </a:t>
            </a:r>
            <a:r>
              <a:rPr lang="en-GB" sz="2900" dirty="0" err="1" smtClean="0">
                <a:solidFill>
                  <a:schemeClr val="tx1"/>
                </a:solidFill>
                <a:ea typeface="ＭＳ Ｐゴシック" pitchFamily="34" charset="-128"/>
              </a:rPr>
              <a:t>recomenda</a:t>
            </a:r>
            <a:r>
              <a:rPr lang="en-GB" sz="2900" dirty="0" smtClean="0">
                <a:solidFill>
                  <a:schemeClr val="tx1"/>
                </a:solidFill>
                <a:ea typeface="ＭＳ Ｐゴシック" pitchFamily="34" charset="-128"/>
              </a:rPr>
              <a:t>; </a:t>
            </a:r>
            <a:endParaRPr lang="pt-BR" sz="2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>
              <a:lnSpc>
                <a:spcPct val="90000"/>
              </a:lnSpc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pt-BR" sz="2900" dirty="0" smtClean="0">
                <a:solidFill>
                  <a:schemeClr val="tx1"/>
                </a:solidFill>
                <a:ea typeface="ＭＳ Ｐゴシック" pitchFamily="34" charset="-128"/>
              </a:rPr>
              <a:t>Somente o Conselho de Saúde tem caráter DELIBERATIVO;</a:t>
            </a:r>
          </a:p>
          <a:p>
            <a:pPr algn="just">
              <a:lnSpc>
                <a:spcPct val="90000"/>
              </a:lnSpc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pt-BR" sz="2900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 </a:t>
            </a:r>
            <a:r>
              <a:rPr lang="pt-BR" sz="2900" u="sng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CistT</a:t>
            </a:r>
            <a:r>
              <a:rPr lang="pt-BR" sz="2900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não é Cerest</a:t>
            </a:r>
            <a:endParaRPr lang="en-GB" sz="2900" u="sng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64851"/>
            <a:ext cx="6552728" cy="6771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COMISSÃO INTERSETORIAL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 SAÚDE </a:t>
            </a:r>
          </a:p>
          <a:p>
            <a:pPr algn="ctr">
              <a:defRPr/>
            </a:pP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TRABALHADOR E DA TRABALHADORA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CISTT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89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395537" y="1533739"/>
            <a:ext cx="83529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800" b="1" u="sng" dirty="0" smtClean="0">
                <a:solidFill>
                  <a:srgbClr val="C00000"/>
                </a:solidFill>
                <a:latin typeface="Arial" charset="0"/>
              </a:rPr>
              <a:t>Câmara Técnica </a:t>
            </a:r>
            <a:r>
              <a:rPr lang="pt-BR" altLang="pt-BR" sz="4800" b="1" u="sng" dirty="0" err="1" smtClean="0">
                <a:solidFill>
                  <a:srgbClr val="C00000"/>
                </a:solidFill>
                <a:latin typeface="Arial" charset="0"/>
              </a:rPr>
              <a:t>CISTT</a:t>
            </a:r>
            <a:r>
              <a:rPr lang="pt-BR" altLang="pt-BR" sz="4800" b="1" u="sng" dirty="0" smtClean="0">
                <a:solidFill>
                  <a:srgbClr val="C00000"/>
                </a:solidFill>
                <a:latin typeface="Arial" charset="0"/>
              </a:rPr>
              <a:t>/</a:t>
            </a:r>
            <a:r>
              <a:rPr lang="pt-BR" altLang="pt-BR" sz="4800" b="1" u="sng" dirty="0" err="1" smtClean="0">
                <a:solidFill>
                  <a:srgbClr val="C00000"/>
                </a:solidFill>
                <a:latin typeface="Arial" charset="0"/>
              </a:rPr>
              <a:t>CNS</a:t>
            </a:r>
            <a:endParaRPr lang="pt-BR" altLang="pt-BR" sz="4800" b="1" u="sng" dirty="0" smtClean="0">
              <a:solidFill>
                <a:srgbClr val="C0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4800" b="1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800" b="1" dirty="0" smtClean="0">
                <a:latin typeface="Arial" charset="0"/>
              </a:rPr>
              <a:t>Cerest </a:t>
            </a:r>
            <a:endParaRPr lang="pt-BR" altLang="pt-BR" sz="4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rial" charset="0"/>
              </a:rPr>
              <a:t>X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rial" charset="0"/>
              </a:rPr>
              <a:t>Novo modelo</a:t>
            </a:r>
            <a:endParaRPr lang="pt-BR" altLang="pt-BR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78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10"/>
          <p:cNvSpPr txBox="1">
            <a:spLocks noChangeArrowheads="1"/>
          </p:cNvSpPr>
          <p:nvPr/>
        </p:nvSpPr>
        <p:spPr bwMode="auto">
          <a:xfrm>
            <a:off x="203533" y="1024494"/>
            <a:ext cx="8502001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355600" indent="-355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r>
              <a:rPr lang="pt-BR" altLang="pt-BR" sz="2300" dirty="0" smtClean="0"/>
              <a:t>Inserir no plano de trabalho do Cerest a realização de um encontro anual de saúde do trabalhador com o objetivo de promover a sensibilização, organização, fortalecimento  e fomento para a criação de novas CISTT’S.</a:t>
            </a: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r>
              <a:rPr lang="pt-BR" altLang="pt-BR" sz="2300" dirty="0" smtClean="0"/>
              <a:t>Analisar, debater e propor encaminhamentos na CISTT sobre os dados estatísticos publicados pelos Ministérios da:  Previdência  Social, Saúde e Trabalho.</a:t>
            </a: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r>
              <a:rPr lang="pt-BR" altLang="pt-BR" sz="2300" dirty="0" smtClean="0"/>
              <a:t>Acompanhar a execução do plano de saúde a aplicação das ações de saúde do trabalhador.</a:t>
            </a: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r>
              <a:rPr lang="pt-BR" altLang="pt-BR" sz="2300" dirty="0" smtClean="0"/>
              <a:t>Realizar reuniões ampliadas envolvendo as </a:t>
            </a:r>
            <a:r>
              <a:rPr lang="pt-BR" altLang="pt-BR" sz="2300" dirty="0" err="1" smtClean="0"/>
              <a:t>CISTT’s</a:t>
            </a:r>
            <a:r>
              <a:rPr lang="pt-BR" altLang="pt-BR" sz="2300" dirty="0" smtClean="0"/>
              <a:t> / conselhos municipais, em especial as das principais cidades  dando-lhe a tarefa de articular a criação das comissões em sua região.</a:t>
            </a: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r>
              <a:rPr lang="pt-BR" altLang="pt-BR" sz="2300" dirty="0" smtClean="0"/>
              <a:t>Participar das reuniões da CISTT nacional bem como do encontro nacional.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041" y="262644"/>
            <a:ext cx="6629793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ENCAMINHAMENTOS: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7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10"/>
          <p:cNvSpPr txBox="1">
            <a:spLocks noChangeArrowheads="1"/>
          </p:cNvSpPr>
          <p:nvPr/>
        </p:nvSpPr>
        <p:spPr bwMode="auto">
          <a:xfrm>
            <a:off x="203533" y="788011"/>
            <a:ext cx="8502001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355600" indent="-355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AutoNum type="arabicPeriod" startAt="6"/>
              <a:defRPr/>
            </a:pPr>
            <a:r>
              <a:rPr lang="pt-BR" altLang="pt-BR" sz="2300" dirty="0" smtClean="0"/>
              <a:t>Buscar envolver as entidades sindicais e os movimentos populares no tema da saúde do trabalhador, com o objetivo de trazê-los para a composição da comissão.</a:t>
            </a:r>
          </a:p>
          <a:p>
            <a:pPr marL="457200" indent="-457200" eaLnBrk="1" hangingPunct="1">
              <a:spcBef>
                <a:spcPct val="0"/>
              </a:spcBef>
              <a:buAutoNum type="arabicPeriod" startAt="6"/>
              <a:defRPr/>
            </a:pPr>
            <a:r>
              <a:rPr lang="pt-BR" altLang="pt-BR" sz="2300" dirty="0" smtClean="0"/>
              <a:t>Manter seu cadastro atualizado enviando para a CISTT nacional (</a:t>
            </a:r>
            <a:r>
              <a:rPr lang="pt-BR" altLang="pt-BR" sz="2300" dirty="0" smtClean="0">
                <a:hlinkClick r:id="rId3"/>
              </a:rPr>
              <a:t>cisttcns@saude.gov.br</a:t>
            </a:r>
            <a:r>
              <a:rPr lang="pt-BR" altLang="pt-BR" sz="2300" dirty="0" smtClean="0"/>
              <a:t>), o calendário de reuniões, ata e lista de presença de todas as reuniões realizadas, bem como os instrumentos normativos encaminhados pela comissão e aprovados pelo Conselho de Saúde.</a:t>
            </a:r>
          </a:p>
          <a:p>
            <a:pPr marL="457200" indent="-457200" eaLnBrk="1" hangingPunct="1">
              <a:spcBef>
                <a:spcPct val="0"/>
              </a:spcBef>
              <a:buAutoNum type="arabicPeriod" startAt="6"/>
              <a:defRPr/>
            </a:pPr>
            <a:r>
              <a:rPr lang="pt-BR" altLang="pt-BR" sz="2300" dirty="0" smtClean="0"/>
              <a:t>Convidar pessoas de notório saber e entidades/instituições (MPT, MP, Universidades, MT e etc..) que possam colaborar no debate instrumentalizando as ações da comissão.</a:t>
            </a:r>
          </a:p>
          <a:p>
            <a:pPr marL="457200" indent="-457200" eaLnBrk="1" hangingPunct="1">
              <a:spcBef>
                <a:spcPct val="0"/>
              </a:spcBef>
              <a:buAutoNum type="arabicPeriod" startAt="6"/>
              <a:defRPr/>
            </a:pPr>
            <a:r>
              <a:rPr lang="pt-BR" altLang="pt-BR" sz="2300" dirty="0" smtClean="0"/>
              <a:t>Apresentar ao conselho de saúde propostas de aprovação de instrumentos que der desdobramentos as ações da comissão.</a:t>
            </a:r>
          </a:p>
          <a:p>
            <a:pPr marL="457200" indent="-457200" eaLnBrk="1" hangingPunct="1">
              <a:spcBef>
                <a:spcPct val="0"/>
              </a:spcBef>
              <a:buAutoNum type="arabicPeriod" startAt="6"/>
              <a:defRPr/>
            </a:pPr>
            <a:r>
              <a:rPr lang="pt-BR" altLang="pt-BR" sz="2300" dirty="0" smtClean="0"/>
              <a:t>Propor ao conselho sempre que necessário a exclusão ou substituição de entidade ou representante faltosos.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041" y="262644"/>
            <a:ext cx="6629793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ENCAMINHAMENTOS: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16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01962" y="131895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800" b="1" i="1" dirty="0">
                <a:solidFill>
                  <a:srgbClr val="C00000"/>
                </a:solidFill>
              </a:rPr>
              <a:t>OBRIGADO!!</a:t>
            </a: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329466" y="1796011"/>
            <a:ext cx="8208912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500" b="1" dirty="0" smtClean="0">
                <a:latin typeface="Arial" charset="0"/>
              </a:rPr>
              <a:t>Geordeci </a:t>
            </a:r>
            <a:r>
              <a:rPr lang="pt-BR" altLang="pt-BR" sz="2500" b="1" dirty="0">
                <a:latin typeface="Arial" charset="0"/>
              </a:rPr>
              <a:t>Menezes de Souza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500" b="1" dirty="0">
                <a:latin typeface="Arial" charset="0"/>
              </a:rPr>
              <a:t>Representante da CUT no </a:t>
            </a:r>
            <a:r>
              <a:rPr lang="pt-BR" altLang="pt-BR" sz="2500" b="1" dirty="0" smtClean="0">
                <a:latin typeface="Arial" charset="0"/>
              </a:rPr>
              <a:t>CNS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500" b="1" dirty="0" smtClean="0">
                <a:latin typeface="Arial" charset="0"/>
              </a:rPr>
              <a:t>Sindicato de Base: Metalúrgicos do RN</a:t>
            </a:r>
            <a:endParaRPr lang="pt-BR" altLang="pt-BR" sz="2500" b="1" dirty="0">
              <a:latin typeface="Arial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500" b="1" dirty="0">
                <a:solidFill>
                  <a:srgbClr val="C00000"/>
                </a:solidFill>
                <a:latin typeface="Arial" charset="0"/>
              </a:rPr>
              <a:t>Coordenador da </a:t>
            </a:r>
            <a:r>
              <a:rPr lang="pt-BR" altLang="pt-BR" sz="2500" b="1" dirty="0" smtClean="0">
                <a:solidFill>
                  <a:srgbClr val="C00000"/>
                </a:solidFill>
                <a:latin typeface="Arial" charset="0"/>
              </a:rPr>
              <a:t>CISTT/CNS</a:t>
            </a:r>
          </a:p>
          <a:p>
            <a:pPr algn="just">
              <a:spcBef>
                <a:spcPct val="0"/>
              </a:spcBef>
            </a:pPr>
            <a:r>
              <a:rPr lang="pt-BR" altLang="pt-BR" sz="2500" b="1" dirty="0" smtClean="0">
                <a:solidFill>
                  <a:srgbClr val="C00000"/>
                </a:solidFill>
                <a:latin typeface="Arial" charset="0"/>
              </a:rPr>
              <a:t>Membro da Mesa Diretora do CNS</a:t>
            </a:r>
            <a:endParaRPr lang="pt-BR" altLang="pt-BR" sz="2500" b="1" dirty="0">
              <a:solidFill>
                <a:srgbClr val="C000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500" b="1" dirty="0" err="1">
                <a:solidFill>
                  <a:srgbClr val="C00000"/>
                </a:solidFill>
                <a:latin typeface="Arial" charset="0"/>
              </a:rPr>
              <a:t>Email</a:t>
            </a:r>
            <a:r>
              <a:rPr lang="pt-BR" altLang="pt-BR" sz="2500" b="1" dirty="0">
                <a:solidFill>
                  <a:srgbClr val="C00000"/>
                </a:solidFill>
                <a:latin typeface="Arial" charset="0"/>
              </a:rPr>
              <a:t>: </a:t>
            </a:r>
            <a:r>
              <a:rPr lang="pt-BR" altLang="pt-BR" sz="2500" b="1" dirty="0">
                <a:solidFill>
                  <a:srgbClr val="C00000"/>
                </a:solidFill>
                <a:latin typeface="Arial" charset="0"/>
                <a:hlinkClick r:id="rId3"/>
              </a:rPr>
              <a:t>geordecisouza@hotmail.com</a:t>
            </a:r>
            <a:endParaRPr lang="pt-BR" altLang="pt-BR" sz="2500" b="1" dirty="0">
              <a:solidFill>
                <a:srgbClr val="C000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500" b="1" dirty="0" smtClean="0">
                <a:solidFill>
                  <a:srgbClr val="C00000"/>
                </a:solidFill>
                <a:latin typeface="Arial" charset="0"/>
              </a:rPr>
              <a:t>                          Cel. (84</a:t>
            </a:r>
            <a:r>
              <a:rPr lang="pt-BR" altLang="pt-BR" sz="2500" b="1" dirty="0">
                <a:solidFill>
                  <a:srgbClr val="C00000"/>
                </a:solidFill>
                <a:latin typeface="Arial" charset="0"/>
              </a:rPr>
              <a:t>) 9.9905-8131 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pt-BR" altLang="pt-BR" sz="900" b="1" dirty="0" smtClean="0">
              <a:latin typeface="Arial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pt-BR" altLang="pt-BR" sz="2500" b="1" dirty="0" smtClean="0">
                <a:latin typeface="Arial" charset="0"/>
              </a:rPr>
              <a:t>Assessoria: </a:t>
            </a:r>
            <a:r>
              <a:rPr lang="pt-BR" altLang="pt-BR" sz="2500" b="1" dirty="0">
                <a:latin typeface="Arial" charset="0"/>
              </a:rPr>
              <a:t>CNS </a:t>
            </a:r>
            <a:r>
              <a:rPr lang="pt-BR" altLang="pt-BR" sz="2500" b="1" dirty="0" smtClean="0">
                <a:latin typeface="Arial" charset="0"/>
              </a:rPr>
              <a:t>– Tel. (61</a:t>
            </a:r>
            <a:r>
              <a:rPr lang="pt-BR" altLang="pt-BR" sz="2500" b="1" dirty="0">
                <a:latin typeface="Arial" charset="0"/>
              </a:rPr>
              <a:t>) 3315-2150</a:t>
            </a:r>
            <a:endParaRPr lang="pt-BR" altLang="pt-BR" sz="2500" b="1" dirty="0" smtClean="0">
              <a:latin typeface="Arial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pt-BR" altLang="pt-BR" sz="2500" b="1" dirty="0" smtClean="0">
                <a:latin typeface="Arial" charset="0"/>
              </a:rPr>
              <a:t>           CNS – Lucas Vasconcelos</a:t>
            </a:r>
            <a:endParaRPr lang="pt-BR" altLang="pt-BR" sz="25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pt-BR" altLang="pt-BR" sz="2500" b="1" dirty="0" smtClean="0">
                <a:latin typeface="Arial" charset="0"/>
              </a:rPr>
              <a:t>	 SVS </a:t>
            </a:r>
            <a:r>
              <a:rPr lang="pt-BR" altLang="pt-BR" sz="2500" b="1" dirty="0">
                <a:latin typeface="Arial" charset="0"/>
              </a:rPr>
              <a:t>– </a:t>
            </a:r>
            <a:r>
              <a:rPr lang="pt-BR" altLang="pt-BR" sz="2500" b="1" dirty="0" smtClean="0">
                <a:latin typeface="Arial" charset="0"/>
              </a:rPr>
              <a:t>Olga Rios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pt-BR" altLang="pt-BR" sz="2500" b="1" dirty="0" smtClean="0">
                <a:solidFill>
                  <a:schemeClr val="tx2"/>
                </a:solidFill>
                <a:latin typeface="Arial" charset="0"/>
              </a:rPr>
              <a:t>E-mail: cisttcns@saude.gov.br</a:t>
            </a:r>
          </a:p>
          <a:p>
            <a:pPr>
              <a:spcBef>
                <a:spcPct val="0"/>
              </a:spcBef>
              <a:buNone/>
            </a:pPr>
            <a:r>
              <a:rPr lang="pt-BR" altLang="pt-BR" sz="2500" b="1" i="1" dirty="0">
                <a:solidFill>
                  <a:schemeClr val="tx2"/>
                </a:solidFill>
              </a:rPr>
              <a:t>Site - </a:t>
            </a:r>
            <a:r>
              <a:rPr lang="pt-BR" altLang="pt-BR" sz="2500" b="1" dirty="0">
                <a:solidFill>
                  <a:schemeClr val="tx2"/>
                </a:solidFill>
                <a:hlinkClick r:id="rId4"/>
              </a:rPr>
              <a:t>http://www.conselho.saude.gov.br</a:t>
            </a:r>
            <a:endParaRPr lang="pt-BR" altLang="pt-BR" sz="25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Geordeci\Desktop\whats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56595"/>
            <a:ext cx="504861" cy="5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7325" y="260648"/>
            <a:ext cx="6552728" cy="954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i="1" dirty="0" smtClean="0">
                <a:solidFill>
                  <a:schemeClr val="bg1"/>
                </a:solidFill>
              </a:rPr>
              <a:t>“ A GREVE GERAL É O REMÉDIO MAIS EFICAZ  CONTRA AS PERDAS DE DIREITOS ”</a:t>
            </a:r>
            <a:endParaRPr lang="pt-BR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3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79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7"/>
          <p:cNvSpPr txBox="1">
            <a:spLocks/>
          </p:cNvSpPr>
          <p:nvPr/>
        </p:nvSpPr>
        <p:spPr>
          <a:xfrm>
            <a:off x="457200" y="1600201"/>
            <a:ext cx="8229600" cy="4565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288" y="333375"/>
            <a:ext cx="5327650" cy="4619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571500" indent="-571500" algn="ctr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COMISSÕES INTERSETORIAIS 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39750" y="1004888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O CNS dispõe de 18 comissões </a:t>
            </a:r>
            <a:r>
              <a:rPr lang="pt-BR" altLang="pt-BR" sz="1800" b="1" dirty="0" err="1"/>
              <a:t>intersetoriais</a:t>
            </a:r>
            <a:r>
              <a:rPr lang="pt-BR" altLang="pt-BR" sz="1800" b="1" dirty="0"/>
              <a:t> de assessoria ao Plenário do CNS, que resgatam e reiteram os princípios do SUS e do Controle Social, fornecem subsídios de discussão ao Pleno para a deliberação sobre a formulação da estratégia e controle da execução de políticas públicas de saúde: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9573265"/>
              </p:ext>
            </p:extLst>
          </p:nvPr>
        </p:nvGraphicFramePr>
        <p:xfrm>
          <a:off x="684213" y="2286000"/>
          <a:ext cx="8064499" cy="4095750"/>
        </p:xfrm>
        <a:graphic>
          <a:graphicData uri="http://schemas.openxmlformats.org/drawingml/2006/table">
            <a:tbl>
              <a:tblPr/>
              <a:tblGrid>
                <a:gridCol w="3820026"/>
                <a:gridCol w="424447"/>
                <a:gridCol w="3820026"/>
              </a:tblGrid>
              <a:tr h="545553"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3"/>
                        </a:rPr>
                        <a:t>Atenção a Saúde de Pessoas com Patologias, DST-AIDS; TB; Hanseníase e Hepatites Virais - CIASPP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4"/>
                        </a:rPr>
                        <a:t>Alimentação e Nutrição - CIAN</a:t>
                      </a:r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5553"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5"/>
                        </a:rPr>
                        <a:t>Atenção a Saúde das Pessoas com Deficiência - CIASPD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6"/>
                        </a:rPr>
                        <a:t>Atenção a Saúde nos Ciclos de Vida (Criança, Adolescente, Adulto e Idoso) - CIASCV</a:t>
                      </a:r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0097"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7"/>
                        </a:rPr>
                        <a:t>Ciência, Tecnologia e Assistência Farmacêutica - CICTAF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8"/>
                        </a:rPr>
                        <a:t>Educação Permanente para o Controle Social do SUS - CIEPCSS</a:t>
                      </a:r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1887"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9"/>
                        </a:rPr>
                        <a:t>Orçamento e Financiamento - COFIN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0"/>
                        </a:rPr>
                        <a:t>Politica de Promoção da Equidade (População Negra; LGBT; Campo; Floresta e Águas; Povos e Comunidades Tradicionais) - CIPPE</a:t>
                      </a:r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5553"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1"/>
                        </a:rPr>
                        <a:t>Promoção, Proteção à Saúde e Práticas Integrativas e Complementares em Saúde – CIPPSPICS</a:t>
                      </a:r>
                      <a:endParaRPr lang="pt-BR" sz="1400" b="0" dirty="0">
                        <a:effectLst/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2"/>
                        </a:rPr>
                        <a:t>Recursos Humanos e Relação de Trabalho - CIRHRT</a:t>
                      </a:r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3659"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3"/>
                        </a:rPr>
                        <a:t>Saúde Bucal - CISB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4"/>
                        </a:rPr>
                        <a:t>Saúde da Mulher - CISMU</a:t>
                      </a:r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3758"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5"/>
                        </a:rPr>
                        <a:t>Saúde do Trabalhador (a) - </a:t>
                      </a:r>
                      <a:r>
                        <a:rPr lang="pt-BR" sz="1400" b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5"/>
                        </a:rPr>
                        <a:t>CISTT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6"/>
                        </a:rPr>
                        <a:t>Saúde Indígena – CISI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3659"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7"/>
                        </a:rPr>
                        <a:t>Saúde Mental - </a:t>
                      </a:r>
                      <a:r>
                        <a:rPr lang="pt-BR" sz="1400" b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7"/>
                        </a:rPr>
                        <a:t>CISM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8"/>
                        </a:rPr>
                        <a:t>Saúde Suplementar - CISS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r>
                        <a:rPr lang="pt-BR" sz="1400" b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19"/>
                        </a:rPr>
                        <a:t>Vigilância em Saúde – CIVS</a:t>
                      </a:r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hlinkClick r:id="rId20"/>
                        </a:rPr>
                        <a:t>Comissão Nacional de Ética em Pesquisa - CONEP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52020" marR="52020" marT="26017" marB="26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41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79" y="-243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7"/>
          <p:cNvSpPr txBox="1">
            <a:spLocks/>
          </p:cNvSpPr>
          <p:nvPr/>
        </p:nvSpPr>
        <p:spPr>
          <a:xfrm>
            <a:off x="457200" y="1600201"/>
            <a:ext cx="8229600" cy="4565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288" y="2997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smtClean="0"/>
              <a:t>ATIVIDADES EM ANDAMENTO</a:t>
            </a:r>
            <a:endParaRPr lang="pt-BR" altLang="pt-BR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9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750" y="6207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4580" name="CaixaDeTexto 1"/>
          <p:cNvSpPr txBox="1">
            <a:spLocks noChangeArrowheads="1"/>
          </p:cNvSpPr>
          <p:nvPr/>
        </p:nvSpPr>
        <p:spPr bwMode="auto">
          <a:xfrm>
            <a:off x="5651500" y="1557338"/>
            <a:ext cx="309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7030A0"/>
              </a:solidFill>
            </a:endParaRPr>
          </a:p>
        </p:txBody>
      </p:sp>
      <p:pic>
        <p:nvPicPr>
          <p:cNvPr id="2458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485" y="1851546"/>
            <a:ext cx="4465700" cy="44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056" y="234951"/>
            <a:ext cx="68770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rgbClr val="0070C0"/>
                </a:solidFill>
                <a:latin typeface="+mj-lt"/>
              </a:rPr>
              <a:t>1ª CONFERÊNCIA NACIONAL DE VIGILÂNCIA EM SAÚDE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rgbClr val="0070C0"/>
                </a:solidFill>
                <a:latin typeface="+mj-lt"/>
              </a:rPr>
              <a:t>Tema: Vigilância em Saúde: Direitos, Conquistas e Defesa de um SUS de Público e de Qualidade.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87624" y="1334200"/>
            <a:ext cx="546322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300" b="1" dirty="0">
                <a:solidFill>
                  <a:srgbClr val="C00000"/>
                </a:solidFill>
              </a:rPr>
              <a:t>De 27 de Fevereiro a 02 de Março  de 2018.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57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Espaço Reservado para Conteúdo 7"/>
          <p:cNvSpPr txBox="1">
            <a:spLocks/>
          </p:cNvSpPr>
          <p:nvPr/>
        </p:nvSpPr>
        <p:spPr bwMode="auto">
          <a:xfrm>
            <a:off x="457200" y="1600200"/>
            <a:ext cx="82296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endParaRPr lang="pt-BR" altLang="pt-BR" sz="2800" b="1"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288" y="333375"/>
            <a:ext cx="6769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ABAIXO ASSINADO 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62038"/>
            <a:ext cx="75596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611188" y="981075"/>
            <a:ext cx="5040312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9656" rIns="3174" bIns="42849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800" b="1">
                <a:solidFill>
                  <a:srgbClr val="FFFFFF"/>
                </a:solidFill>
              </a:rPr>
              <a:t>SOMOS AMIGAS E </a:t>
            </a:r>
            <a:endParaRPr lang="pt-BR" altLang="pt-BR" sz="7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3800" b="1">
                <a:solidFill>
                  <a:srgbClr val="FFFFFF"/>
                </a:solidFill>
              </a:rPr>
              <a:t>AMIGOS DAS CAUSAS</a:t>
            </a:r>
            <a:endParaRPr lang="pt-BR" altLang="pt-BR" sz="1800"/>
          </a:p>
        </p:txBody>
      </p:sp>
      <p:sp>
        <p:nvSpPr>
          <p:cNvPr id="23559" name="Retângulo 4"/>
          <p:cNvSpPr>
            <a:spLocks noChangeArrowheads="1"/>
          </p:cNvSpPr>
          <p:nvPr/>
        </p:nvSpPr>
        <p:spPr bwMode="auto">
          <a:xfrm>
            <a:off x="549275" y="2276475"/>
            <a:ext cx="646271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</a:rPr>
              <a:t>SUS PÚBLICO, UNIVERSAL, INTEGRAL E DE QUALIDADE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</a:rPr>
              <a:t>EDUCAÇÃO PÚBLICA, GRATUITA E DE QUALIDADE </a:t>
            </a:r>
          </a:p>
        </p:txBody>
      </p:sp>
      <p:sp>
        <p:nvSpPr>
          <p:cNvPr id="23560" name="Retângulo 5"/>
          <p:cNvSpPr>
            <a:spLocks noChangeArrowheads="1"/>
          </p:cNvSpPr>
          <p:nvPr/>
        </p:nvSpPr>
        <p:spPr bwMode="auto">
          <a:xfrm>
            <a:off x="468313" y="3435350"/>
            <a:ext cx="71548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/>
              <a:t>Por meio deste abaixo-assinado, solicitamos ao Supremo Tribunal Federal (STF) nossa participação como </a:t>
            </a:r>
            <a:r>
              <a:rPr lang="pt-BR" altLang="pt-BR" sz="1800" i="1"/>
              <a:t>amicus curiae</a:t>
            </a:r>
            <a:r>
              <a:rPr lang="pt-BR" altLang="pt-BR" sz="1800"/>
              <a:t> (amigo da corte) na </a:t>
            </a:r>
            <a:r>
              <a:rPr lang="pt-BR" altLang="pt-BR" sz="1800" b="1">
                <a:solidFill>
                  <a:srgbClr val="C00000"/>
                </a:solidFill>
              </a:rPr>
              <a:t>Ação Direta de Inconstitucionalidade (ADI) 5.658</a:t>
            </a:r>
            <a:r>
              <a:rPr lang="pt-BR" altLang="pt-BR" sz="1800"/>
              <a:t>, cuja relatora é a ministra Rosa Weber. A Ação Direta reafirma que a </a:t>
            </a:r>
            <a:r>
              <a:rPr lang="pt-BR" altLang="pt-BR" sz="1800" b="1">
                <a:solidFill>
                  <a:srgbClr val="C00000"/>
                </a:solidFill>
              </a:rPr>
              <a:t>Emenda Constitucional (EC) nº 95/2016</a:t>
            </a:r>
            <a:r>
              <a:rPr lang="pt-BR" altLang="pt-BR" sz="1800"/>
              <a:t> causará consequências negativas para maioria da população brasileira, pois transforma o "piso" (limite mínimo) de despesas nas áreas de saúde e educação em 'teto' (limite máximo) para o período 2018-2036. Defendemos a Saúde Pública, Universal, Integral e de Qualidade e a Educação Pública, Gratuita e de Qualidade.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9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Conteúdo 7"/>
          <p:cNvSpPr txBox="1">
            <a:spLocks/>
          </p:cNvSpPr>
          <p:nvPr/>
        </p:nvSpPr>
        <p:spPr bwMode="auto">
          <a:xfrm>
            <a:off x="457200" y="1600200"/>
            <a:ext cx="82296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endParaRPr lang="pt-BR" altLang="pt-BR" sz="2800" b="1"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3875" y="1149350"/>
            <a:ext cx="5832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Ampliar a mobilização para fortalecimento dos espaços institucionais de participação social e democracia participativa, como os Conselhos e as Conferências de Saúde, nos 26 estados brasileiros e no DF.</a:t>
            </a:r>
          </a:p>
        </p:txBody>
      </p:sp>
      <p:pic>
        <p:nvPicPr>
          <p:cNvPr id="2048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710" b="5074"/>
          <a:stretch>
            <a:fillRect/>
          </a:stretch>
        </p:blipFill>
        <p:spPr bwMode="auto">
          <a:xfrm>
            <a:off x="6011863" y="1196975"/>
            <a:ext cx="27638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12763" y="749300"/>
            <a:ext cx="46370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Conselho Presente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12763" y="2365375"/>
            <a:ext cx="80914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2. Formação de formadores e multiplicadores para o controle social – Comissão de Educação Permanente/CNS e CEAP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3875" y="3073400"/>
            <a:ext cx="8091488" cy="300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anose="020B0604020202020204" pitchFamily="34" charset="0"/>
              </a:rPr>
              <a:t>Desenvolver ações que promovam a atuação em processos de democratização do Estado, na garantia dos direitos sociais e na participação da população na política da saúde, reafirmando o caráter deliberativo dos conselhos de saúde para o fortalecimento do controle social no SUS (BRASIL/MS/CNS,2006)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anose="020B0604020202020204" pitchFamily="34" charset="0"/>
              </a:rPr>
              <a:t>Fortalecer e avaliar a Política de Educação Permanente para o Controle Social do SUS de forma ativa, crítica e propositiva, nas três esferas do Governo, mediante apoio político e financeiro incluindo modalidade de Ensino à Distância, visando a sua qualificação, especialmente nos aspectos da aplicação dos recursos financeiros e de gastos (RES. CNS, 507/2016).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20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s://download.wunderlist.io/6b016950-faa2-0133-47e9-22000b0863ec-1463079929-914451?AWSAccessKeyId=AKIAJEN6W4AO3LJODOAA&amp;Expires=1465758335&amp;Signature=JexidLY9jmE2ngKMmkDxfjtyGlw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Espaço Reservado para Conteúdo 7"/>
          <p:cNvSpPr txBox="1">
            <a:spLocks/>
          </p:cNvSpPr>
          <p:nvPr/>
        </p:nvSpPr>
        <p:spPr bwMode="auto">
          <a:xfrm>
            <a:off x="457200" y="1600200"/>
            <a:ext cx="82296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endParaRPr lang="pt-BR" altLang="pt-BR" sz="2800" b="1"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188" y="1657350"/>
            <a:ext cx="81375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Arial" panose="020B0604020202020204" pitchFamily="34" charset="0"/>
              </a:rPr>
              <a:t>Contribuir para a promoção da sensibilização e Educação Permanente dos gestores/prestadores, trabalhadores e usuários do SUS sobre a importância da discussão sobre saúde do trabalhador no âmbito do SUS.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Arial" panose="020B0604020202020204" pitchFamily="34" charset="0"/>
              </a:rPr>
              <a:t>Capacitar os atores envolvidos no Controle Social para o fortalecimento da Política Nacional de Saúde do Trabalhador e da Trabalhadora – PNSTT, resultando na qualificação dos componentes das CISTT para melhor participação no planejamento e acompanhamento das ações de Vigilância em Saúde do Trabalhador pelo Brasil, voltadas para a Rede de Atenção Integral à Saúde do Trabalhador – RENAST.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8313" y="549275"/>
            <a:ext cx="64071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3. Projeto de Articulação e Qualificação do Controle Social para as Comissões de Saúde do Trabalhador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CISTT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) / </a:t>
            </a: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SVS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CNS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DIESAT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. </a:t>
            </a:r>
            <a:endParaRPr lang="pt-BR" sz="2000" b="1" dirty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44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2634</Words>
  <Application>Microsoft Macintosh PowerPoint</Application>
  <PresentationFormat>On-screen Show (4:3)</PresentationFormat>
  <Paragraphs>223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Tema do Office</vt:lpstr>
      <vt:lpstr>OFICINA TEMÁTICA DA 1ª REUNIÃO ORDINÁRIA DO FÓRUM INTERSINDICAL SAÚDE-TRABALHO-DIREITO/RJ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Datasus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Geordeci Souza</dc:creator>
  <cp:lastModifiedBy>Luciene de Aguiar Barcelos Coutinho</cp:lastModifiedBy>
  <cp:revision>493</cp:revision>
  <cp:lastPrinted>2016-05-12T18:24:19Z</cp:lastPrinted>
  <dcterms:created xsi:type="dcterms:W3CDTF">2018-01-27T21:35:55Z</dcterms:created>
  <dcterms:modified xsi:type="dcterms:W3CDTF">2018-01-27T21:39:11Z</dcterms:modified>
</cp:coreProperties>
</file>